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34"/>
  </p:notesMasterIdLst>
  <p:sldIdLst>
    <p:sldId id="3710" r:id="rId2"/>
    <p:sldId id="3776" r:id="rId3"/>
    <p:sldId id="3783" r:id="rId4"/>
    <p:sldId id="3791" r:id="rId5"/>
    <p:sldId id="3777" r:id="rId6"/>
    <p:sldId id="3779" r:id="rId7"/>
    <p:sldId id="3780" r:id="rId8"/>
    <p:sldId id="3781" r:id="rId9"/>
    <p:sldId id="3784" r:id="rId10"/>
    <p:sldId id="3785" r:id="rId11"/>
    <p:sldId id="3786" r:id="rId12"/>
    <p:sldId id="3787" r:id="rId13"/>
    <p:sldId id="3788" r:id="rId14"/>
    <p:sldId id="3789" r:id="rId15"/>
    <p:sldId id="3790" r:id="rId16"/>
    <p:sldId id="3792" r:id="rId17"/>
    <p:sldId id="3793" r:id="rId18"/>
    <p:sldId id="3794" r:id="rId19"/>
    <p:sldId id="3795" r:id="rId20"/>
    <p:sldId id="3796" r:id="rId21"/>
    <p:sldId id="3797" r:id="rId22"/>
    <p:sldId id="3798" r:id="rId23"/>
    <p:sldId id="3799" r:id="rId24"/>
    <p:sldId id="3800" r:id="rId25"/>
    <p:sldId id="3801" r:id="rId26"/>
    <p:sldId id="3802" r:id="rId27"/>
    <p:sldId id="3805" r:id="rId28"/>
    <p:sldId id="3806" r:id="rId29"/>
    <p:sldId id="3807" r:id="rId30"/>
    <p:sldId id="3808" r:id="rId31"/>
    <p:sldId id="3809" r:id="rId32"/>
    <p:sldId id="3810" r:id="rId33"/>
  </p:sldIdLst>
  <p:sldSz cx="24387175"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23BD5E-3FE8-1BF6-280D-58AE79E0286F}" name="Jessica Feinstein" initials="JF" userId="S::jfeinste@linkedin.biz::27f095b9-4129-457d-8527-82b710261c71" providerId="AD"/>
  <p188:author id="{A2FA036C-7D10-6C4E-481D-B8FD54656753}" name="Paul Petrone" initials="PP" userId="S::ppetrone@linkedin.biz::03958cd3-0dcc-42e8-880f-c69c636cba66" providerId="AD"/>
  <p188:author id="{C151A494-3BDA-AF84-E1A5-391C1641382C}" name="Robert Firme" initials="RF" userId="S::rfirme@linkedin.biz::48ab0095-b744-4eb0-8f5e-cdf73bd39091" providerId="AD"/>
  <p188:author id="{D3DCDBCB-6B6B-0CA7-A774-27CCBE12FDC5}" name="Reggie Hanson" initials="RH" userId="S::rhanson@linkedin.biz::e5e7131d-5ae5-42ce-8e8c-bf3fa9f01fd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BE6EF"/>
    <a:srgbClr val="FEFAF6"/>
    <a:srgbClr val="44702B"/>
    <a:srgbClr val="B03F1F"/>
    <a:srgbClr val="556679"/>
    <a:srgbClr val="F7DFD7"/>
    <a:srgbClr val="B13F1F"/>
    <a:srgbClr val="0664C2"/>
    <a:srgbClr val="D6EBCE"/>
    <a:srgbClr val="F8E0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23"/>
    <p:restoredTop sz="94722"/>
  </p:normalViewPr>
  <p:slideViewPr>
    <p:cSldViewPr snapToGrid="0">
      <p:cViewPr varScale="1">
        <p:scale>
          <a:sx n="90" d="100"/>
          <a:sy n="90" d="100"/>
        </p:scale>
        <p:origin x="320" y="30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離職</c:v>
                </c:pt>
              </c:strCache>
            </c:strRef>
          </c:tx>
          <c:spPr>
            <a:solidFill>
              <a:srgbClr val="F3E2DD"/>
            </a:solidFill>
          </c:spPr>
          <c:dPt>
            <c:idx val="0"/>
            <c:bubble3D val="0"/>
            <c:spPr>
              <a:solidFill>
                <a:srgbClr val="0664C2"/>
              </a:solidFill>
              <a:ln w="19050">
                <a:solidFill>
                  <a:schemeClr val="lt1"/>
                </a:solidFill>
              </a:ln>
              <a:effectLst/>
            </c:spPr>
            <c:extLst>
              <c:ext xmlns:c16="http://schemas.microsoft.com/office/drawing/2014/chart" uri="{C3380CC4-5D6E-409C-BE32-E72D297353CC}">
                <c16:uniqueId val="{00000001-E05C-1643-959F-68D2401F83B4}"/>
              </c:ext>
            </c:extLst>
          </c:dPt>
          <c:dPt>
            <c:idx val="1"/>
            <c:bubble3D val="0"/>
            <c:spPr>
              <a:solidFill>
                <a:srgbClr val="DBE6EF"/>
              </a:solidFill>
              <a:ln w="19050">
                <a:solidFill>
                  <a:schemeClr val="lt1"/>
                </a:solidFill>
              </a:ln>
              <a:effectLst/>
            </c:spPr>
            <c:extLst>
              <c:ext xmlns:c16="http://schemas.microsoft.com/office/drawing/2014/chart" uri="{C3380CC4-5D6E-409C-BE32-E72D297353CC}">
                <c16:uniqueId val="{00000003-E05C-1643-959F-68D2401F83B4}"/>
              </c:ext>
            </c:extLst>
          </c:dPt>
          <c:cat>
            <c:strRef>
              <c:f>Sheet1!$A$2:$A$3</c:f>
              <c:strCache>
                <c:ptCount val="2"/>
                <c:pt idx="0">
                  <c:v>離職</c:v>
                </c:pt>
                <c:pt idx="1">
                  <c:v>補充</c:v>
                </c:pt>
              </c:strCache>
            </c:strRef>
          </c:cat>
          <c:val>
            <c:numRef>
              <c:f>Sheet1!$B$2:$B$3</c:f>
              <c:numCache>
                <c:formatCode>General</c:formatCode>
                <c:ptCount val="2"/>
                <c:pt idx="0">
                  <c:v>95</c:v>
                </c:pt>
                <c:pt idx="1">
                  <c:v>5</c:v>
                </c:pt>
              </c:numCache>
            </c:numRef>
          </c:val>
          <c:extLst>
            <c:ext xmlns:c16="http://schemas.microsoft.com/office/drawing/2014/chart" uri="{C3380CC4-5D6E-409C-BE32-E72D297353CC}">
              <c16:uniqueId val="{00000004-E05C-1643-959F-68D2401F83B4}"/>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離職</c:v>
                </c:pt>
              </c:strCache>
            </c:strRef>
          </c:tx>
          <c:spPr>
            <a:solidFill>
              <a:srgbClr val="F3E2DD"/>
            </a:solidFill>
          </c:spPr>
          <c:dPt>
            <c:idx val="0"/>
            <c:bubble3D val="0"/>
            <c:spPr>
              <a:solidFill>
                <a:srgbClr val="0664C2"/>
              </a:solidFill>
              <a:ln w="19050">
                <a:solidFill>
                  <a:schemeClr val="lt1"/>
                </a:solidFill>
              </a:ln>
              <a:effectLst/>
            </c:spPr>
            <c:extLst>
              <c:ext xmlns:c16="http://schemas.microsoft.com/office/drawing/2014/chart" uri="{C3380CC4-5D6E-409C-BE32-E72D297353CC}">
                <c16:uniqueId val="{00000001-5080-0A4B-907C-EE7E5C73CDB8}"/>
              </c:ext>
            </c:extLst>
          </c:dPt>
          <c:dPt>
            <c:idx val="1"/>
            <c:bubble3D val="0"/>
            <c:spPr>
              <a:solidFill>
                <a:srgbClr val="DBE6EF"/>
              </a:solidFill>
              <a:ln w="19050">
                <a:solidFill>
                  <a:schemeClr val="lt1"/>
                </a:solidFill>
              </a:ln>
              <a:effectLst/>
            </c:spPr>
            <c:extLst>
              <c:ext xmlns:c16="http://schemas.microsoft.com/office/drawing/2014/chart" uri="{C3380CC4-5D6E-409C-BE32-E72D297353CC}">
                <c16:uniqueId val="{00000003-5080-0A4B-907C-EE7E5C73CDB8}"/>
              </c:ext>
            </c:extLst>
          </c:dPt>
          <c:cat>
            <c:strRef>
              <c:f>Sheet1!$A$2:$A$3</c:f>
              <c:strCache>
                <c:ptCount val="2"/>
                <c:pt idx="0">
                  <c:v>離職</c:v>
                </c:pt>
                <c:pt idx="1">
                  <c:v>補充</c:v>
                </c:pt>
              </c:strCache>
            </c:strRef>
          </c:cat>
          <c:val>
            <c:numRef>
              <c:f>Sheet1!$B$2:$B$3</c:f>
              <c:numCache>
                <c:formatCode>General</c:formatCode>
                <c:ptCount val="2"/>
                <c:pt idx="0">
                  <c:v>90</c:v>
                </c:pt>
                <c:pt idx="1">
                  <c:v>10</c:v>
                </c:pt>
              </c:numCache>
            </c:numRef>
          </c:val>
          <c:extLst>
            <c:ext xmlns:c16="http://schemas.microsoft.com/office/drawing/2014/chart" uri="{C3380CC4-5D6E-409C-BE32-E72D297353CC}">
              <c16:uniqueId val="{00000004-5080-0A4B-907C-EE7E5C73CDB8}"/>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B7DA5B-3182-8642-B34F-7EA3EA40A944}" type="datetimeFigureOut">
              <a:rPr lang="en-US" smtClean="0"/>
              <a:t>10/8/21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D6BE04-478C-284C-85F5-3BA4FD0548AC}" type="slidenum">
              <a:rPr lang="en-US" smtClean="0"/>
              <a:t>‹#›</a:t>
            </a:fld>
            <a:endParaRPr lang="en-US"/>
          </a:p>
        </p:txBody>
      </p:sp>
    </p:spTree>
    <p:extLst>
      <p:ext uri="{BB962C8B-B14F-4D97-AF65-F5344CB8AC3E}">
        <p14:creationId xmlns:p14="http://schemas.microsoft.com/office/powerpoint/2010/main" val="3019443998"/>
      </p:ext>
    </p:extLst>
  </p:cSld>
  <p:clrMap bg1="lt1" tx1="dk1" bg2="lt2" tx2="dk2" accent1="accent1" accent2="accent2" accent3="accent3" accent4="accent4" accent5="accent5" accent6="accent6" hlink="hlink" folHlink="folHlink"/>
  <p:notesStyle>
    <a:lvl1pPr marL="0" algn="l" defTabSz="1828597" rtl="0" eaLnBrk="1" latinLnBrk="0" hangingPunct="1">
      <a:defRPr sz="2400" kern="1200">
        <a:solidFill>
          <a:schemeClr val="tx1"/>
        </a:solidFill>
        <a:latin typeface="+mn-lt"/>
        <a:ea typeface="+mn-ea"/>
        <a:cs typeface="+mn-cs"/>
      </a:defRPr>
    </a:lvl1pPr>
    <a:lvl2pPr marL="914300" algn="l" defTabSz="1828597" rtl="0" eaLnBrk="1" latinLnBrk="0" hangingPunct="1">
      <a:defRPr sz="2400" kern="1200">
        <a:solidFill>
          <a:schemeClr val="tx1"/>
        </a:solidFill>
        <a:latin typeface="+mn-lt"/>
        <a:ea typeface="+mn-ea"/>
        <a:cs typeface="+mn-cs"/>
      </a:defRPr>
    </a:lvl2pPr>
    <a:lvl3pPr marL="1828597" algn="l" defTabSz="1828597" rtl="0" eaLnBrk="1" latinLnBrk="0" hangingPunct="1">
      <a:defRPr sz="2400" kern="1200">
        <a:solidFill>
          <a:schemeClr val="tx1"/>
        </a:solidFill>
        <a:latin typeface="+mn-lt"/>
        <a:ea typeface="+mn-ea"/>
        <a:cs typeface="+mn-cs"/>
      </a:defRPr>
    </a:lvl3pPr>
    <a:lvl4pPr marL="2742897" algn="l" defTabSz="1828597" rtl="0" eaLnBrk="1" latinLnBrk="0" hangingPunct="1">
      <a:defRPr sz="2400" kern="1200">
        <a:solidFill>
          <a:schemeClr val="tx1"/>
        </a:solidFill>
        <a:latin typeface="+mn-lt"/>
        <a:ea typeface="+mn-ea"/>
        <a:cs typeface="+mn-cs"/>
      </a:defRPr>
    </a:lvl4pPr>
    <a:lvl5pPr marL="3657197" algn="l" defTabSz="1828597" rtl="0" eaLnBrk="1" latinLnBrk="0" hangingPunct="1">
      <a:defRPr sz="2400" kern="1200">
        <a:solidFill>
          <a:schemeClr val="tx1"/>
        </a:solidFill>
        <a:latin typeface="+mn-lt"/>
        <a:ea typeface="+mn-ea"/>
        <a:cs typeface="+mn-cs"/>
      </a:defRPr>
    </a:lvl5pPr>
    <a:lvl6pPr marL="4571497" algn="l" defTabSz="1828597" rtl="0" eaLnBrk="1" latinLnBrk="0" hangingPunct="1">
      <a:defRPr sz="2400" kern="1200">
        <a:solidFill>
          <a:schemeClr val="tx1"/>
        </a:solidFill>
        <a:latin typeface="+mn-lt"/>
        <a:ea typeface="+mn-ea"/>
        <a:cs typeface="+mn-cs"/>
      </a:defRPr>
    </a:lvl6pPr>
    <a:lvl7pPr marL="5485794" algn="l" defTabSz="1828597" rtl="0" eaLnBrk="1" latinLnBrk="0" hangingPunct="1">
      <a:defRPr sz="2400" kern="1200">
        <a:solidFill>
          <a:schemeClr val="tx1"/>
        </a:solidFill>
        <a:latin typeface="+mn-lt"/>
        <a:ea typeface="+mn-ea"/>
        <a:cs typeface="+mn-cs"/>
      </a:defRPr>
    </a:lvl7pPr>
    <a:lvl8pPr marL="6400094" algn="l" defTabSz="1828597" rtl="0" eaLnBrk="1" latinLnBrk="0" hangingPunct="1">
      <a:defRPr sz="2400" kern="1200">
        <a:solidFill>
          <a:schemeClr val="tx1"/>
        </a:solidFill>
        <a:latin typeface="+mn-lt"/>
        <a:ea typeface="+mn-ea"/>
        <a:cs typeface="+mn-cs"/>
      </a:defRPr>
    </a:lvl8pPr>
    <a:lvl9pPr marL="7314394" algn="l" defTabSz="182859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2400" marR="0" lvl="0" indent="0" algn="l" defTabSz="914400" rtl="0" eaLnBrk="1" fontAlgn="auto" latinLnBrk="0" hangingPunct="1">
              <a:lnSpc>
                <a:spcPct val="100000"/>
              </a:lnSpc>
              <a:spcBef>
                <a:spcPts val="0"/>
              </a:spcBef>
              <a:spcAft>
                <a:spcPts val="0"/>
              </a:spcAft>
              <a:buClrTx/>
              <a:buSzPts val="1200"/>
              <a:buFontTx/>
              <a:buNone/>
              <a:tabLst/>
              <a:defRPr/>
            </a:pPr>
            <a:endParaRPr lang="en-US" sz="1800" dirty="0">
              <a:solidFill>
                <a:srgbClr val="556679"/>
              </a:solidFill>
              <a:latin typeface="Community" panose="02000303040000020003" pitchFamily="2" charset="0"/>
            </a:endParaRPr>
          </a:p>
          <a:p>
            <a:pPr marL="152400" lvl="0" indent="0" algn="l" rtl="0">
              <a:spcBef>
                <a:spcPts val="0"/>
              </a:spcBef>
              <a:spcAft>
                <a:spcPts val="0"/>
              </a:spcAft>
              <a:buSzPts val="1200"/>
              <a:buNone/>
            </a:pPr>
            <a:endParaRPr lang="en-US" sz="1800" b="0" i="0" dirty="0">
              <a:latin typeface="Community" panose="02000303040000020003" pitchFamily="2" charset="0"/>
            </a:endParaRPr>
          </a:p>
        </p:txBody>
      </p:sp>
      <p:sp>
        <p:nvSpPr>
          <p:cNvPr id="4" name="Slide Number Placeholder 3"/>
          <p:cNvSpPr>
            <a:spLocks noGrp="1"/>
          </p:cNvSpPr>
          <p:nvPr>
            <p:ph type="sldNum" sz="quarter" idx="5"/>
          </p:nvPr>
        </p:nvSpPr>
        <p:spPr/>
        <p:txBody>
          <a:bodyPr/>
          <a:lstStyle/>
          <a:p>
            <a:pPr rtl="0"/>
            <a:fld id="{6C528159-1B8D-AA4E-B029-EAC82009EB07}" type="slidenum">
              <a:rPr/>
              <a:t>1</a:t>
            </a:fld>
            <a:endParaRPr/>
          </a:p>
        </p:txBody>
      </p:sp>
    </p:spTree>
    <p:extLst>
      <p:ext uri="{BB962C8B-B14F-4D97-AF65-F5344CB8AC3E}">
        <p14:creationId xmlns:p14="http://schemas.microsoft.com/office/powerpoint/2010/main" val="4228306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10</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796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11</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63835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16563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13</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479037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14</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94103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15</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73967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16</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86006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17</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158569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18</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5296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19</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3561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195152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20</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829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21</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012050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78835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23</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52667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24</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03924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25</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62484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26</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174528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27</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214287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28</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551958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29</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57875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800" dirty="0">
              <a:latin typeface="Community" panose="02000303040000020003" pitchFamily="2" charset="0"/>
            </a:endParaRPr>
          </a:p>
        </p:txBody>
      </p:sp>
      <p:sp>
        <p:nvSpPr>
          <p:cNvPr id="4" name="Slide Number Placeholder 3"/>
          <p:cNvSpPr>
            <a:spLocks noGrp="1"/>
          </p:cNvSpPr>
          <p:nvPr>
            <p:ph type="sldNum" sz="quarter" idx="5"/>
          </p:nvPr>
        </p:nvSpPr>
        <p:spPr/>
        <p:txBody>
          <a:bodyPr/>
          <a:lstStyle/>
          <a:p>
            <a:pPr rtl="0"/>
            <a:fld id="{CE803891-3E3C-A346-BB77-6295847CDB94}" type="slidenum">
              <a:rPr/>
              <a:t>3</a:t>
            </a:fld>
            <a:endParaRPr/>
          </a:p>
        </p:txBody>
      </p:sp>
    </p:spTree>
    <p:extLst>
      <p:ext uri="{BB962C8B-B14F-4D97-AF65-F5344CB8AC3E}">
        <p14:creationId xmlns:p14="http://schemas.microsoft.com/office/powerpoint/2010/main" val="513943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30</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414415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31</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9819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32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94116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4</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59401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5</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97460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6</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33896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7</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3257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8</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22573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9</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9331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397" y="2244726"/>
            <a:ext cx="18290381" cy="4775200"/>
          </a:xfrm>
        </p:spPr>
        <p:txBody>
          <a:bodyPr anchor="b"/>
          <a:lstStyle>
            <a:lvl1pPr algn="ctr">
              <a:defRPr sz="12000"/>
            </a:lvl1pPr>
          </a:lstStyle>
          <a:p>
            <a:r>
              <a:rPr lang="en-US"/>
              <a:t>Click to edit Master title style</a:t>
            </a:r>
            <a:endParaRPr lang="en-US" dirty="0"/>
          </a:p>
        </p:txBody>
      </p:sp>
      <p:sp>
        <p:nvSpPr>
          <p:cNvPr id="3" name="Subtitle 2"/>
          <p:cNvSpPr>
            <a:spLocks noGrp="1"/>
          </p:cNvSpPr>
          <p:nvPr>
            <p:ph type="subTitle" idx="1"/>
          </p:nvPr>
        </p:nvSpPr>
        <p:spPr>
          <a:xfrm>
            <a:off x="3048397" y="7204076"/>
            <a:ext cx="18290381"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2457964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1620303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52072" y="730250"/>
            <a:ext cx="5258485" cy="1162367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76618" y="730250"/>
            <a:ext cx="15470614"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516728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1664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9AC6BD4D-D643-9547-80C4-FD1A03F61C1D}"/>
              </a:ext>
            </a:extLst>
          </p:cNvPr>
          <p:cNvSpPr>
            <a:spLocks noGrp="1"/>
          </p:cNvSpPr>
          <p:nvPr>
            <p:ph type="body" sz="quarter" idx="10"/>
          </p:nvPr>
        </p:nvSpPr>
        <p:spPr>
          <a:xfrm>
            <a:off x="1388946" y="1279526"/>
            <a:ext cx="21611908" cy="907416"/>
          </a:xfrm>
        </p:spPr>
        <p:txBody>
          <a:bodyPr>
            <a:normAutofit/>
          </a:bodyPr>
          <a:lstStyle>
            <a:lvl1pPr marL="0" indent="0">
              <a:buFontTx/>
              <a:buNone/>
              <a:defRPr sz="6596" b="0" i="0">
                <a:solidFill>
                  <a:schemeClr val="accent2"/>
                </a:solidFill>
                <a:latin typeface="Community Light" panose="02000303040000020003" pitchFamily="2" charset="0"/>
              </a:defRPr>
            </a:lvl1pPr>
            <a:lvl2pPr marL="913990" indent="0">
              <a:buFontTx/>
              <a:buNone/>
              <a:defRPr b="0" i="0">
                <a:solidFill>
                  <a:schemeClr val="bg2"/>
                </a:solidFill>
                <a:latin typeface="LKN Sans Light" panose="02000303040000020003" pitchFamily="2" charset="0"/>
              </a:defRPr>
            </a:lvl2pPr>
            <a:lvl3pPr marL="1827976" indent="0">
              <a:buFontTx/>
              <a:buNone/>
              <a:defRPr b="0" i="0">
                <a:solidFill>
                  <a:schemeClr val="bg2"/>
                </a:solidFill>
                <a:latin typeface="LKN Sans Light" panose="02000303040000020003" pitchFamily="2" charset="0"/>
              </a:defRPr>
            </a:lvl3pPr>
            <a:lvl4pPr marL="2741966" indent="0">
              <a:buFontTx/>
              <a:buNone/>
              <a:defRPr b="0" i="0">
                <a:solidFill>
                  <a:schemeClr val="bg2"/>
                </a:solidFill>
                <a:latin typeface="LKN Sans Light" panose="02000303040000020003" pitchFamily="2" charset="0"/>
              </a:defRPr>
            </a:lvl4pPr>
            <a:lvl5pPr marL="3655952" indent="0">
              <a:buFontTx/>
              <a:buNone/>
              <a:defRPr b="0" i="0">
                <a:solidFill>
                  <a:schemeClr val="bg2"/>
                </a:solidFill>
                <a:latin typeface="LKN Sans Light" panose="02000303040000020003" pitchFamily="2" charset="0"/>
              </a:defRPr>
            </a:lvl5pPr>
          </a:lstStyle>
          <a:p>
            <a:pPr lvl="0"/>
            <a:r>
              <a:rPr lang="en-US"/>
              <a:t>Edit Master text styles</a:t>
            </a:r>
          </a:p>
        </p:txBody>
      </p:sp>
      <p:sp>
        <p:nvSpPr>
          <p:cNvPr id="16" name="Text Placeholder 8">
            <a:extLst>
              <a:ext uri="{FF2B5EF4-FFF2-40B4-BE49-F238E27FC236}">
                <a16:creationId xmlns:a16="http://schemas.microsoft.com/office/drawing/2014/main" id="{862C563E-1C76-004E-9470-67C8287E2234}"/>
              </a:ext>
            </a:extLst>
          </p:cNvPr>
          <p:cNvSpPr>
            <a:spLocks noGrp="1"/>
          </p:cNvSpPr>
          <p:nvPr>
            <p:ph type="body" sz="quarter" idx="11"/>
          </p:nvPr>
        </p:nvSpPr>
        <p:spPr>
          <a:xfrm>
            <a:off x="1388946" y="2200714"/>
            <a:ext cx="21611908" cy="1371600"/>
          </a:xfrm>
        </p:spPr>
        <p:txBody>
          <a:bodyPr lIns="109728">
            <a:normAutofit/>
          </a:bodyPr>
          <a:lstStyle>
            <a:lvl1pPr marL="0" indent="0">
              <a:buFontTx/>
              <a:buNone/>
              <a:defRPr sz="4400" b="0" i="0">
                <a:solidFill>
                  <a:schemeClr val="accent6"/>
                </a:solidFill>
                <a:latin typeface="Community Light" panose="02000303040000020003" pitchFamily="2" charset="0"/>
              </a:defRPr>
            </a:lvl1pPr>
            <a:lvl2pPr marL="913990" indent="0">
              <a:buFontTx/>
              <a:buNone/>
              <a:defRPr b="0" i="0">
                <a:solidFill>
                  <a:schemeClr val="accent6"/>
                </a:solidFill>
                <a:latin typeface="LKN Sans Light" panose="02000303040000020003" pitchFamily="2" charset="0"/>
              </a:defRPr>
            </a:lvl2pPr>
            <a:lvl3pPr marL="1827976" indent="0">
              <a:buFontTx/>
              <a:buNone/>
              <a:defRPr b="0" i="0">
                <a:solidFill>
                  <a:schemeClr val="accent6"/>
                </a:solidFill>
                <a:latin typeface="LKN Sans Light" panose="02000303040000020003" pitchFamily="2" charset="0"/>
              </a:defRPr>
            </a:lvl3pPr>
            <a:lvl4pPr marL="2741966" indent="0">
              <a:buFontTx/>
              <a:buNone/>
              <a:defRPr b="0" i="0">
                <a:solidFill>
                  <a:schemeClr val="accent6"/>
                </a:solidFill>
                <a:latin typeface="LKN Sans Light" panose="02000303040000020003" pitchFamily="2" charset="0"/>
              </a:defRPr>
            </a:lvl4pPr>
            <a:lvl5pPr marL="3655952" indent="0">
              <a:buFontTx/>
              <a:buNone/>
              <a:defRPr b="0" i="0">
                <a:solidFill>
                  <a:schemeClr val="accent6"/>
                </a:solidFill>
                <a:latin typeface="LKN Sans Light" panose="02000303040000020003" pitchFamily="2" charset="0"/>
              </a:defRPr>
            </a:lvl5pPr>
          </a:lstStyle>
          <a:p>
            <a:pPr lvl="0"/>
            <a:r>
              <a:rPr lang="en-US"/>
              <a:t>Edit Master text styles</a:t>
            </a:r>
          </a:p>
        </p:txBody>
      </p:sp>
    </p:spTree>
    <p:extLst>
      <p:ext uri="{BB962C8B-B14F-4D97-AF65-F5344CB8AC3E}">
        <p14:creationId xmlns:p14="http://schemas.microsoft.com/office/powerpoint/2010/main" val="349934770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52394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917" y="3419477"/>
            <a:ext cx="21033938" cy="5705474"/>
          </a:xfrm>
        </p:spPr>
        <p:txBody>
          <a:bodyPr anchor="b"/>
          <a:lstStyle>
            <a:lvl1pPr>
              <a:defRPr sz="12000"/>
            </a:lvl1pPr>
          </a:lstStyle>
          <a:p>
            <a:r>
              <a:rPr lang="en-US"/>
              <a:t>Click to edit Master title style</a:t>
            </a:r>
            <a:endParaRPr lang="en-US" dirty="0"/>
          </a:p>
        </p:txBody>
      </p:sp>
      <p:sp>
        <p:nvSpPr>
          <p:cNvPr id="3" name="Text Placeholder 2"/>
          <p:cNvSpPr>
            <a:spLocks noGrp="1"/>
          </p:cNvSpPr>
          <p:nvPr>
            <p:ph type="body" idx="1"/>
          </p:nvPr>
        </p:nvSpPr>
        <p:spPr>
          <a:xfrm>
            <a:off x="1663917" y="9178927"/>
            <a:ext cx="21033938" cy="3000374"/>
          </a:xfrm>
        </p:spPr>
        <p:txBody>
          <a:bodyPr/>
          <a:lstStyle>
            <a:lvl1pPr marL="0" indent="0">
              <a:buNone/>
              <a:defRPr sz="4800">
                <a:solidFill>
                  <a:schemeClr val="tx1">
                    <a:tint val="75000"/>
                  </a:schemeClr>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7CE020-C9D3-8342-B37A-5282A44BB7E7}" type="datetimeFigureOut">
              <a:rPr lang="en-US" smtClean="0"/>
              <a:t>10/8/21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3052004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676618" y="3651250"/>
            <a:ext cx="10364549"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346008" y="3651250"/>
            <a:ext cx="10364549"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7CE020-C9D3-8342-B37A-5282A44BB7E7}" type="datetimeFigureOut">
              <a:rPr lang="en-US" smtClean="0"/>
              <a:t>10/8/21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1565840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795" y="730251"/>
            <a:ext cx="21033938" cy="2651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679796" y="3362326"/>
            <a:ext cx="10316917"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4" name="Content Placeholder 3"/>
          <p:cNvSpPr>
            <a:spLocks noGrp="1"/>
          </p:cNvSpPr>
          <p:nvPr>
            <p:ph sz="half" idx="2"/>
          </p:nvPr>
        </p:nvSpPr>
        <p:spPr>
          <a:xfrm>
            <a:off x="1679796" y="5010150"/>
            <a:ext cx="10316917"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346007" y="3362326"/>
            <a:ext cx="1036772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6" name="Content Placeholder 5"/>
          <p:cNvSpPr>
            <a:spLocks noGrp="1"/>
          </p:cNvSpPr>
          <p:nvPr>
            <p:ph sz="quarter" idx="4"/>
          </p:nvPr>
        </p:nvSpPr>
        <p:spPr>
          <a:xfrm>
            <a:off x="12346007" y="5010150"/>
            <a:ext cx="10367726"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CE020-C9D3-8342-B37A-5282A44BB7E7}" type="datetimeFigureOut">
              <a:rPr lang="en-US" smtClean="0"/>
              <a:t>10/8/21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51481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7CE020-C9D3-8342-B37A-5282A44BB7E7}" type="datetimeFigureOut">
              <a:rPr lang="en-US" smtClean="0"/>
              <a:t>10/8/21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381549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CE020-C9D3-8342-B37A-5282A44BB7E7}" type="datetimeFigureOut">
              <a:rPr lang="en-US" smtClean="0"/>
              <a:t>10/8/21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126132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796" y="914400"/>
            <a:ext cx="7865498" cy="3200400"/>
          </a:xfrm>
        </p:spPr>
        <p:txBody>
          <a:bodyPr anchor="b"/>
          <a:lstStyle>
            <a:lvl1pPr>
              <a:defRPr sz="6400"/>
            </a:lvl1pPr>
          </a:lstStyle>
          <a:p>
            <a:r>
              <a:rPr lang="en-US"/>
              <a:t>Click to edit Master title style</a:t>
            </a:r>
            <a:endParaRPr lang="en-US" dirty="0"/>
          </a:p>
        </p:txBody>
      </p:sp>
      <p:sp>
        <p:nvSpPr>
          <p:cNvPr id="3" name="Content Placeholder 2"/>
          <p:cNvSpPr>
            <a:spLocks noGrp="1"/>
          </p:cNvSpPr>
          <p:nvPr>
            <p:ph idx="1"/>
          </p:nvPr>
        </p:nvSpPr>
        <p:spPr>
          <a:xfrm>
            <a:off x="10367726" y="1974851"/>
            <a:ext cx="12346007"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679796" y="4114800"/>
            <a:ext cx="7865498"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07CE020-C9D3-8342-B37A-5282A44BB7E7}" type="datetimeFigureOut">
              <a:rPr lang="en-US" smtClean="0"/>
              <a:t>10/8/21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3043861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796" y="914400"/>
            <a:ext cx="7865498" cy="3200400"/>
          </a:xfrm>
        </p:spPr>
        <p:txBody>
          <a:bodyPr anchor="b"/>
          <a:lstStyle>
            <a:lvl1pPr>
              <a:defRPr sz="6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367726" y="1974851"/>
            <a:ext cx="12346007" cy="9747250"/>
          </a:xfrm>
        </p:spPr>
        <p:txBody>
          <a:bodyPr anchor="t"/>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r>
              <a:rPr lang="en-US"/>
              <a:t>Click icon to add picture</a:t>
            </a:r>
            <a:endParaRPr lang="en-US" dirty="0"/>
          </a:p>
        </p:txBody>
      </p:sp>
      <p:sp>
        <p:nvSpPr>
          <p:cNvPr id="4" name="Text Placeholder 3"/>
          <p:cNvSpPr>
            <a:spLocks noGrp="1"/>
          </p:cNvSpPr>
          <p:nvPr>
            <p:ph type="body" sz="half" idx="2"/>
          </p:nvPr>
        </p:nvSpPr>
        <p:spPr>
          <a:xfrm>
            <a:off x="1679796" y="4114800"/>
            <a:ext cx="7865498"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07CE020-C9D3-8342-B37A-5282A44BB7E7}" type="datetimeFigureOut">
              <a:rPr lang="en-US" smtClean="0"/>
              <a:t>10/8/21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4081777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619" y="730251"/>
            <a:ext cx="21033938"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6619" y="3651250"/>
            <a:ext cx="21033938"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676618" y="12712701"/>
            <a:ext cx="5487114"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F07CE020-C9D3-8342-B37A-5282A44BB7E7}" type="datetimeFigureOut">
              <a:rPr lang="en-US" smtClean="0"/>
              <a:t>10/8/21</a:t>
            </a:fld>
            <a:endParaRPr lang="en-US"/>
          </a:p>
        </p:txBody>
      </p:sp>
      <p:sp>
        <p:nvSpPr>
          <p:cNvPr id="5" name="Footer Placeholder 4"/>
          <p:cNvSpPr>
            <a:spLocks noGrp="1"/>
          </p:cNvSpPr>
          <p:nvPr>
            <p:ph type="ftr" sz="quarter" idx="3"/>
          </p:nvPr>
        </p:nvSpPr>
        <p:spPr>
          <a:xfrm>
            <a:off x="8078252" y="12712701"/>
            <a:ext cx="8230672"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223443" y="12712701"/>
            <a:ext cx="5487114"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35B3E8EA-51DB-F140-B9DD-D75A92D37EAC}" type="slidenum">
              <a:rPr lang="en-US" smtClean="0"/>
              <a:t>‹#›</a:t>
            </a:fld>
            <a:endParaRPr lang="en-US"/>
          </a:p>
        </p:txBody>
      </p:sp>
    </p:spTree>
    <p:extLst>
      <p:ext uri="{BB962C8B-B14F-4D97-AF65-F5344CB8AC3E}">
        <p14:creationId xmlns:p14="http://schemas.microsoft.com/office/powerpoint/2010/main" val="203241942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8" Type="http://schemas.openxmlformats.org/officeDocument/2006/relationships/hyperlink" Target="https://www.linkedin.com/learning/improving-your-listening-skills" TargetMode="External"/><Relationship Id="rId3" Type="http://schemas.openxmlformats.org/officeDocument/2006/relationships/image" Target="../media/image3.emf"/><Relationship Id="rId7" Type="http://schemas.openxmlformats.org/officeDocument/2006/relationships/hyperlink" Target="https://www.linkedin.com/learning/unconscious-bias"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hyperlink" Target="https://www.linkedin.com/learning/topics/remote-work" TargetMode="External"/><Relationship Id="rId5" Type="http://schemas.openxmlformats.org/officeDocument/2006/relationships/hyperlink" Target="https://www.linkedin.com/learning-login/share?forceAccount=false&amp;redirect=https%3A%2F%2Fwww.linkedin.com%2Flearning%2Fcollections%2F6661385877790564353%3Ftrk%3Dshare_collection_url&amp;account=2272970" TargetMode="External"/><Relationship Id="rId4" Type="http://schemas.openxmlformats.org/officeDocument/2006/relationships/hyperlink" Target="https://www.linkedin.com/learning/how-to-use-linkedin-learning/advance-your-skills-with-linkedin-learning-2" TargetMode="External"/><Relationship Id="rId9"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hyperlink" Target="https://learning.linkedin.com/content/dam/me/learning/en-us/pdfs/linkedin-learning-workplace-learning-report-2018.pdf"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emf"/><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hyperlink" Target="https://learning.linkedin.com/customer-success-center/resources/linkedin-learning-content-maps" TargetMode="Externa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hyperlink" Target="https://learning.linkedin.com/resources/workplace-learning-report" TargetMode="Externa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13.xml"/><Relationship Id="rId5" Type="http://schemas.openxmlformats.org/officeDocument/2006/relationships/image" Target="../media/image10.jp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13.xml"/><Relationship Id="rId5" Type="http://schemas.openxmlformats.org/officeDocument/2006/relationships/hyperlink" Target="https://learning.linkedin.com/blog/learning-thought-leadership/workplace-learning-report--government-edition" TargetMode="Externa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9.xml"/><Relationship Id="rId1" Type="http://schemas.openxmlformats.org/officeDocument/2006/relationships/slideLayout" Target="../slideLayouts/slideLayout13.xml"/><Relationship Id="rId5" Type="http://schemas.openxmlformats.org/officeDocument/2006/relationships/image" Target="../media/image11.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s://learning.linkedin.com/blog/learning-thought-leadership/workplace-learning-report--government-edition" TargetMode="Externa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0.xml"/><Relationship Id="rId1" Type="http://schemas.openxmlformats.org/officeDocument/2006/relationships/slideLayout" Target="../slideLayouts/slideLayout13.xml"/><Relationship Id="rId5" Type="http://schemas.openxmlformats.org/officeDocument/2006/relationships/hyperlink" Target="https://learning.linkedin.com/content/dam/me/learning/en-us/pdfs/linkedin-learning-workplace-learning-report-2018.pdf" TargetMode="Externa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2.xml"/><Relationship Id="rId1" Type="http://schemas.openxmlformats.org/officeDocument/2006/relationships/slideLayout" Target="../slideLayouts/slideLayout13.xml"/><Relationship Id="rId6" Type="http://schemas.openxmlformats.org/officeDocument/2006/relationships/image" Target="../media/image12.jpg"/><Relationship Id="rId5" Type="http://schemas.openxmlformats.org/officeDocument/2006/relationships/hyperlink" Target="https://learning.linkedin.com/blog/learning-thought-leadership/how-the-state-of-missouri-is-using-linkedin-learning-to-build-a-" TargetMode="Externa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3.xml"/><Relationship Id="rId1" Type="http://schemas.openxmlformats.org/officeDocument/2006/relationships/slideLayout" Target="../slideLayouts/slideLayout13.xml"/><Relationship Id="rId5" Type="http://schemas.openxmlformats.org/officeDocument/2006/relationships/hyperlink" Target="https://learning.linkedin.com/content/dam/me/learning/en-us/pdfs/linkedin-learning-workplace-learning-report-2018.pdf" TargetMode="Externa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14.jpg"/><Relationship Id="rId2" Type="http://schemas.openxmlformats.org/officeDocument/2006/relationships/notesSlide" Target="../notesSlides/notesSlide25.xml"/><Relationship Id="rId1" Type="http://schemas.openxmlformats.org/officeDocument/2006/relationships/slideLayout" Target="../slideLayouts/slideLayout13.xml"/><Relationship Id="rId6" Type="http://schemas.openxmlformats.org/officeDocument/2006/relationships/image" Target="../media/image13.png"/><Relationship Id="rId5" Type="http://schemas.openxmlformats.org/officeDocument/2006/relationships/hyperlink" Target="https://www.youtube.com/watch?v=lS2XdEhpn6s" TargetMode="Externa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6.xml"/><Relationship Id="rId1" Type="http://schemas.openxmlformats.org/officeDocument/2006/relationships/slideLayout" Target="../slideLayouts/slideLayout13.xml"/><Relationship Id="rId5" Type="http://schemas.openxmlformats.org/officeDocument/2006/relationships/hyperlink" Target="https://learning.linkedin.com/resources/leading-with-learning" TargetMode="Externa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16.jpg"/><Relationship Id="rId2" Type="http://schemas.openxmlformats.org/officeDocument/2006/relationships/notesSlide" Target="../notesSlides/notesSlide27.xml"/><Relationship Id="rId1" Type="http://schemas.openxmlformats.org/officeDocument/2006/relationships/slideLayout" Target="../slideLayouts/slideLayout13.xml"/><Relationship Id="rId6" Type="http://schemas.openxmlformats.org/officeDocument/2006/relationships/image" Target="../media/image15.jpeg"/><Relationship Id="rId5" Type="http://schemas.openxmlformats.org/officeDocument/2006/relationships/hyperlink" Target="https://learning.linkedin.com/blog/learning-thought-leadership/how-the-government-of-ventura-county-is-using-linkedin-learning-" TargetMode="Externa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8.xml"/><Relationship Id="rId1" Type="http://schemas.openxmlformats.org/officeDocument/2006/relationships/slideLayout" Target="../slideLayouts/slideLayout13.xml"/><Relationship Id="rId6" Type="http://schemas.openxmlformats.org/officeDocument/2006/relationships/image" Target="../media/image17.jpeg"/><Relationship Id="rId5" Type="http://schemas.openxmlformats.org/officeDocument/2006/relationships/image" Target="../media/image15.jpeg"/><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9.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0.xml"/><Relationship Id="rId1" Type="http://schemas.openxmlformats.org/officeDocument/2006/relationships/slideLayout" Target="../slideLayouts/slideLayout13.xml"/><Relationship Id="rId5" Type="http://schemas.openxmlformats.org/officeDocument/2006/relationships/image" Target="../media/image18.jpg"/><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2.xml"/><Relationship Id="rId1" Type="http://schemas.openxmlformats.org/officeDocument/2006/relationships/slideLayout" Target="../slideLayouts/slideLayout13.xml"/><Relationship Id="rId5" Type="http://schemas.openxmlformats.org/officeDocument/2006/relationships/image" Target="../media/image19.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5.jp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99F9EFF-4204-8342-B1A3-9DF3A4BB9A8C}"/>
              </a:ext>
            </a:extLst>
          </p:cNvPr>
          <p:cNvSpPr/>
          <p:nvPr/>
        </p:nvSpPr>
        <p:spPr>
          <a:xfrm>
            <a:off x="0" y="-203200"/>
            <a:ext cx="5006975" cy="14274800"/>
          </a:xfrm>
          <a:prstGeom prst="rect">
            <a:avLst/>
          </a:prstGeom>
          <a:solidFill>
            <a:srgbClr val="F8E0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close up of a sign&#10;&#10;Description automatically generated">
            <a:extLst>
              <a:ext uri="{FF2B5EF4-FFF2-40B4-BE49-F238E27FC236}">
                <a16:creationId xmlns:a16="http://schemas.microsoft.com/office/drawing/2014/main" id="{A7C02DF7-8CA0-5440-9888-5A2B4911C445}"/>
              </a:ext>
            </a:extLst>
          </p:cNvPr>
          <p:cNvPicPr>
            <a:picLocks noChangeAspect="1"/>
          </p:cNvPicPr>
          <p:nvPr/>
        </p:nvPicPr>
        <p:blipFill>
          <a:blip r:embed="rId3"/>
          <a:stretch>
            <a:fillRect/>
          </a:stretch>
        </p:blipFill>
        <p:spPr>
          <a:xfrm>
            <a:off x="19362483" y="12215812"/>
            <a:ext cx="3710729" cy="509572"/>
          </a:xfrm>
          <a:prstGeom prst="rect">
            <a:avLst/>
          </a:prstGeom>
        </p:spPr>
      </p:pic>
      <p:grpSp>
        <p:nvGrpSpPr>
          <p:cNvPr id="7" name="Group 6">
            <a:extLst>
              <a:ext uri="{FF2B5EF4-FFF2-40B4-BE49-F238E27FC236}">
                <a16:creationId xmlns:a16="http://schemas.microsoft.com/office/drawing/2014/main" id="{1D9DE64F-BAD3-CF49-B7F1-04DEE1DD161F}"/>
              </a:ext>
            </a:extLst>
          </p:cNvPr>
          <p:cNvGrpSpPr/>
          <p:nvPr/>
        </p:nvGrpSpPr>
        <p:grpSpPr>
          <a:xfrm>
            <a:off x="11750674" y="2729345"/>
            <a:ext cx="12238039" cy="7772832"/>
            <a:chOff x="11793203" y="1626642"/>
            <a:chExt cx="12238039" cy="7772832"/>
          </a:xfrm>
        </p:grpSpPr>
        <p:sp>
          <p:nvSpPr>
            <p:cNvPr id="8" name="Title 2">
              <a:extLst>
                <a:ext uri="{FF2B5EF4-FFF2-40B4-BE49-F238E27FC236}">
                  <a16:creationId xmlns:a16="http://schemas.microsoft.com/office/drawing/2014/main" id="{1AB0AE7C-A62D-C346-817C-4C3DA7DF77F2}"/>
                </a:ext>
              </a:extLst>
            </p:cNvPr>
            <p:cNvSpPr txBox="1">
              <a:spLocks/>
            </p:cNvSpPr>
            <p:nvPr/>
          </p:nvSpPr>
          <p:spPr>
            <a:xfrm>
              <a:off x="12236116" y="1626642"/>
              <a:ext cx="10879625" cy="4920319"/>
            </a:xfrm>
            <a:prstGeom prst="rect">
              <a:avLst/>
            </a:prstGeom>
          </p:spPr>
          <p:txBody>
            <a:bodyPr lIns="0" tIns="0" rIns="0" bIns="0"/>
            <a:lstStyle>
              <a:lvl1pPr algn="l" defTabSz="1828800" rtl="0" eaLnBrk="1" latinLnBrk="0" hangingPunct="1">
                <a:lnSpc>
                  <a:spcPct val="90000"/>
                </a:lnSpc>
                <a:spcBef>
                  <a:spcPct val="0"/>
                </a:spcBef>
                <a:buNone/>
                <a:defRPr sz="6600" kern="1200" baseline="0">
                  <a:solidFill>
                    <a:srgbClr val="915907"/>
                  </a:solidFill>
                  <a:latin typeface="Community Light" panose="02000303040000020003" pitchFamily="2" charset="0"/>
                  <a:ea typeface="+mj-ea"/>
                  <a:cs typeface="+mj-cs"/>
                </a:defRPr>
              </a:lvl1pPr>
            </a:lstStyle>
            <a:p>
              <a:pPr rtl="0"/>
              <a:r>
                <a:rPr lang="ja-JP" sz="9400">
                  <a:solidFill>
                    <a:srgbClr val="B13F1F"/>
                  </a:solidFill>
                  <a:latin typeface="Meiryo" panose="020B0604030504040204" pitchFamily="34" charset="-128"/>
                  <a:ea typeface="Meiryo" panose="020B0604030504040204" pitchFamily="34" charset="-128"/>
                </a:rPr>
                <a:t>政府機関の職員を</a:t>
              </a:r>
              <a:br>
                <a:rPr lang="en-US" altLang="ja-JP" sz="9400" dirty="0">
                  <a:solidFill>
                    <a:srgbClr val="B13F1F"/>
                  </a:solidFill>
                  <a:latin typeface="Meiryo" panose="020B0604030504040204" pitchFamily="34" charset="-128"/>
                  <a:ea typeface="Meiryo" panose="020B0604030504040204" pitchFamily="34" charset="-128"/>
                </a:rPr>
              </a:br>
              <a:r>
                <a:rPr lang="ja-JP" sz="9400">
                  <a:solidFill>
                    <a:srgbClr val="B13F1F"/>
                  </a:solidFill>
                  <a:latin typeface="Meiryo" panose="020B0604030504040204" pitchFamily="34" charset="-128"/>
                  <a:ea typeface="Meiryo" panose="020B0604030504040204" pitchFamily="34" charset="-128"/>
                </a:rPr>
                <a:t>オンライン学習に</a:t>
              </a:r>
              <a:br>
                <a:rPr lang="en-US" altLang="ja-JP" sz="9400" dirty="0">
                  <a:solidFill>
                    <a:srgbClr val="B13F1F"/>
                  </a:solidFill>
                  <a:latin typeface="Meiryo" panose="020B0604030504040204" pitchFamily="34" charset="-128"/>
                  <a:ea typeface="Meiryo" panose="020B0604030504040204" pitchFamily="34" charset="-128"/>
                </a:rPr>
              </a:br>
              <a:r>
                <a:rPr lang="ja-JP" sz="9400">
                  <a:solidFill>
                    <a:srgbClr val="B13F1F"/>
                  </a:solidFill>
                  <a:latin typeface="Meiryo" panose="020B0604030504040204" pitchFamily="34" charset="-128"/>
                  <a:ea typeface="Meiryo" panose="020B0604030504040204" pitchFamily="34" charset="-128"/>
                </a:rPr>
                <a:t>参加させるための</a:t>
              </a:r>
              <a:br>
                <a:rPr lang="en-US" altLang="ja-JP" sz="9400" dirty="0">
                  <a:solidFill>
                    <a:srgbClr val="B13F1F"/>
                  </a:solidFill>
                  <a:latin typeface="Meiryo" panose="020B0604030504040204" pitchFamily="34" charset="-128"/>
                  <a:ea typeface="Meiryo" panose="020B0604030504040204" pitchFamily="34" charset="-128"/>
                </a:rPr>
              </a:br>
              <a:r>
                <a:rPr lang="ja-JP" sz="9400">
                  <a:solidFill>
                    <a:srgbClr val="B13F1F"/>
                  </a:solidFill>
                  <a:latin typeface="Meiryo" panose="020B0604030504040204" pitchFamily="34" charset="-128"/>
                  <a:ea typeface="Meiryo" panose="020B0604030504040204" pitchFamily="34" charset="-128"/>
                </a:rPr>
                <a:t>実証済み10の戦略</a:t>
              </a:r>
            </a:p>
            <a:p>
              <a:endParaRPr lang="en-GB" sz="11000" dirty="0">
                <a:solidFill>
                  <a:srgbClr val="4472C4"/>
                </a:solidFill>
                <a:latin typeface="Meiryo" panose="020B0604030504040204" pitchFamily="34" charset="-128"/>
                <a:ea typeface="Meiryo" panose="020B0604030504040204" pitchFamily="34" charset="-128"/>
              </a:endParaRPr>
            </a:p>
          </p:txBody>
        </p:sp>
        <p:sp>
          <p:nvSpPr>
            <p:cNvPr id="9" name="Text Placeholder 3">
              <a:extLst>
                <a:ext uri="{FF2B5EF4-FFF2-40B4-BE49-F238E27FC236}">
                  <a16:creationId xmlns:a16="http://schemas.microsoft.com/office/drawing/2014/main" id="{2201E068-7E84-5949-907A-1B35DEC7A9C2}"/>
                </a:ext>
              </a:extLst>
            </p:cNvPr>
            <p:cNvSpPr txBox="1">
              <a:spLocks/>
            </p:cNvSpPr>
            <p:nvPr/>
          </p:nvSpPr>
          <p:spPr>
            <a:xfrm>
              <a:off x="11793203" y="7226910"/>
              <a:ext cx="12238039" cy="2172564"/>
            </a:xfrm>
            <a:prstGeom prst="rect">
              <a:avLst/>
            </a:prstGeom>
          </p:spPr>
          <p:txBody>
            <a:bodyPr lIns="0" tIns="0" rIns="0" bIns="0"/>
            <a:lstStyle>
              <a:lvl1pPr marL="0" indent="0" algn="l" defTabSz="1828800" rtl="0" eaLnBrk="1" latinLnBrk="0" hangingPunct="1">
                <a:lnSpc>
                  <a:spcPct val="90000"/>
                </a:lnSpc>
                <a:spcBef>
                  <a:spcPts val="2000"/>
                </a:spcBef>
                <a:buFont typeface="Arial" panose="020B0604020202020204" pitchFamily="34" charset="0"/>
                <a:buNone/>
                <a:defRPr sz="5600" kern="1200" baseline="0">
                  <a:solidFill>
                    <a:srgbClr val="56687A"/>
                  </a:solidFill>
                  <a:latin typeface="Community Light" panose="02000303040000020003" pitchFamily="2" charset="0"/>
                  <a:ea typeface="+mn-ea"/>
                  <a:cs typeface="+mn-cs"/>
                </a:defRPr>
              </a:lvl1pPr>
              <a:lvl2pPr marL="914400" indent="0" algn="l" defTabSz="1828800" rtl="0" eaLnBrk="1" latinLnBrk="0" hangingPunct="1">
                <a:lnSpc>
                  <a:spcPct val="90000"/>
                </a:lnSpc>
                <a:spcBef>
                  <a:spcPts val="1000"/>
                </a:spcBef>
                <a:buFont typeface="Arial" panose="020B0604020202020204" pitchFamily="34" charset="0"/>
                <a:buNone/>
                <a:defRPr sz="4800" kern="1200" baseline="0">
                  <a:solidFill>
                    <a:srgbClr val="56687A"/>
                  </a:solidFill>
                  <a:latin typeface="Community Light" panose="02000303040000020003" pitchFamily="2" charset="0"/>
                  <a:ea typeface="+mn-ea"/>
                  <a:cs typeface="+mn-cs"/>
                </a:defRPr>
              </a:lvl2pPr>
              <a:lvl3pPr marL="1828800" indent="0" algn="l" defTabSz="1828800" rtl="0" eaLnBrk="1" latinLnBrk="0" hangingPunct="1">
                <a:lnSpc>
                  <a:spcPct val="90000"/>
                </a:lnSpc>
                <a:spcBef>
                  <a:spcPts val="1000"/>
                </a:spcBef>
                <a:buFont typeface="Arial" panose="020B0604020202020204" pitchFamily="34" charset="0"/>
                <a:buNone/>
                <a:defRPr sz="4000" kern="1200" baseline="0">
                  <a:solidFill>
                    <a:srgbClr val="56687A"/>
                  </a:solidFill>
                  <a:latin typeface="Community Light" panose="02000303040000020003" pitchFamily="2" charset="0"/>
                  <a:ea typeface="+mn-ea"/>
                  <a:cs typeface="+mn-cs"/>
                </a:defRPr>
              </a:lvl3pPr>
              <a:lvl4pPr marL="2743200" indent="0" algn="l" defTabSz="1828800" rtl="0" eaLnBrk="1" latinLnBrk="0" hangingPunct="1">
                <a:lnSpc>
                  <a:spcPct val="90000"/>
                </a:lnSpc>
                <a:spcBef>
                  <a:spcPts val="1000"/>
                </a:spcBef>
                <a:buFont typeface="Arial" panose="020B0604020202020204" pitchFamily="34" charset="0"/>
                <a:buNone/>
                <a:defRPr sz="3600" kern="1200" baseline="0">
                  <a:solidFill>
                    <a:srgbClr val="56687A"/>
                  </a:solidFill>
                  <a:latin typeface="Community Light" panose="02000303040000020003" pitchFamily="2" charset="0"/>
                  <a:ea typeface="+mn-ea"/>
                  <a:cs typeface="+mn-cs"/>
                </a:defRPr>
              </a:lvl4pPr>
              <a:lvl5pPr marL="3657600" indent="0" algn="l" defTabSz="1828800" rtl="0" eaLnBrk="1" latinLnBrk="0" hangingPunct="1">
                <a:lnSpc>
                  <a:spcPct val="90000"/>
                </a:lnSpc>
                <a:spcBef>
                  <a:spcPts val="1000"/>
                </a:spcBef>
                <a:buFont typeface="Arial" panose="020B0604020202020204" pitchFamily="34" charset="0"/>
                <a:buNone/>
                <a:defRPr sz="3600" kern="1200" baseline="0">
                  <a:solidFill>
                    <a:srgbClr val="56687A"/>
                  </a:solidFill>
                  <a:latin typeface="Community Light"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rtl="0">
                <a:lnSpc>
                  <a:spcPct val="100000"/>
                </a:lnSpc>
              </a:pPr>
              <a:r>
                <a:rPr lang="ja-JP" sz="4800">
                  <a:latin typeface="Meiryo" panose="020B0604030504040204" pitchFamily="34" charset="-128"/>
                  <a:ea typeface="Meiryo" panose="020B0604030504040204" pitchFamily="34" charset="-128"/>
                </a:rPr>
                <a:t>政府機関でLinkedInラーニングの有意義なエンゲージメントを促すためのプレイブックです。</a:t>
              </a:r>
            </a:p>
          </p:txBody>
        </p:sp>
      </p:grpSp>
      <p:sp>
        <p:nvSpPr>
          <p:cNvPr id="16" name="Google Shape;277;p58">
            <a:extLst>
              <a:ext uri="{FF2B5EF4-FFF2-40B4-BE49-F238E27FC236}">
                <a16:creationId xmlns:a16="http://schemas.microsoft.com/office/drawing/2014/main" id="{D25002D1-AF08-5042-89E6-24F3F79F02A4}"/>
              </a:ext>
            </a:extLst>
          </p:cNvPr>
          <p:cNvSpPr txBox="1"/>
          <p:nvPr/>
        </p:nvSpPr>
        <p:spPr>
          <a:xfrm>
            <a:off x="1340310" y="12934500"/>
            <a:ext cx="1999482" cy="588876"/>
          </a:xfrm>
          <a:prstGeom prst="rect">
            <a:avLst/>
          </a:prstGeom>
          <a:noFill/>
          <a:ln>
            <a:noFill/>
          </a:ln>
        </p:spPr>
        <p:txBody>
          <a:bodyPr spcFirstLastPara="1" wrap="square" lIns="0" tIns="0" rIns="0" bIns="0" anchor="t" anchorCtr="0">
            <a:noAutofit/>
          </a:bodyPr>
          <a:lstStyle/>
          <a:p>
            <a:pPr lvl="0" rtl="0">
              <a:lnSpc>
                <a:spcPct val="90000"/>
              </a:lnSpc>
            </a:pPr>
            <a:r>
              <a:rPr lang="ja-JP" sz="1800">
                <a:solidFill>
                  <a:srgbClr val="556879"/>
                </a:solidFill>
                <a:latin typeface="Community Light" panose="02000303040000020003" pitchFamily="2" charset="0"/>
                <a:ea typeface="Century Gothic"/>
                <a:cs typeface="Century Gothic"/>
                <a:sym typeface="Century Gothic"/>
              </a:rPr>
              <a:t>2020年8月18日作成</a:t>
            </a:r>
          </a:p>
        </p:txBody>
      </p:sp>
      <p:pic>
        <p:nvPicPr>
          <p:cNvPr id="3" name="Picture 2">
            <a:extLst>
              <a:ext uri="{FF2B5EF4-FFF2-40B4-BE49-F238E27FC236}">
                <a16:creationId xmlns:a16="http://schemas.microsoft.com/office/drawing/2014/main" id="{BF2D4E81-5637-3047-97B8-96335AD6EC68}"/>
              </a:ext>
            </a:extLst>
          </p:cNvPr>
          <p:cNvPicPr>
            <a:picLocks noChangeAspect="1"/>
          </p:cNvPicPr>
          <p:nvPr/>
        </p:nvPicPr>
        <p:blipFill>
          <a:blip r:embed="rId4"/>
          <a:stretch>
            <a:fillRect/>
          </a:stretch>
        </p:blipFill>
        <p:spPr>
          <a:xfrm>
            <a:off x="-1364381" y="800895"/>
            <a:ext cx="12129122" cy="12129122"/>
          </a:xfrm>
          <a:prstGeom prst="ellipse">
            <a:avLst/>
          </a:prstGeom>
        </p:spPr>
      </p:pic>
    </p:spTree>
    <p:extLst>
      <p:ext uri="{BB962C8B-B14F-4D97-AF65-F5344CB8AC3E}">
        <p14:creationId xmlns:p14="http://schemas.microsoft.com/office/powerpoint/2010/main" val="2009440692"/>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4725D87-AE5A-D240-9E42-9785F16896CE}"/>
              </a:ext>
            </a:extLst>
          </p:cNvPr>
          <p:cNvSpPr/>
          <p:nvPr/>
        </p:nvSpPr>
        <p:spPr>
          <a:xfrm>
            <a:off x="0" y="0"/>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8" name="Group 7">
            <a:extLst>
              <a:ext uri="{FF2B5EF4-FFF2-40B4-BE49-F238E27FC236}">
                <a16:creationId xmlns:a16="http://schemas.microsoft.com/office/drawing/2014/main" id="{EDC1FF29-2964-3D4D-A30E-350721905A3E}"/>
              </a:ext>
            </a:extLst>
          </p:cNvPr>
          <p:cNvGrpSpPr/>
          <p:nvPr/>
        </p:nvGrpSpPr>
        <p:grpSpPr>
          <a:xfrm>
            <a:off x="476381" y="1382233"/>
            <a:ext cx="6158335" cy="5819159"/>
            <a:chOff x="778173" y="4369915"/>
            <a:chExt cx="6158335" cy="5819159"/>
          </a:xfrm>
        </p:grpSpPr>
        <p:sp>
          <p:nvSpPr>
            <p:cNvPr id="31" name="Rectangle 30">
              <a:extLst>
                <a:ext uri="{FF2B5EF4-FFF2-40B4-BE49-F238E27FC236}">
                  <a16:creationId xmlns:a16="http://schemas.microsoft.com/office/drawing/2014/main" id="{1943DB4B-6622-0242-BF6C-1FF9D3BD4A66}"/>
                </a:ext>
              </a:extLst>
            </p:cNvPr>
            <p:cNvSpPr/>
            <p:nvPr/>
          </p:nvSpPr>
          <p:spPr>
            <a:xfrm>
              <a:off x="1407577" y="4369915"/>
              <a:ext cx="4933508" cy="12917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0664C2"/>
                  </a:solidFill>
                  <a:latin typeface="Meiryo" panose="020B0604030504040204" pitchFamily="34" charset="-128"/>
                  <a:ea typeface="Meiryo" panose="020B0604030504040204" pitchFamily="34" charset="-128"/>
                  <a:cs typeface="Arial"/>
                </a:rPr>
                <a:t>管理者向けの戦略その3</a:t>
              </a:r>
            </a:p>
          </p:txBody>
        </p:sp>
        <p:sp>
          <p:nvSpPr>
            <p:cNvPr id="38" name="Rectangle 37">
              <a:extLst>
                <a:ext uri="{FF2B5EF4-FFF2-40B4-BE49-F238E27FC236}">
                  <a16:creationId xmlns:a16="http://schemas.microsoft.com/office/drawing/2014/main" id="{D79E4B11-C034-954F-B906-3F2CDA7CE9A1}"/>
                </a:ext>
              </a:extLst>
            </p:cNvPr>
            <p:cNvSpPr/>
            <p:nvPr/>
          </p:nvSpPr>
          <p:spPr>
            <a:xfrm>
              <a:off x="778173" y="6241245"/>
              <a:ext cx="6158335" cy="3947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800">
                  <a:solidFill>
                    <a:srgbClr val="0465C3"/>
                  </a:solidFill>
                  <a:latin typeface="Meiryo" panose="020B0604030504040204" pitchFamily="34" charset="-128"/>
                  <a:ea typeface="Meiryo" panose="020B0604030504040204" pitchFamily="34" charset="-128"/>
                  <a:cs typeface="Arial"/>
                </a:rPr>
                <a:t>初日におすすめのコンテンツを用意</a:t>
              </a:r>
            </a:p>
          </p:txBody>
        </p:sp>
        <p:cxnSp>
          <p:nvCxnSpPr>
            <p:cNvPr id="3" name="Straight Connector 2">
              <a:extLst>
                <a:ext uri="{FF2B5EF4-FFF2-40B4-BE49-F238E27FC236}">
                  <a16:creationId xmlns:a16="http://schemas.microsoft.com/office/drawing/2014/main" id="{9F90EA1E-FB70-DE4C-9CC1-178C1302033B}"/>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37" name="TextBox 36">
            <a:extLst>
              <a:ext uri="{FF2B5EF4-FFF2-40B4-BE49-F238E27FC236}">
                <a16:creationId xmlns:a16="http://schemas.microsoft.com/office/drawing/2014/main" id="{9C1F6B4A-1C57-C744-9383-3664CE91F707}"/>
              </a:ext>
            </a:extLst>
          </p:cNvPr>
          <p:cNvSpPr txBox="1"/>
          <p:nvPr/>
        </p:nvSpPr>
        <p:spPr>
          <a:xfrm>
            <a:off x="7856521" y="5452713"/>
            <a:ext cx="4131188" cy="698652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招待メールやウェルカムコミュニケーションにコースや動画を追加することで、受講者を関連性の高いコンテンツに直接案内することができます。</a:t>
            </a:r>
            <a:br>
              <a:rPr lang="en-US" sz="3600" dirty="0">
                <a:solidFill>
                  <a:srgbClr val="5E6869"/>
                </a:solidFill>
                <a:latin typeface="Meiryo" panose="020B0604030504040204" pitchFamily="34" charset="-128"/>
                <a:ea typeface="Meiryo" panose="020B0604030504040204" pitchFamily="34" charset="-128"/>
                <a:cs typeface="Arial"/>
              </a:rPr>
            </a:br>
            <a:br>
              <a:rPr lang="en-US" sz="3600" dirty="0">
                <a:solidFill>
                  <a:srgbClr val="5E6869"/>
                </a:solidFill>
                <a:latin typeface="Meiryo" panose="020B0604030504040204" pitchFamily="34" charset="-128"/>
                <a:ea typeface="Meiryo" panose="020B0604030504040204" pitchFamily="34" charset="-128"/>
                <a:cs typeface="Arial"/>
              </a:rPr>
            </a:br>
            <a:r>
              <a:rPr lang="ja-JP" sz="2600">
                <a:solidFill>
                  <a:srgbClr val="44702B"/>
                </a:solidFill>
                <a:latin typeface="Meiryo" panose="020B0604030504040204" pitchFamily="34" charset="-128"/>
                <a:ea typeface="Meiryo" panose="020B0604030504040204" pitchFamily="34" charset="-128"/>
                <a:cs typeface="Arial"/>
              </a:rPr>
              <a:t>例: </a:t>
            </a:r>
            <a:r>
              <a:rPr lang="ja-JP" sz="2600">
                <a:solidFill>
                  <a:srgbClr val="0664C2"/>
                </a:solidFill>
                <a:latin typeface="Meiryo" panose="020B0604030504040204" pitchFamily="34" charset="-128"/>
                <a:ea typeface="Meiryo" panose="020B0604030504040204" pitchFamily="34" charset="-128"/>
                <a:cs typeface="Arial"/>
                <a:hlinkClick r:id="rId4"/>
              </a:rPr>
              <a:t>LinkedInラーニングの使用方法 </a:t>
            </a:r>
            <a:r>
              <a:rPr lang="ja-JP" sz="2600">
                <a:solidFill>
                  <a:srgbClr val="44702B"/>
                </a:solidFill>
                <a:latin typeface="Meiryo" panose="020B0604030504040204" pitchFamily="34" charset="-128"/>
                <a:ea typeface="Meiryo" panose="020B0604030504040204" pitchFamily="34" charset="-128"/>
                <a:cs typeface="Arial"/>
              </a:rPr>
              <a:t>(コース) または</a:t>
            </a:r>
            <a:r>
              <a:rPr lang="ja-JP" sz="2600">
                <a:solidFill>
                  <a:srgbClr val="0664C2"/>
                </a:solidFill>
                <a:latin typeface="Meiryo" panose="020B0604030504040204" pitchFamily="34" charset="-128"/>
                <a:ea typeface="Meiryo" panose="020B0604030504040204" pitchFamily="34" charset="-128"/>
                <a:cs typeface="Arial"/>
                <a:hlinkClick r:id="rId5"/>
              </a:rPr>
              <a:t>LinkedInラーニングのクイックスタートコレクション </a:t>
            </a:r>
            <a:r>
              <a:rPr lang="ja-JP" sz="2600">
                <a:solidFill>
                  <a:srgbClr val="0664C2"/>
                </a:solidFill>
                <a:latin typeface="Meiryo" panose="020B0604030504040204" pitchFamily="34" charset="-128"/>
                <a:ea typeface="Meiryo" panose="020B0604030504040204" pitchFamily="34" charset="-128"/>
                <a:cs typeface="Arial"/>
              </a:rPr>
              <a:t> </a:t>
            </a:r>
            <a:r>
              <a:rPr lang="ja-JP" sz="2600">
                <a:solidFill>
                  <a:srgbClr val="44702B"/>
                </a:solidFill>
                <a:latin typeface="Meiryo" panose="020B0604030504040204" pitchFamily="34" charset="-128"/>
                <a:ea typeface="Meiryo" panose="020B0604030504040204" pitchFamily="34" charset="-128"/>
                <a:cs typeface="Arial"/>
              </a:rPr>
              <a:t>(コレクション)</a:t>
            </a:r>
          </a:p>
        </p:txBody>
      </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A264825-D634-D34B-8BAB-8FDAAE7A46EA}"/>
              </a:ext>
            </a:extLst>
          </p:cNvPr>
          <p:cNvSpPr txBox="1"/>
          <p:nvPr/>
        </p:nvSpPr>
        <p:spPr>
          <a:xfrm>
            <a:off x="7758389"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5E6869"/>
                </a:solidFill>
                <a:latin typeface="Meiryo" panose="020B0604030504040204" pitchFamily="34" charset="-128"/>
                <a:ea typeface="Meiryo" panose="020B0604030504040204" pitchFamily="34" charset="-128"/>
                <a:cs typeface="Arial"/>
              </a:rPr>
              <a:t>初日にどのようなコンテンツを割り当てればよいですか?</a:t>
            </a:r>
          </a:p>
        </p:txBody>
      </p:sp>
      <p:sp>
        <p:nvSpPr>
          <p:cNvPr id="41" name="TextBox 40">
            <a:extLst>
              <a:ext uri="{FF2B5EF4-FFF2-40B4-BE49-F238E27FC236}">
                <a16:creationId xmlns:a16="http://schemas.microsoft.com/office/drawing/2014/main" id="{5E0278FB-9AB1-884B-BE26-464004A63AA0}"/>
              </a:ext>
            </a:extLst>
          </p:cNvPr>
          <p:cNvSpPr txBox="1"/>
          <p:nvPr/>
        </p:nvSpPr>
        <p:spPr>
          <a:xfrm>
            <a:off x="8734645" y="3508816"/>
            <a:ext cx="3320534"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panose="020B0604020202020204" pitchFamily="34" charset="0"/>
              </a:rPr>
              <a:t>ウェルカムガイド</a:t>
            </a:r>
          </a:p>
        </p:txBody>
      </p:sp>
      <p:grpSp>
        <p:nvGrpSpPr>
          <p:cNvPr id="2" name="Group 1">
            <a:extLst>
              <a:ext uri="{FF2B5EF4-FFF2-40B4-BE49-F238E27FC236}">
                <a16:creationId xmlns:a16="http://schemas.microsoft.com/office/drawing/2014/main" id="{69522927-F54B-4042-89CF-8204225116C4}"/>
              </a:ext>
            </a:extLst>
          </p:cNvPr>
          <p:cNvGrpSpPr/>
          <p:nvPr/>
        </p:nvGrpSpPr>
        <p:grpSpPr>
          <a:xfrm>
            <a:off x="7856521" y="3567361"/>
            <a:ext cx="584698" cy="587024"/>
            <a:chOff x="7856521" y="4136749"/>
            <a:chExt cx="584698" cy="587024"/>
          </a:xfrm>
        </p:grpSpPr>
        <p:sp>
          <p:nvSpPr>
            <p:cNvPr id="42" name="Oval 41">
              <a:extLst>
                <a:ext uri="{FF2B5EF4-FFF2-40B4-BE49-F238E27FC236}">
                  <a16:creationId xmlns:a16="http://schemas.microsoft.com/office/drawing/2014/main" id="{61E61644-8CC4-8847-8410-1FA1D8C79399}"/>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Meiryo" panose="020B0604030504040204" pitchFamily="34" charset="-128"/>
                <a:ea typeface="Meiryo" panose="020B0604030504040204" pitchFamily="34" charset="-128"/>
              </a:endParaRPr>
            </a:p>
          </p:txBody>
        </p:sp>
        <p:sp>
          <p:nvSpPr>
            <p:cNvPr id="43" name="TextBox 42">
              <a:extLst>
                <a:ext uri="{FF2B5EF4-FFF2-40B4-BE49-F238E27FC236}">
                  <a16:creationId xmlns:a16="http://schemas.microsoft.com/office/drawing/2014/main" id="{E7C9A7DA-F0CA-E247-AE8C-6D0F0CA2290E}"/>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ja-JP" sz="3800">
                  <a:solidFill>
                    <a:srgbClr val="0664C2"/>
                  </a:solidFill>
                  <a:latin typeface="Meiryo" panose="020B0604030504040204" pitchFamily="34" charset="-128"/>
                  <a:ea typeface="Meiryo" panose="020B0604030504040204" pitchFamily="34" charset="-128"/>
                  <a:cs typeface="AvenirNext LT Pro Regular"/>
                </a:rPr>
                <a:t>1</a:t>
              </a:r>
            </a:p>
          </p:txBody>
        </p:sp>
      </p:grpSp>
      <p:sp>
        <p:nvSpPr>
          <p:cNvPr id="47" name="TextBox 46">
            <a:extLst>
              <a:ext uri="{FF2B5EF4-FFF2-40B4-BE49-F238E27FC236}">
                <a16:creationId xmlns:a16="http://schemas.microsoft.com/office/drawing/2014/main" id="{D774843C-040B-C148-8C10-D5BF25AB9F4E}"/>
              </a:ext>
            </a:extLst>
          </p:cNvPr>
          <p:cNvSpPr txBox="1"/>
          <p:nvPr/>
        </p:nvSpPr>
        <p:spPr>
          <a:xfrm>
            <a:off x="13353328" y="5452713"/>
            <a:ext cx="4131188" cy="563231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hlinkClick r:id="rId6"/>
              </a:rPr>
              <a:t>リモートワーク</a:t>
            </a:r>
            <a:r>
              <a:rPr lang="ja-JP" sz="3600">
                <a:solidFill>
                  <a:srgbClr val="5E6869"/>
                </a:solidFill>
                <a:latin typeface="Meiryo" panose="020B0604030504040204" pitchFamily="34" charset="-128"/>
                <a:ea typeface="Meiryo" panose="020B0604030504040204" pitchFamily="34" charset="-128"/>
                <a:cs typeface="Arial"/>
              </a:rPr>
              <a:t>や</a:t>
            </a:r>
            <a:br>
              <a:rPr lang="en-US" altLang="ja-JP"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hlinkClick r:id="rId7"/>
              </a:rPr>
              <a:t>無意識の偏見</a:t>
            </a:r>
            <a:r>
              <a:rPr lang="ja-JP" sz="3600">
                <a:solidFill>
                  <a:srgbClr val="5E6869"/>
                </a:solidFill>
                <a:latin typeface="Meiryo" panose="020B0604030504040204" pitchFamily="34" charset="-128"/>
                <a:ea typeface="Meiryo" panose="020B0604030504040204" pitchFamily="34" charset="-128"/>
                <a:cs typeface="Arial"/>
              </a:rPr>
              <a:t>など、プログラムや時事問題に関連したクイックビデオで、学習とエンゲージメントを促します。</a:t>
            </a:r>
            <a:br>
              <a:rPr lang="en-US" sz="3600" dirty="0">
                <a:solidFill>
                  <a:srgbClr val="5E6869"/>
                </a:solidFill>
                <a:latin typeface="Meiryo" panose="020B0604030504040204" pitchFamily="34" charset="-128"/>
                <a:ea typeface="Meiryo" panose="020B0604030504040204" pitchFamily="34" charset="-128"/>
                <a:cs typeface="Arial"/>
              </a:rPr>
            </a:br>
            <a:br>
              <a:rPr lang="en-US" sz="3600" dirty="0">
                <a:solidFill>
                  <a:srgbClr val="5E6869"/>
                </a:solidFill>
                <a:latin typeface="Meiryo" panose="020B0604030504040204" pitchFamily="34" charset="-128"/>
                <a:ea typeface="Meiryo" panose="020B0604030504040204" pitchFamily="34" charset="-128"/>
                <a:cs typeface="Arial"/>
              </a:rPr>
            </a:br>
            <a:r>
              <a:rPr lang="ja-JP" sz="2600">
                <a:solidFill>
                  <a:srgbClr val="0664C2"/>
                </a:solidFill>
                <a:latin typeface="Meiryo" panose="020B0604030504040204" pitchFamily="34" charset="-128"/>
                <a:ea typeface="Meiryo" panose="020B0604030504040204" pitchFamily="34" charset="-128"/>
                <a:cs typeface="Arial"/>
              </a:rPr>
              <a:t>ヒント: すべてのメールコミュニケーションにおすすめの動画を追加します。</a:t>
            </a:r>
          </a:p>
        </p:txBody>
      </p:sp>
      <p:sp>
        <p:nvSpPr>
          <p:cNvPr id="48" name="TextBox 47">
            <a:extLst>
              <a:ext uri="{FF2B5EF4-FFF2-40B4-BE49-F238E27FC236}">
                <a16:creationId xmlns:a16="http://schemas.microsoft.com/office/drawing/2014/main" id="{8825E32B-0DB6-7B4C-A02E-16EE9664F79B}"/>
              </a:ext>
            </a:extLst>
          </p:cNvPr>
          <p:cNvSpPr txBox="1"/>
          <p:nvPr/>
        </p:nvSpPr>
        <p:spPr>
          <a:xfrm>
            <a:off x="14200857" y="3508744"/>
            <a:ext cx="3661841" cy="707886"/>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panose="020B0604020202020204" pitchFamily="34" charset="0"/>
              </a:rPr>
              <a:t>最大の関心事</a:t>
            </a:r>
          </a:p>
        </p:txBody>
      </p:sp>
      <p:grpSp>
        <p:nvGrpSpPr>
          <p:cNvPr id="49" name="Group 48">
            <a:extLst>
              <a:ext uri="{FF2B5EF4-FFF2-40B4-BE49-F238E27FC236}">
                <a16:creationId xmlns:a16="http://schemas.microsoft.com/office/drawing/2014/main" id="{76C900B0-9E24-1C45-898A-597C107FBD38}"/>
              </a:ext>
            </a:extLst>
          </p:cNvPr>
          <p:cNvGrpSpPr/>
          <p:nvPr/>
        </p:nvGrpSpPr>
        <p:grpSpPr>
          <a:xfrm>
            <a:off x="13353328" y="3567361"/>
            <a:ext cx="584698" cy="587024"/>
            <a:chOff x="7856521" y="4136749"/>
            <a:chExt cx="584698" cy="587024"/>
          </a:xfrm>
        </p:grpSpPr>
        <p:sp>
          <p:nvSpPr>
            <p:cNvPr id="50" name="Oval 49">
              <a:extLst>
                <a:ext uri="{FF2B5EF4-FFF2-40B4-BE49-F238E27FC236}">
                  <a16:creationId xmlns:a16="http://schemas.microsoft.com/office/drawing/2014/main" id="{7413B7EE-9712-4A40-916F-76CF4C0364C1}"/>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Meiryo" panose="020B0604030504040204" pitchFamily="34" charset="-128"/>
                <a:ea typeface="Meiryo" panose="020B0604030504040204" pitchFamily="34" charset="-128"/>
              </a:endParaRPr>
            </a:p>
          </p:txBody>
        </p:sp>
        <p:sp>
          <p:nvSpPr>
            <p:cNvPr id="51" name="TextBox 50">
              <a:extLst>
                <a:ext uri="{FF2B5EF4-FFF2-40B4-BE49-F238E27FC236}">
                  <a16:creationId xmlns:a16="http://schemas.microsoft.com/office/drawing/2014/main" id="{26011827-1A15-CB41-B734-EE8FB04A3C4C}"/>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ja-JP" sz="3800">
                  <a:solidFill>
                    <a:srgbClr val="0664C2"/>
                  </a:solidFill>
                  <a:latin typeface="Meiryo" panose="020B0604030504040204" pitchFamily="34" charset="-128"/>
                  <a:ea typeface="Meiryo" panose="020B0604030504040204" pitchFamily="34" charset="-128"/>
                  <a:cs typeface="AvenirNext LT Pro Regular"/>
                </a:rPr>
                <a:t>2</a:t>
              </a:r>
            </a:p>
          </p:txBody>
        </p:sp>
      </p:grpSp>
      <p:sp>
        <p:nvSpPr>
          <p:cNvPr id="52" name="TextBox 51">
            <a:extLst>
              <a:ext uri="{FF2B5EF4-FFF2-40B4-BE49-F238E27FC236}">
                <a16:creationId xmlns:a16="http://schemas.microsoft.com/office/drawing/2014/main" id="{BA12FD29-050E-A340-9787-EEE56A57C7B4}"/>
              </a:ext>
            </a:extLst>
          </p:cNvPr>
          <p:cNvSpPr txBox="1"/>
          <p:nvPr/>
        </p:nvSpPr>
        <p:spPr>
          <a:xfrm>
            <a:off x="18874273" y="5452713"/>
            <a:ext cx="4131188" cy="483209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組織全体のニーズを明らかにし、そのギャップを埋めるために、シンプルなおすすめ動画を紹介します。</a:t>
            </a:r>
            <a:br>
              <a:rPr lang="en-US" sz="3600" dirty="0">
                <a:solidFill>
                  <a:srgbClr val="5E6869"/>
                </a:solidFill>
                <a:latin typeface="Meiryo" panose="020B0604030504040204" pitchFamily="34" charset="-128"/>
                <a:ea typeface="Meiryo" panose="020B0604030504040204" pitchFamily="34" charset="-128"/>
                <a:cs typeface="Arial"/>
              </a:rPr>
            </a:br>
            <a:br>
              <a:rPr lang="en-US" sz="3600" dirty="0">
                <a:solidFill>
                  <a:srgbClr val="5E6869"/>
                </a:solidFill>
                <a:latin typeface="Meiryo" panose="020B0604030504040204" pitchFamily="34" charset="-128"/>
                <a:ea typeface="Meiryo" panose="020B0604030504040204" pitchFamily="34" charset="-128"/>
                <a:cs typeface="Arial"/>
              </a:rPr>
            </a:br>
            <a:r>
              <a:rPr lang="ja-JP" sz="2600">
                <a:solidFill>
                  <a:srgbClr val="5E6869"/>
                </a:solidFill>
                <a:latin typeface="Meiryo" panose="020B0604030504040204" pitchFamily="34" charset="-128"/>
                <a:ea typeface="Meiryo" panose="020B0604030504040204" pitchFamily="34" charset="-128"/>
                <a:cs typeface="Arial"/>
              </a:rPr>
              <a:t>例: </a:t>
            </a:r>
            <a:r>
              <a:rPr lang="ja-JP" sz="2600">
                <a:solidFill>
                  <a:srgbClr val="5E6869"/>
                </a:solidFill>
                <a:latin typeface="Meiryo" panose="020B0604030504040204" pitchFamily="34" charset="-128"/>
                <a:ea typeface="Meiryo" panose="020B0604030504040204" pitchFamily="34" charset="-128"/>
                <a:cs typeface="Arial"/>
                <a:hlinkClick r:id="rId8"/>
              </a:rPr>
              <a:t>リスニングスキルを向上させる</a:t>
            </a:r>
            <a:r>
              <a:rPr lang="ja-JP" sz="3600">
                <a:solidFill>
                  <a:srgbClr val="5E6869"/>
                </a:solidFill>
                <a:latin typeface="Meiryo" panose="020B0604030504040204" pitchFamily="34" charset="-128"/>
                <a:ea typeface="Meiryo" panose="020B0604030504040204" pitchFamily="34" charset="-128"/>
                <a:cs typeface="Arial"/>
              </a:rPr>
              <a:t> </a:t>
            </a:r>
          </a:p>
        </p:txBody>
      </p:sp>
      <p:sp>
        <p:nvSpPr>
          <p:cNvPr id="53" name="TextBox 52">
            <a:extLst>
              <a:ext uri="{FF2B5EF4-FFF2-40B4-BE49-F238E27FC236}">
                <a16:creationId xmlns:a16="http://schemas.microsoft.com/office/drawing/2014/main" id="{AE38A717-4E2A-7044-9A9E-E9757F7735E9}"/>
              </a:ext>
            </a:extLst>
          </p:cNvPr>
          <p:cNvSpPr txBox="1"/>
          <p:nvPr/>
        </p:nvSpPr>
        <p:spPr>
          <a:xfrm>
            <a:off x="19697664" y="3381153"/>
            <a:ext cx="4076736"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panose="020B0604020202020204" pitchFamily="34" charset="0"/>
              </a:rPr>
              <a:t>組織における優先事項</a:t>
            </a:r>
          </a:p>
        </p:txBody>
      </p:sp>
      <p:grpSp>
        <p:nvGrpSpPr>
          <p:cNvPr id="54" name="Group 53">
            <a:extLst>
              <a:ext uri="{FF2B5EF4-FFF2-40B4-BE49-F238E27FC236}">
                <a16:creationId xmlns:a16="http://schemas.microsoft.com/office/drawing/2014/main" id="{CC28102C-EDC8-C14B-AE15-BA2AE4940ACE}"/>
              </a:ext>
            </a:extLst>
          </p:cNvPr>
          <p:cNvGrpSpPr/>
          <p:nvPr/>
        </p:nvGrpSpPr>
        <p:grpSpPr>
          <a:xfrm>
            <a:off x="18874273" y="3567361"/>
            <a:ext cx="584698" cy="587024"/>
            <a:chOff x="7856521" y="4136749"/>
            <a:chExt cx="584698" cy="587024"/>
          </a:xfrm>
        </p:grpSpPr>
        <p:sp>
          <p:nvSpPr>
            <p:cNvPr id="55" name="Oval 54">
              <a:extLst>
                <a:ext uri="{FF2B5EF4-FFF2-40B4-BE49-F238E27FC236}">
                  <a16:creationId xmlns:a16="http://schemas.microsoft.com/office/drawing/2014/main" id="{D8CE0C38-CA78-D749-8590-503EB872552D}"/>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Meiryo" panose="020B0604030504040204" pitchFamily="34" charset="-128"/>
                <a:ea typeface="Meiryo" panose="020B0604030504040204" pitchFamily="34" charset="-128"/>
              </a:endParaRPr>
            </a:p>
          </p:txBody>
        </p:sp>
        <p:sp>
          <p:nvSpPr>
            <p:cNvPr id="56" name="TextBox 55">
              <a:extLst>
                <a:ext uri="{FF2B5EF4-FFF2-40B4-BE49-F238E27FC236}">
                  <a16:creationId xmlns:a16="http://schemas.microsoft.com/office/drawing/2014/main" id="{D5BF24F4-02E9-9940-ACB2-63A5B5095ED2}"/>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ja-JP" sz="3800">
                  <a:solidFill>
                    <a:srgbClr val="0664C2"/>
                  </a:solidFill>
                  <a:latin typeface="Meiryo" panose="020B0604030504040204" pitchFamily="34" charset="-128"/>
                  <a:ea typeface="Meiryo" panose="020B0604030504040204" pitchFamily="34" charset="-128"/>
                  <a:cs typeface="AvenirNext LT Pro Regular"/>
                </a:rPr>
                <a:t>3</a:t>
              </a:r>
            </a:p>
          </p:txBody>
        </p:sp>
      </p:grpSp>
      <p:cxnSp>
        <p:nvCxnSpPr>
          <p:cNvPr id="57" name="Straight Connector 56">
            <a:extLst>
              <a:ext uri="{FF2B5EF4-FFF2-40B4-BE49-F238E27FC236}">
                <a16:creationId xmlns:a16="http://schemas.microsoft.com/office/drawing/2014/main" id="{09F684CE-DB2D-7D4F-9702-07DFD0DD6A02}"/>
              </a:ext>
            </a:extLst>
          </p:cNvPr>
          <p:cNvCxnSpPr>
            <a:cxnSpLocks/>
          </p:cNvCxnSpPr>
          <p:nvPr/>
        </p:nvCxnSpPr>
        <p:spPr>
          <a:xfrm>
            <a:off x="12467386" y="3567361"/>
            <a:ext cx="70575" cy="8053237"/>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E1FE4D3-26B2-7641-A0D6-61BF537C8838}"/>
              </a:ext>
            </a:extLst>
          </p:cNvPr>
          <p:cNvCxnSpPr>
            <a:cxnSpLocks/>
          </p:cNvCxnSpPr>
          <p:nvPr/>
        </p:nvCxnSpPr>
        <p:spPr>
          <a:xfrm>
            <a:off x="17990011" y="3567361"/>
            <a:ext cx="70575" cy="8053237"/>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59" name="Picture 58" descr="A close up of a sign&#10;&#10;Description automatically generated">
            <a:extLst>
              <a:ext uri="{FF2B5EF4-FFF2-40B4-BE49-F238E27FC236}">
                <a16:creationId xmlns:a16="http://schemas.microsoft.com/office/drawing/2014/main" id="{4F8D4246-0BBE-8C46-9273-EE30307E3AD6}"/>
              </a:ext>
            </a:extLst>
          </p:cNvPr>
          <p:cNvPicPr>
            <a:picLocks noChangeAspect="1"/>
          </p:cNvPicPr>
          <p:nvPr/>
        </p:nvPicPr>
        <p:blipFill>
          <a:blip r:embed="rId9"/>
          <a:stretch>
            <a:fillRect/>
          </a:stretch>
        </p:blipFill>
        <p:spPr>
          <a:xfrm>
            <a:off x="20944324" y="12888051"/>
            <a:ext cx="2090518" cy="287078"/>
          </a:xfrm>
          <a:prstGeom prst="rect">
            <a:avLst/>
          </a:prstGeom>
        </p:spPr>
      </p:pic>
    </p:spTree>
    <p:extLst>
      <p:ext uri="{BB962C8B-B14F-4D97-AF65-F5344CB8AC3E}">
        <p14:creationId xmlns:p14="http://schemas.microsoft.com/office/powerpoint/2010/main" val="925427906"/>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413866" y="2114093"/>
            <a:ext cx="4956497" cy="8201260"/>
            <a:chOff x="18413866" y="2441577"/>
            <a:chExt cx="4956497" cy="8201260"/>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7"/>
              <a:ext cx="4408325" cy="8201260"/>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413866" y="2964359"/>
              <a:ext cx="4956497" cy="6710429"/>
              <a:chOff x="18413866" y="3143261"/>
              <a:chExt cx="4956497" cy="6710429"/>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571749"/>
                <a:ext cx="3625090" cy="4281941"/>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ja-JP" sz="2800">
                    <a:solidFill>
                      <a:srgbClr val="556679"/>
                    </a:solidFill>
                    <a:latin typeface="Meiryo" panose="020B0604030504040204" pitchFamily="34" charset="-128"/>
                    <a:ea typeface="Meiryo" panose="020B0604030504040204" pitchFamily="34" charset="-128"/>
                    <a:cs typeface="Arial" panose="020B0604020202020204" pitchFamily="34" charset="0"/>
                  </a:rPr>
                  <a:t>マネージャーや部門のリーダーから新しいスキルを身に</a:t>
                </a:r>
                <a:r>
                  <a:rPr lang="ja-JP" altLang="en-US" sz="2800">
                    <a:solidFill>
                      <a:srgbClr val="556679"/>
                    </a:solidFill>
                    <a:latin typeface="Meiryo" panose="020B0604030504040204" pitchFamily="34" charset="-128"/>
                    <a:ea typeface="Meiryo" panose="020B0604030504040204" pitchFamily="34" charset="-128"/>
                    <a:cs typeface="Arial" panose="020B0604020202020204" pitchFamily="34" charset="0"/>
                  </a:rPr>
                  <a:t>付け</a:t>
                </a:r>
                <a:r>
                  <a:rPr lang="ja-JP" sz="2800">
                    <a:solidFill>
                      <a:srgbClr val="556679"/>
                    </a:solidFill>
                    <a:latin typeface="Meiryo" panose="020B0604030504040204" pitchFamily="34" charset="-128"/>
                    <a:ea typeface="Meiryo" panose="020B0604030504040204" pitchFamily="34" charset="-128"/>
                    <a:cs typeface="Arial" panose="020B0604020202020204" pitchFamily="34" charset="0"/>
                  </a:rPr>
                  <a:t>たり、スキルを向上させるために特定のコースの履修を勧められれば、勉強時間を作ると答えた職員の割合。*</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413866" y="3143261"/>
                <a:ext cx="4956497"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ja-JP" sz="16000">
                    <a:solidFill>
                      <a:srgbClr val="0664C2"/>
                    </a:solidFill>
                    <a:latin typeface="Meiryo" panose="020B0604030504040204" pitchFamily="34" charset="-128"/>
                    <a:ea typeface="Meiryo" panose="020B0604030504040204" pitchFamily="34" charset="-128"/>
                    <a:cs typeface="AvenirNext LT Pro Regular"/>
                  </a:rPr>
                  <a:t>56%</a:t>
                </a:r>
              </a:p>
            </p:txBody>
          </p:sp>
        </p:grpSp>
      </p:grpSp>
      <p:sp>
        <p:nvSpPr>
          <p:cNvPr id="37" name="TextBox 36">
            <a:extLst>
              <a:ext uri="{FF2B5EF4-FFF2-40B4-BE49-F238E27FC236}">
                <a16:creationId xmlns:a16="http://schemas.microsoft.com/office/drawing/2014/main" id="{9C1F6B4A-1C57-C744-9383-3664CE91F707}"/>
              </a:ext>
            </a:extLst>
          </p:cNvPr>
          <p:cNvSpPr txBox="1"/>
          <p:nvPr/>
        </p:nvSpPr>
        <p:spPr>
          <a:xfrm>
            <a:off x="7848211" y="2012496"/>
            <a:ext cx="9457093" cy="99719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altLang="en-US" sz="3600">
                <a:solidFill>
                  <a:srgbClr val="5E6869"/>
                </a:solidFill>
                <a:latin typeface="Meiryo" panose="020B0604030504040204" pitchFamily="34" charset="-128"/>
                <a:ea typeface="Meiryo" panose="020B0604030504040204" pitchFamily="34" charset="-128"/>
                <a:cs typeface="Arial"/>
              </a:rPr>
              <a:t>運用</a:t>
            </a:r>
            <a:r>
              <a:rPr lang="ja-JP" sz="3600">
                <a:solidFill>
                  <a:srgbClr val="5E6869"/>
                </a:solidFill>
                <a:latin typeface="Meiryo" panose="020B0604030504040204" pitchFamily="34" charset="-128"/>
                <a:ea typeface="Meiryo" panose="020B0604030504040204" pitchFamily="34" charset="-128"/>
                <a:cs typeface="Arial"/>
              </a:rPr>
              <a:t>開始日は、少し軽めの内容を割り当てるのに最適な日ですが、コンテンツを定期的に割り当てることは、学習のエンゲージメントを促進する上で最も重要な側面の1つです。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これを効果的に行うためには、部門のリーダーや経営層と協力して、組織全体の最大の学習ニーズを把握する必要があります。または、カスタマーサービスやサイバーセキュリティなど、組織の戦略的イニシアチブと学習を結びつけることもでき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また、必要に応じて、人事部の組織的なパートナーなどに管理者権限を与え、担当するチームにコンテンツを割り当てられるようにします。常に積極的に、おすすめの内容を現状に一致させることは、有意義な学習を継続的に推し進めるための最適な方法です。 </a:t>
            </a:r>
          </a:p>
        </p:txBody>
      </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50539" y="1523397"/>
            <a:ext cx="4479899" cy="9720333"/>
            <a:chOff x="1352331" y="4511079"/>
            <a:chExt cx="4479899" cy="9720333"/>
          </a:xfrm>
        </p:grpSpPr>
        <p:sp>
          <p:nvSpPr>
            <p:cNvPr id="35" name="Rectangle 34">
              <a:extLst>
                <a:ext uri="{FF2B5EF4-FFF2-40B4-BE49-F238E27FC236}">
                  <a16:creationId xmlns:a16="http://schemas.microsoft.com/office/drawing/2014/main" id="{2F526CA9-E580-304B-8474-B9D560354268}"/>
                </a:ext>
              </a:extLst>
            </p:cNvPr>
            <p:cNvSpPr/>
            <p:nvPr/>
          </p:nvSpPr>
          <p:spPr>
            <a:xfrm>
              <a:off x="1394822" y="4511079"/>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0664C2"/>
                  </a:solidFill>
                  <a:latin typeface="Meiryo" panose="020B0604030504040204" pitchFamily="34" charset="-128"/>
                  <a:ea typeface="Meiryo" panose="020B0604030504040204" pitchFamily="34" charset="-128"/>
                  <a:cs typeface="Arial"/>
                </a:rPr>
                <a:t>管理者向けの</a:t>
              </a:r>
              <a:br>
                <a:rPr lang="en-US" altLang="ja-JP" sz="4600" dirty="0">
                  <a:solidFill>
                    <a:srgbClr val="0664C2"/>
                  </a:solidFill>
                  <a:latin typeface="Meiryo" panose="020B0604030504040204" pitchFamily="34" charset="-128"/>
                  <a:ea typeface="Meiryo" panose="020B0604030504040204" pitchFamily="34" charset="-128"/>
                  <a:cs typeface="Arial"/>
                </a:rPr>
              </a:br>
              <a:r>
                <a:rPr lang="ja-JP" sz="4600">
                  <a:solidFill>
                    <a:srgbClr val="0664C2"/>
                  </a:solidFill>
                  <a:latin typeface="Meiryo" panose="020B0604030504040204" pitchFamily="34" charset="-128"/>
                  <a:ea typeface="Meiryo" panose="020B0604030504040204" pitchFamily="34" charset="-128"/>
                  <a:cs typeface="Arial"/>
                </a:rPr>
                <a:t>戦略その4</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800">
                  <a:solidFill>
                    <a:srgbClr val="0465C3"/>
                  </a:solidFill>
                  <a:latin typeface="Meiryo" panose="020B0604030504040204" pitchFamily="34" charset="-128"/>
                  <a:ea typeface="Meiryo" panose="020B0604030504040204" pitchFamily="34" charset="-128"/>
                  <a:cs typeface="Arial"/>
                </a:rPr>
                <a:t>ミッションクリティカルなニーズに合わせて、継続的にコンテンツを割り当て</a:t>
              </a:r>
              <a:r>
                <a:rPr lang="ja-JP" altLang="en-US" sz="6800">
                  <a:solidFill>
                    <a:srgbClr val="0465C3"/>
                  </a:solidFill>
                  <a:latin typeface="Meiryo" panose="020B0604030504040204" pitchFamily="34" charset="-128"/>
                  <a:ea typeface="Meiryo" panose="020B0604030504040204" pitchFamily="34" charset="-128"/>
                  <a:cs typeface="Arial"/>
                </a:rPr>
                <a:t>る</a:t>
              </a:r>
              <a:endParaRPr lang="ja-JP" sz="6800">
                <a:solidFill>
                  <a:srgbClr val="0465C3"/>
                </a:solidFill>
                <a:latin typeface="Meiryo" panose="020B0604030504040204" pitchFamily="34" charset="-128"/>
                <a:ea typeface="Meiryo" panose="020B0604030504040204" pitchFamily="34" charset="-128"/>
                <a:cs typeface="Arial"/>
              </a:endParaRP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20" name="TextBox 19">
            <a:extLst>
              <a:ext uri="{FF2B5EF4-FFF2-40B4-BE49-F238E27FC236}">
                <a16:creationId xmlns:a16="http://schemas.microsoft.com/office/drawing/2014/main" id="{3531C1EA-CBC6-3346-AC62-4C8E884AF323}"/>
              </a:ext>
            </a:extLst>
          </p:cNvPr>
          <p:cNvSpPr txBox="1"/>
          <p:nvPr/>
        </p:nvSpPr>
        <p:spPr>
          <a:xfrm>
            <a:off x="18657635" y="10753351"/>
            <a:ext cx="4377207" cy="1015663"/>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ja-JP" sz="2200">
                <a:solidFill>
                  <a:srgbClr val="5E6869"/>
                </a:solidFill>
                <a:latin typeface="Meiryo" panose="020B0604030504040204" pitchFamily="34" charset="-128"/>
                <a:ea typeface="Meiryo" panose="020B0604030504040204" pitchFamily="34" charset="-128"/>
                <a:cs typeface="Arial" panose="020B0604020202020204" pitchFamily="34" charset="0"/>
              </a:rPr>
              <a:t>*出典: </a:t>
            </a:r>
            <a:br>
              <a:rPr lang="en-US" sz="2200" dirty="0">
                <a:solidFill>
                  <a:srgbClr val="5E6869"/>
                </a:solidFill>
                <a:latin typeface="Meiryo" panose="020B0604030504040204" pitchFamily="34" charset="-128"/>
                <a:ea typeface="Meiryo" panose="020B0604030504040204" pitchFamily="34" charset="-128"/>
                <a:cs typeface="Arial" panose="020B0604020202020204" pitchFamily="34" charset="0"/>
              </a:rPr>
            </a:br>
            <a:r>
              <a:rPr lang="ja-JP" sz="2200">
                <a:solidFill>
                  <a:srgbClr val="5E6869"/>
                </a:solidFill>
                <a:latin typeface="Meiryo" panose="020B0604030504040204" pitchFamily="34" charset="-128"/>
                <a:ea typeface="Meiryo" panose="020B0604030504040204" pitchFamily="34" charset="-128"/>
                <a:cs typeface="Arial" panose="020B0604020202020204" pitchFamily="34" charset="0"/>
                <a:hlinkClick r:id="rId5"/>
              </a:rPr>
              <a:t>2018年ワークプレイスラーニングレポート</a:t>
            </a:r>
          </a:p>
        </p:txBody>
      </p:sp>
    </p:spTree>
    <p:extLst>
      <p:ext uri="{BB962C8B-B14F-4D97-AF65-F5344CB8AC3E}">
        <p14:creationId xmlns:p14="http://schemas.microsoft.com/office/powerpoint/2010/main" val="1225642995"/>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0" y="0"/>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50539" y="1650988"/>
            <a:ext cx="4543694" cy="9592742"/>
            <a:chOff x="1352331" y="4638670"/>
            <a:chExt cx="4543694" cy="9592742"/>
          </a:xfrm>
        </p:grpSpPr>
        <p:sp>
          <p:nvSpPr>
            <p:cNvPr id="35" name="Rectangle 34">
              <a:extLst>
                <a:ext uri="{FF2B5EF4-FFF2-40B4-BE49-F238E27FC236}">
                  <a16:creationId xmlns:a16="http://schemas.microsoft.com/office/drawing/2014/main" id="{2F526CA9-E580-304B-8474-B9D560354268}"/>
                </a:ext>
              </a:extLst>
            </p:cNvPr>
            <p:cNvSpPr/>
            <p:nvPr/>
          </p:nvSpPr>
          <p:spPr>
            <a:xfrm>
              <a:off x="1458617" y="4638670"/>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0664C2"/>
                  </a:solidFill>
                  <a:latin typeface="Meiryo" panose="020B0604030504040204" pitchFamily="34" charset="-128"/>
                  <a:ea typeface="Meiryo" panose="020B0604030504040204" pitchFamily="34" charset="-128"/>
                  <a:cs typeface="Arial"/>
                </a:rPr>
                <a:t>管理者向けの</a:t>
              </a:r>
              <a:br>
                <a:rPr lang="en-US" altLang="ja-JP" sz="4600" dirty="0">
                  <a:solidFill>
                    <a:srgbClr val="0664C2"/>
                  </a:solidFill>
                  <a:latin typeface="Meiryo" panose="020B0604030504040204" pitchFamily="34" charset="-128"/>
                  <a:ea typeface="Meiryo" panose="020B0604030504040204" pitchFamily="34" charset="-128"/>
                  <a:cs typeface="Arial"/>
                </a:rPr>
              </a:br>
              <a:r>
                <a:rPr lang="ja-JP" sz="4600">
                  <a:solidFill>
                    <a:srgbClr val="0664C2"/>
                  </a:solidFill>
                  <a:latin typeface="Meiryo" panose="020B0604030504040204" pitchFamily="34" charset="-128"/>
                  <a:ea typeface="Meiryo" panose="020B0604030504040204" pitchFamily="34" charset="-128"/>
                  <a:cs typeface="Arial"/>
                </a:rPr>
                <a:t>戦略その4</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800">
                  <a:solidFill>
                    <a:srgbClr val="0465C3"/>
                  </a:solidFill>
                  <a:latin typeface="Meiryo" panose="020B0604030504040204" pitchFamily="34" charset="-128"/>
                  <a:ea typeface="Meiryo" panose="020B0604030504040204" pitchFamily="34" charset="-128"/>
                  <a:cs typeface="Arial"/>
                </a:rPr>
                <a:t>ミッションクリティカルなニーズに合わせて、継続的にコンテンツを割り当て</a:t>
              </a:r>
              <a:r>
                <a:rPr lang="ja-JP" altLang="en-US" sz="6800">
                  <a:solidFill>
                    <a:srgbClr val="0465C3"/>
                  </a:solidFill>
                  <a:latin typeface="Meiryo" panose="020B0604030504040204" pitchFamily="34" charset="-128"/>
                  <a:ea typeface="Meiryo" panose="020B0604030504040204" pitchFamily="34" charset="-128"/>
                  <a:cs typeface="Arial"/>
                </a:rPr>
                <a:t>る</a:t>
              </a:r>
              <a:endParaRPr lang="ja-JP" sz="6800">
                <a:solidFill>
                  <a:srgbClr val="0465C3"/>
                </a:solidFill>
                <a:latin typeface="Meiryo" panose="020B0604030504040204" pitchFamily="34" charset="-128"/>
                <a:ea typeface="Meiryo" panose="020B0604030504040204" pitchFamily="34" charset="-128"/>
                <a:cs typeface="Arial"/>
              </a:endParaRP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5036415E-32DB-E542-A0B4-B9E9DEA48F6F}"/>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5E6869"/>
                </a:solidFill>
                <a:latin typeface="Meiryo" panose="020B0604030504040204" pitchFamily="34" charset="-128"/>
                <a:ea typeface="Meiryo" panose="020B0604030504040204" pitchFamily="34" charset="-128"/>
                <a:cs typeface="Arial"/>
              </a:rPr>
              <a:t>コンテンツの割り当てに関する主なユースケース:</a:t>
            </a:r>
          </a:p>
        </p:txBody>
      </p:sp>
      <p:sp>
        <p:nvSpPr>
          <p:cNvPr id="22" name="TextBox 21">
            <a:extLst>
              <a:ext uri="{FF2B5EF4-FFF2-40B4-BE49-F238E27FC236}">
                <a16:creationId xmlns:a16="http://schemas.microsoft.com/office/drawing/2014/main" id="{16541464-D60C-D940-9B1B-5FD113CF5F3A}"/>
              </a:ext>
            </a:extLst>
          </p:cNvPr>
          <p:cNvSpPr txBox="1"/>
          <p:nvPr/>
        </p:nvSpPr>
        <p:spPr>
          <a:xfrm>
            <a:off x="7910322" y="3349126"/>
            <a:ext cx="6854908" cy="2369880"/>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a:rPr>
              <a:t>オンボーディング: </a:t>
            </a: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新任のスタッフや職員が組織のシステム、文化、期待されることを即座に学べるようにします。</a:t>
            </a:r>
          </a:p>
        </p:txBody>
      </p:sp>
      <p:sp>
        <p:nvSpPr>
          <p:cNvPr id="23" name="TextBox 22">
            <a:extLst>
              <a:ext uri="{FF2B5EF4-FFF2-40B4-BE49-F238E27FC236}">
                <a16:creationId xmlns:a16="http://schemas.microsoft.com/office/drawing/2014/main" id="{F8AE09A1-EEA9-2643-9C18-562AB5B59313}"/>
              </a:ext>
            </a:extLst>
          </p:cNvPr>
          <p:cNvSpPr txBox="1"/>
          <p:nvPr/>
        </p:nvSpPr>
        <p:spPr>
          <a:xfrm>
            <a:off x="16109782" y="3334414"/>
            <a:ext cx="6927814" cy="181588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a:rPr>
              <a:t>技術のリフレッシュ</a:t>
            </a:r>
            <a:r>
              <a:rPr lang="en-US" altLang="ja-JP" sz="4600" dirty="0">
                <a:solidFill>
                  <a:srgbClr val="0664C2"/>
                </a:solidFill>
                <a:latin typeface="Meiryo" panose="020B0604030504040204" pitchFamily="34" charset="-128"/>
                <a:ea typeface="Meiryo" panose="020B0604030504040204" pitchFamily="34" charset="-128"/>
                <a:cs typeface="Arial"/>
              </a:rPr>
              <a:t>:</a:t>
            </a:r>
            <a:r>
              <a:rPr lang="ja-JP" sz="4600">
                <a:solidFill>
                  <a:srgbClr val="0664C2"/>
                </a:solidFill>
                <a:latin typeface="Meiryo" panose="020B0604030504040204" pitchFamily="34" charset="-128"/>
                <a:ea typeface="Meiryo" panose="020B0604030504040204" pitchFamily="34" charset="-128"/>
                <a:cs typeface="Arial"/>
              </a:rPr>
              <a:t> </a:t>
            </a: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新しい技術が導入されるたびに</a:t>
            </a:r>
            <a:br>
              <a:rPr lang="en-US" altLang="ja-JP"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rPr>
              <a:t>職員に指導します。 </a:t>
            </a:r>
          </a:p>
        </p:txBody>
      </p:sp>
      <p:sp>
        <p:nvSpPr>
          <p:cNvPr id="24" name="TextBox 23">
            <a:extLst>
              <a:ext uri="{FF2B5EF4-FFF2-40B4-BE49-F238E27FC236}">
                <a16:creationId xmlns:a16="http://schemas.microsoft.com/office/drawing/2014/main" id="{4A87084B-F8C2-4C40-AB2D-D4964007DC09}"/>
              </a:ext>
            </a:extLst>
          </p:cNvPr>
          <p:cNvSpPr txBox="1"/>
          <p:nvPr/>
        </p:nvSpPr>
        <p:spPr>
          <a:xfrm>
            <a:off x="7910321" y="6804837"/>
            <a:ext cx="7358031" cy="252376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a:rPr>
              <a:t>組織全体のスキルギャップを解消: </a:t>
            </a:r>
            <a:r>
              <a:rPr lang="ja-JP" sz="3600">
                <a:solidFill>
                  <a:srgbClr val="5E6869"/>
                </a:solidFill>
                <a:latin typeface="Meiryo" panose="020B0604030504040204" pitchFamily="34" charset="-128"/>
                <a:ea typeface="Meiryo" panose="020B0604030504040204" pitchFamily="34" charset="-128"/>
                <a:cs typeface="Arial"/>
              </a:rPr>
              <a:t>プロジェクト管理や</a:t>
            </a:r>
            <a:br>
              <a:rPr lang="en-US" altLang="ja-JP"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rPr>
              <a:t>コミュニケーションなど、 組織的な学習ニーズをサポートします。</a:t>
            </a:r>
          </a:p>
        </p:txBody>
      </p:sp>
      <p:sp>
        <p:nvSpPr>
          <p:cNvPr id="25" name="TextBox 24">
            <a:extLst>
              <a:ext uri="{FF2B5EF4-FFF2-40B4-BE49-F238E27FC236}">
                <a16:creationId xmlns:a16="http://schemas.microsoft.com/office/drawing/2014/main" id="{C1EB04C8-856C-1A44-AC04-B6D4C9FF701D}"/>
              </a:ext>
            </a:extLst>
          </p:cNvPr>
          <p:cNvSpPr txBox="1"/>
          <p:nvPr/>
        </p:nvSpPr>
        <p:spPr>
          <a:xfrm>
            <a:off x="16109782" y="6785391"/>
            <a:ext cx="6927814" cy="181588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a:rPr>
              <a:t>ジャストインタイム: </a:t>
            </a: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急な 在宅勤務など、タイムリーな課題にも対応します。</a:t>
            </a:r>
          </a:p>
        </p:txBody>
      </p:sp>
    </p:spTree>
    <p:extLst>
      <p:ext uri="{BB962C8B-B14F-4D97-AF65-F5344CB8AC3E}">
        <p14:creationId xmlns:p14="http://schemas.microsoft.com/office/powerpoint/2010/main" val="3150336289"/>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50539" y="1565927"/>
            <a:ext cx="4522430" cy="9677803"/>
            <a:chOff x="1352331" y="4553609"/>
            <a:chExt cx="4522430" cy="9677803"/>
          </a:xfrm>
        </p:grpSpPr>
        <p:sp>
          <p:nvSpPr>
            <p:cNvPr id="35" name="Rectangle 34">
              <a:extLst>
                <a:ext uri="{FF2B5EF4-FFF2-40B4-BE49-F238E27FC236}">
                  <a16:creationId xmlns:a16="http://schemas.microsoft.com/office/drawing/2014/main" id="{2F526CA9-E580-304B-8474-B9D560354268}"/>
                </a:ext>
              </a:extLst>
            </p:cNvPr>
            <p:cNvSpPr/>
            <p:nvPr/>
          </p:nvSpPr>
          <p:spPr>
            <a:xfrm>
              <a:off x="1437353" y="4553609"/>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0664C2"/>
                  </a:solidFill>
                  <a:latin typeface="Meiryo" panose="020B0604030504040204" pitchFamily="34" charset="-128"/>
                  <a:ea typeface="Meiryo" panose="020B0604030504040204" pitchFamily="34" charset="-128"/>
                  <a:cs typeface="Arial"/>
                </a:rPr>
                <a:t>管理者向けの</a:t>
              </a:r>
              <a:br>
                <a:rPr lang="en-US" altLang="ja-JP" sz="4600" dirty="0">
                  <a:solidFill>
                    <a:srgbClr val="0664C2"/>
                  </a:solidFill>
                  <a:latin typeface="Meiryo" panose="020B0604030504040204" pitchFamily="34" charset="-128"/>
                  <a:ea typeface="Meiryo" panose="020B0604030504040204" pitchFamily="34" charset="-128"/>
                  <a:cs typeface="Arial"/>
                </a:rPr>
              </a:br>
              <a:r>
                <a:rPr lang="ja-JP" sz="4600">
                  <a:solidFill>
                    <a:srgbClr val="0664C2"/>
                  </a:solidFill>
                  <a:latin typeface="Meiryo" panose="020B0604030504040204" pitchFamily="34" charset="-128"/>
                  <a:ea typeface="Meiryo" panose="020B0604030504040204" pitchFamily="34" charset="-128"/>
                  <a:cs typeface="Arial"/>
                </a:rPr>
                <a:t>戦略その4</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800">
                  <a:solidFill>
                    <a:srgbClr val="0465C3"/>
                  </a:solidFill>
                  <a:latin typeface="Meiryo" panose="020B0604030504040204" pitchFamily="34" charset="-128"/>
                  <a:ea typeface="Meiryo" panose="020B0604030504040204" pitchFamily="34" charset="-128"/>
                  <a:cs typeface="Arial"/>
                </a:rPr>
                <a:t>ミッションクリティカルなニーズに合わせて、継続的にコンテンツを割り当て</a:t>
              </a:r>
              <a:r>
                <a:rPr lang="ja-JP" altLang="en-US" sz="6800">
                  <a:solidFill>
                    <a:srgbClr val="0465C3"/>
                  </a:solidFill>
                  <a:latin typeface="Meiryo" panose="020B0604030504040204" pitchFamily="34" charset="-128"/>
                  <a:ea typeface="Meiryo" panose="020B0604030504040204" pitchFamily="34" charset="-128"/>
                  <a:cs typeface="Arial"/>
                </a:rPr>
                <a:t>る</a:t>
              </a:r>
              <a:endParaRPr lang="ja-JP" sz="6800">
                <a:solidFill>
                  <a:srgbClr val="0465C3"/>
                </a:solidFill>
                <a:latin typeface="Meiryo" panose="020B0604030504040204" pitchFamily="34" charset="-128"/>
                <a:ea typeface="Meiryo" panose="020B0604030504040204" pitchFamily="34" charset="-128"/>
                <a:cs typeface="Arial"/>
              </a:endParaRP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27B13B9A-2EEC-4D4C-9341-F27EA3F1968B}"/>
              </a:ext>
            </a:extLst>
          </p:cNvPr>
          <p:cNvSpPr txBox="1"/>
          <p:nvPr/>
        </p:nvSpPr>
        <p:spPr>
          <a:xfrm>
            <a:off x="7826342" y="2012495"/>
            <a:ext cx="15180190" cy="21236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5E6869"/>
                </a:solidFill>
                <a:latin typeface="Meiryo" panose="020B0604030504040204" pitchFamily="34" charset="-128"/>
                <a:ea typeface="Meiryo" panose="020B0604030504040204" pitchFamily="34" charset="-128"/>
                <a:cs typeface="Arial"/>
              </a:rPr>
              <a:t>コンテンツを割り当てる際には、既存のコンテンツを活用することをおすすめします。</a:t>
            </a:r>
          </a:p>
          <a:p>
            <a:pPr defTabSz="1828514">
              <a:spcBef>
                <a:spcPct val="0"/>
              </a:spcBef>
              <a:spcAft>
                <a:spcPct val="0"/>
              </a:spcAft>
              <a:defRPr/>
            </a:pPr>
            <a:endParaRPr lang="en-US" sz="4600" dirty="0">
              <a:solidFill>
                <a:srgbClr val="5E6869"/>
              </a:solidFill>
              <a:latin typeface="Meiryo" panose="020B0604030504040204" pitchFamily="34" charset="-128"/>
              <a:ea typeface="Meiryo" panose="020B0604030504040204" pitchFamily="34" charset="-128"/>
              <a:cs typeface="Arial"/>
            </a:endParaRPr>
          </a:p>
        </p:txBody>
      </p:sp>
      <p:sp>
        <p:nvSpPr>
          <p:cNvPr id="32" name="TextBox 31">
            <a:extLst>
              <a:ext uri="{FF2B5EF4-FFF2-40B4-BE49-F238E27FC236}">
                <a16:creationId xmlns:a16="http://schemas.microsoft.com/office/drawing/2014/main" id="{64679DD9-930A-2E40-8D46-D1B1BD9EF1A2}"/>
              </a:ext>
            </a:extLst>
          </p:cNvPr>
          <p:cNvSpPr txBox="1"/>
          <p:nvPr/>
        </p:nvSpPr>
        <p:spPr>
          <a:xfrm>
            <a:off x="9557456" y="3561776"/>
            <a:ext cx="7972266" cy="258532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000">
                <a:solidFill>
                  <a:srgbClr val="0664C2"/>
                </a:solidFill>
                <a:latin typeface="Meiryo" panose="020B0604030504040204" pitchFamily="34" charset="-128"/>
                <a:ea typeface="Meiryo" panose="020B0604030504040204" pitchFamily="34" charset="-128"/>
                <a:cs typeface="Arial"/>
              </a:rPr>
              <a:t>キュレートしたラーニングパス</a:t>
            </a:r>
          </a:p>
          <a:p>
            <a:pPr defTabSz="1828514" rtl="0">
              <a:spcBef>
                <a:spcPct val="0"/>
              </a:spcBef>
              <a:spcAft>
                <a:spcPct val="0"/>
              </a:spcAft>
              <a:defRPr/>
            </a:pPr>
            <a:r>
              <a:rPr lang="ja-JP" sz="3200">
                <a:solidFill>
                  <a:srgbClr val="5E6869"/>
                </a:solidFill>
                <a:latin typeface="Meiryo" panose="020B0604030504040204" pitchFamily="34" charset="-128"/>
                <a:ea typeface="Meiryo" panose="020B0604030504040204" pitchFamily="34" charset="-128"/>
                <a:cs typeface="Arial"/>
              </a:rPr>
              <a:t>LinkedInのエキスパートが用意した100以上のラーニングパスから、多彩なトピックスを活用して、割り当てやカスタマイズを行います</a:t>
            </a:r>
            <a:r>
              <a:rPr lang="ja-JP" altLang="en-US" sz="3200">
                <a:solidFill>
                  <a:srgbClr val="5E6869"/>
                </a:solidFill>
                <a:latin typeface="Meiryo" panose="020B0604030504040204" pitchFamily="34" charset="-128"/>
                <a:ea typeface="Meiryo" panose="020B0604030504040204" pitchFamily="34" charset="-128"/>
                <a:cs typeface="Arial"/>
              </a:rPr>
              <a:t>。</a:t>
            </a:r>
            <a:endParaRPr lang="ja-JP" sz="3200">
              <a:solidFill>
                <a:srgbClr val="5E6869"/>
              </a:solidFill>
              <a:latin typeface="Meiryo" panose="020B0604030504040204" pitchFamily="34" charset="-128"/>
              <a:ea typeface="Meiryo" panose="020B0604030504040204" pitchFamily="34" charset="-128"/>
              <a:cs typeface="Arial"/>
            </a:endParaRPr>
          </a:p>
        </p:txBody>
      </p:sp>
      <p:sp>
        <p:nvSpPr>
          <p:cNvPr id="38" name="Oval 37">
            <a:extLst>
              <a:ext uri="{FF2B5EF4-FFF2-40B4-BE49-F238E27FC236}">
                <a16:creationId xmlns:a16="http://schemas.microsoft.com/office/drawing/2014/main" id="{19CEE324-F401-EC45-8275-320E99D4316F}"/>
              </a:ext>
            </a:extLst>
          </p:cNvPr>
          <p:cNvSpPr/>
          <p:nvPr/>
        </p:nvSpPr>
        <p:spPr>
          <a:xfrm>
            <a:off x="7833662" y="6798187"/>
            <a:ext cx="1344554" cy="1344556"/>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p>
            <a:pPr algn="ctr" defTabSz="1828752">
              <a:defRPr/>
            </a:pPr>
            <a:endParaRPr lang="en-US" sz="3602" dirty="0">
              <a:solidFill>
                <a:prstClr val="white"/>
              </a:solidFill>
              <a:latin typeface="Meiryo" panose="020B0604030504040204" pitchFamily="34" charset="-128"/>
              <a:ea typeface="Meiryo" panose="020B0604030504040204" pitchFamily="34" charset="-128"/>
              <a:cs typeface="Source Sans Pro" charset="0"/>
            </a:endParaRPr>
          </a:p>
        </p:txBody>
      </p:sp>
      <p:sp>
        <p:nvSpPr>
          <p:cNvPr id="42" name="Oval 41">
            <a:extLst>
              <a:ext uri="{FF2B5EF4-FFF2-40B4-BE49-F238E27FC236}">
                <a16:creationId xmlns:a16="http://schemas.microsoft.com/office/drawing/2014/main" id="{EB378B9F-4A3A-A745-A0D4-4A7CDECA5DC5}"/>
              </a:ext>
            </a:extLst>
          </p:cNvPr>
          <p:cNvSpPr/>
          <p:nvPr/>
        </p:nvSpPr>
        <p:spPr>
          <a:xfrm>
            <a:off x="7840713" y="3640917"/>
            <a:ext cx="1339552" cy="1339552"/>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p>
            <a:pPr algn="ctr" defTabSz="1828752">
              <a:defRPr/>
            </a:pPr>
            <a:endParaRPr lang="en-US" sz="3602" dirty="0">
              <a:solidFill>
                <a:prstClr val="white"/>
              </a:solidFill>
              <a:latin typeface="Meiryo" panose="020B0604030504040204" pitchFamily="34" charset="-128"/>
              <a:ea typeface="Meiryo" panose="020B0604030504040204" pitchFamily="34" charset="-128"/>
              <a:cs typeface="Source Sans Pro" charset="0"/>
            </a:endParaRPr>
          </a:p>
        </p:txBody>
      </p:sp>
      <p:sp>
        <p:nvSpPr>
          <p:cNvPr id="46" name="Oval 45">
            <a:extLst>
              <a:ext uri="{FF2B5EF4-FFF2-40B4-BE49-F238E27FC236}">
                <a16:creationId xmlns:a16="http://schemas.microsoft.com/office/drawing/2014/main" id="{257DCEF0-C489-9140-ADF2-A7E0216A311D}"/>
              </a:ext>
            </a:extLst>
          </p:cNvPr>
          <p:cNvSpPr/>
          <p:nvPr/>
        </p:nvSpPr>
        <p:spPr>
          <a:xfrm>
            <a:off x="7841466" y="9595668"/>
            <a:ext cx="1344554" cy="1344554"/>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p>
            <a:pPr algn="ctr" defTabSz="1828752">
              <a:defRPr/>
            </a:pPr>
            <a:endParaRPr lang="en-US" sz="3602">
              <a:solidFill>
                <a:prstClr val="white"/>
              </a:solidFill>
              <a:latin typeface="Meiryo" panose="020B0604030504040204" pitchFamily="34" charset="-128"/>
              <a:ea typeface="Meiryo" panose="020B0604030504040204" pitchFamily="34" charset="-128"/>
              <a:cs typeface="Source Sans Pro" charset="0"/>
            </a:endParaRPr>
          </a:p>
        </p:txBody>
      </p:sp>
      <p:sp>
        <p:nvSpPr>
          <p:cNvPr id="49" name="TextBox 48">
            <a:extLst>
              <a:ext uri="{FF2B5EF4-FFF2-40B4-BE49-F238E27FC236}">
                <a16:creationId xmlns:a16="http://schemas.microsoft.com/office/drawing/2014/main" id="{4E9142ED-6C1D-A346-A7EA-1169F5F2AEAE}"/>
              </a:ext>
            </a:extLst>
          </p:cNvPr>
          <p:cNvSpPr txBox="1"/>
          <p:nvPr/>
        </p:nvSpPr>
        <p:spPr>
          <a:xfrm>
            <a:off x="9557456" y="6726498"/>
            <a:ext cx="7972266" cy="209288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000">
                <a:solidFill>
                  <a:srgbClr val="0664C2"/>
                </a:solidFill>
                <a:latin typeface="Meiryo" panose="020B0604030504040204" pitchFamily="34" charset="-128"/>
                <a:ea typeface="Meiryo" panose="020B0604030504040204" pitchFamily="34" charset="-128"/>
                <a:cs typeface="Arial"/>
              </a:rPr>
              <a:t>独自のコンテンツをアップロード</a:t>
            </a:r>
          </a:p>
          <a:p>
            <a:pPr defTabSz="1828514" rtl="0">
              <a:spcBef>
                <a:spcPct val="0"/>
              </a:spcBef>
              <a:spcAft>
                <a:spcPct val="0"/>
              </a:spcAft>
              <a:defRPr/>
            </a:pPr>
            <a:r>
              <a:rPr lang="ja-JP" sz="3200">
                <a:solidFill>
                  <a:srgbClr val="5E6869"/>
                </a:solidFill>
                <a:latin typeface="Meiryo" panose="020B0604030504040204" pitchFamily="34" charset="-128"/>
                <a:ea typeface="Meiryo" panose="020B0604030504040204" pitchFamily="34" charset="-128"/>
                <a:cs typeface="Arial"/>
              </a:rPr>
              <a:t>組織固有の既存の動画、ドキュメント、組織内のリンクを追加して学習をカスタマイズし、共同ブランド化します。</a:t>
            </a:r>
          </a:p>
        </p:txBody>
      </p:sp>
      <p:sp>
        <p:nvSpPr>
          <p:cNvPr id="50" name="TextBox 49">
            <a:extLst>
              <a:ext uri="{FF2B5EF4-FFF2-40B4-BE49-F238E27FC236}">
                <a16:creationId xmlns:a16="http://schemas.microsoft.com/office/drawing/2014/main" id="{A8F0FFB9-1B51-9D45-A678-FD18F15FEBEE}"/>
              </a:ext>
            </a:extLst>
          </p:cNvPr>
          <p:cNvSpPr txBox="1"/>
          <p:nvPr/>
        </p:nvSpPr>
        <p:spPr>
          <a:xfrm>
            <a:off x="9557456" y="9595667"/>
            <a:ext cx="7972266" cy="307776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000">
                <a:solidFill>
                  <a:srgbClr val="0664C2"/>
                </a:solidFill>
                <a:latin typeface="Meiryo" panose="020B0604030504040204" pitchFamily="34" charset="-128"/>
                <a:ea typeface="Meiryo" panose="020B0604030504040204" pitchFamily="34" charset="-128"/>
                <a:cs typeface="Arial"/>
              </a:rPr>
              <a:t>コンテンツの調整とマッピング:</a:t>
            </a:r>
          </a:p>
          <a:p>
            <a:pPr defTabSz="1828514" rtl="0">
              <a:spcBef>
                <a:spcPct val="0"/>
              </a:spcBef>
              <a:spcAft>
                <a:spcPct val="0"/>
              </a:spcAft>
              <a:defRPr/>
            </a:pPr>
            <a:r>
              <a:rPr lang="ja-JP" sz="3200">
                <a:solidFill>
                  <a:srgbClr val="5E6869"/>
                </a:solidFill>
                <a:latin typeface="Meiryo" panose="020B0604030504040204" pitchFamily="34" charset="-128"/>
                <a:ea typeface="Meiryo" panose="020B0604030504040204" pitchFamily="34" charset="-128"/>
                <a:cs typeface="Arial"/>
                <a:hlinkClick r:id="rId5"/>
              </a:rPr>
              <a:t>トップスキルリポジトリ</a:t>
            </a:r>
            <a:r>
              <a:rPr lang="ja-JP" sz="3200">
                <a:solidFill>
                  <a:srgbClr val="5E6869"/>
                </a:solidFill>
                <a:latin typeface="Meiryo" panose="020B0604030504040204" pitchFamily="34" charset="-128"/>
                <a:ea typeface="Meiryo" panose="020B0604030504040204" pitchFamily="34" charset="-128"/>
                <a:cs typeface="Arial"/>
              </a:rPr>
              <a:t>を利用してコンピテンシーを調整したり、無料のコンテンツマッピングサービスを活用したりすることができます。詳しくは、アカウントチームにお尋ねください。</a:t>
            </a:r>
          </a:p>
        </p:txBody>
      </p:sp>
      <p:sp>
        <p:nvSpPr>
          <p:cNvPr id="51" name="TextBox 50">
            <a:extLst>
              <a:ext uri="{FF2B5EF4-FFF2-40B4-BE49-F238E27FC236}">
                <a16:creationId xmlns:a16="http://schemas.microsoft.com/office/drawing/2014/main" id="{0E1E96DF-67D9-5E4A-8F33-2C80B8C93A28}"/>
              </a:ext>
            </a:extLst>
          </p:cNvPr>
          <p:cNvSpPr txBox="1"/>
          <p:nvPr/>
        </p:nvSpPr>
        <p:spPr>
          <a:xfrm>
            <a:off x="18861510" y="3593805"/>
            <a:ext cx="5189337" cy="8217634"/>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0664C2"/>
                </a:solidFill>
                <a:latin typeface="Meiryo" panose="020B0604030504040204" pitchFamily="34" charset="-128"/>
                <a:ea typeface="Meiryo" panose="020B0604030504040204" pitchFamily="34" charset="-128"/>
                <a:cs typeface="Arial"/>
              </a:rPr>
              <a:t>LinkedInは、時代が急速に変化する中で、お客様の組織に役立つ適切なコンテンツを作成します</a:t>
            </a:r>
            <a:r>
              <a:rPr lang="ja-JP" altLang="en-US" sz="3600">
                <a:solidFill>
                  <a:srgbClr val="0664C2"/>
                </a:solidFill>
                <a:latin typeface="Meiryo" panose="020B0604030504040204" pitchFamily="34" charset="-128"/>
                <a:ea typeface="Meiryo" panose="020B0604030504040204" pitchFamily="34" charset="-128"/>
                <a:cs typeface="Arial"/>
              </a:rPr>
              <a:t>。</a:t>
            </a:r>
            <a:endParaRPr lang="ja-JP" sz="3600">
              <a:solidFill>
                <a:srgbClr val="0664C2"/>
              </a:solidFill>
              <a:latin typeface="Meiryo" panose="020B0604030504040204" pitchFamily="34" charset="-128"/>
              <a:ea typeface="Meiryo" panose="020B0604030504040204" pitchFamily="34" charset="-128"/>
              <a:cs typeface="Arial"/>
            </a:endParaRPr>
          </a:p>
          <a:p>
            <a:pPr marL="287338" indent="-287338" defTabSz="1828514">
              <a:spcBef>
                <a:spcPct val="0"/>
              </a:spcBef>
              <a:spcAft>
                <a:spcPct val="0"/>
              </a:spcAft>
              <a:buFont typeface="Arial" panose="020B0604020202020204" pitchFamily="34" charset="0"/>
              <a:buChar char="•"/>
              <a:defRPr/>
            </a:pPr>
            <a:endParaRPr lang="en-US" sz="3000" dirty="0">
              <a:solidFill>
                <a:srgbClr val="5E6869"/>
              </a:solidFill>
              <a:latin typeface="Meiryo" panose="020B0604030504040204" pitchFamily="34" charset="-128"/>
              <a:ea typeface="Meiryo" panose="020B0604030504040204" pitchFamily="34" charset="-128"/>
              <a:cs typeface="Arial"/>
            </a:endParaRPr>
          </a:p>
          <a:p>
            <a:pPr marL="287338" indent="-287338" defTabSz="1828514" rtl="0">
              <a:spcBef>
                <a:spcPct val="0"/>
              </a:spcBef>
              <a:spcAft>
                <a:spcPct val="0"/>
              </a:spcAft>
              <a:buFont typeface="Arial" panose="020B0604020202020204" pitchFamily="34" charset="0"/>
              <a:buChar char="•"/>
              <a:defRPr/>
            </a:pPr>
            <a:r>
              <a:rPr lang="ja-JP" sz="3000" u="sng">
                <a:solidFill>
                  <a:srgbClr val="5E6869"/>
                </a:solidFill>
                <a:latin typeface="Meiryo" panose="020B0604030504040204" pitchFamily="34" charset="-128"/>
                <a:ea typeface="Meiryo" panose="020B0604030504040204" pitchFamily="34" charset="-128"/>
                <a:cs typeface="Arial"/>
              </a:rPr>
              <a:t>すべての人のためのダイバーシティ、インクルージョン、ビロンギング</a:t>
            </a:r>
            <a:br>
              <a:rPr lang="en-US" sz="3000" u="sng" dirty="0">
                <a:solidFill>
                  <a:srgbClr val="5E6869"/>
                </a:solidFill>
                <a:latin typeface="Meiryo" panose="020B0604030504040204" pitchFamily="34" charset="-128"/>
                <a:ea typeface="Meiryo" panose="020B0604030504040204" pitchFamily="34" charset="-128"/>
                <a:cs typeface="Arial"/>
              </a:rPr>
            </a:br>
            <a:endParaRPr lang="en-US" sz="3000" u="sng" dirty="0">
              <a:solidFill>
                <a:srgbClr val="5E6869"/>
              </a:solidFill>
              <a:latin typeface="Meiryo" panose="020B0604030504040204" pitchFamily="34" charset="-128"/>
              <a:ea typeface="Meiryo" panose="020B0604030504040204" pitchFamily="34" charset="-128"/>
              <a:cs typeface="Arial"/>
            </a:endParaRPr>
          </a:p>
          <a:p>
            <a:pPr marL="287338" indent="-287338" defTabSz="1828514" rtl="0">
              <a:spcBef>
                <a:spcPct val="0"/>
              </a:spcBef>
              <a:spcAft>
                <a:spcPct val="0"/>
              </a:spcAft>
              <a:buFont typeface="Arial" panose="020B0604020202020204" pitchFamily="34" charset="0"/>
              <a:buChar char="•"/>
              <a:defRPr/>
            </a:pPr>
            <a:r>
              <a:rPr lang="ja-JP" sz="3000" u="sng">
                <a:solidFill>
                  <a:srgbClr val="5E6869"/>
                </a:solidFill>
                <a:latin typeface="Meiryo" panose="020B0604030504040204" pitchFamily="34" charset="-128"/>
                <a:ea typeface="Meiryo" panose="020B0604030504040204" pitchFamily="34" charset="-128"/>
                <a:cs typeface="Arial"/>
              </a:rPr>
              <a:t>リモートワーク: 自身とチームを成功に導く環境</a:t>
            </a:r>
          </a:p>
          <a:p>
            <a:pPr marL="287338" indent="-287338" defTabSz="1828514">
              <a:spcBef>
                <a:spcPct val="0"/>
              </a:spcBef>
              <a:spcAft>
                <a:spcPct val="0"/>
              </a:spcAft>
              <a:buFont typeface="Arial" panose="020B0604020202020204" pitchFamily="34" charset="0"/>
              <a:buChar char="•"/>
              <a:defRPr/>
            </a:pPr>
            <a:endParaRPr lang="en-US" sz="3000" u="sng" dirty="0">
              <a:solidFill>
                <a:srgbClr val="5E6869"/>
              </a:solidFill>
              <a:latin typeface="Meiryo" panose="020B0604030504040204" pitchFamily="34" charset="-128"/>
              <a:ea typeface="Meiryo" panose="020B0604030504040204" pitchFamily="34" charset="-128"/>
              <a:cs typeface="Arial"/>
            </a:endParaRPr>
          </a:p>
          <a:p>
            <a:pPr marL="287338" indent="-287338" defTabSz="1828514" rtl="0">
              <a:spcBef>
                <a:spcPct val="0"/>
              </a:spcBef>
              <a:spcAft>
                <a:spcPct val="0"/>
              </a:spcAft>
              <a:buFont typeface="Arial" panose="020B0604020202020204" pitchFamily="34" charset="0"/>
              <a:buChar char="•"/>
              <a:defRPr/>
            </a:pPr>
            <a:r>
              <a:rPr lang="ja-JP" sz="3000" u="sng">
                <a:solidFill>
                  <a:srgbClr val="5E6869"/>
                </a:solidFill>
                <a:latin typeface="Meiryo" panose="020B0604030504040204" pitchFamily="34" charset="-128"/>
                <a:ea typeface="Meiryo" panose="020B0604030504040204" pitchFamily="34" charset="-128"/>
                <a:cs typeface="Arial"/>
              </a:rPr>
              <a:t>不確実な時代に健やかさを保つサポート</a:t>
            </a:r>
          </a:p>
          <a:p>
            <a:pPr marL="287338" indent="-287338" defTabSz="1828514">
              <a:spcBef>
                <a:spcPct val="0"/>
              </a:spcBef>
              <a:spcAft>
                <a:spcPct val="0"/>
              </a:spcAft>
              <a:buFont typeface="Arial" panose="020B0604020202020204" pitchFamily="34" charset="0"/>
              <a:buChar char="•"/>
              <a:defRPr/>
            </a:pPr>
            <a:endParaRPr lang="en-US" sz="3000" u="sng" dirty="0">
              <a:solidFill>
                <a:srgbClr val="5E6869"/>
              </a:solidFill>
              <a:latin typeface="Meiryo" panose="020B0604030504040204" pitchFamily="34" charset="-128"/>
              <a:ea typeface="Meiryo" panose="020B0604030504040204" pitchFamily="34" charset="-128"/>
              <a:cs typeface="Arial"/>
            </a:endParaRPr>
          </a:p>
          <a:p>
            <a:pPr marL="287338" indent="-287338" defTabSz="1828514" rtl="0">
              <a:spcBef>
                <a:spcPct val="0"/>
              </a:spcBef>
              <a:spcAft>
                <a:spcPct val="0"/>
              </a:spcAft>
              <a:buFont typeface="Arial" panose="020B0604020202020204" pitchFamily="34" charset="0"/>
              <a:buChar char="•"/>
              <a:defRPr/>
            </a:pPr>
            <a:r>
              <a:rPr lang="ja-JP" sz="3000" u="sng">
                <a:solidFill>
                  <a:srgbClr val="5E6869"/>
                </a:solidFill>
                <a:latin typeface="Meiryo" panose="020B0604030504040204" pitchFamily="34" charset="-128"/>
                <a:ea typeface="Meiryo" panose="020B0604030504040204" pitchFamily="34" charset="-128"/>
                <a:cs typeface="Arial"/>
              </a:rPr>
              <a:t>回復力とやり抜く力の獲得</a:t>
            </a:r>
          </a:p>
          <a:p>
            <a:pPr defTabSz="1828514">
              <a:spcBef>
                <a:spcPct val="0"/>
              </a:spcBef>
              <a:spcAft>
                <a:spcPct val="0"/>
              </a:spcAft>
              <a:defRPr/>
            </a:pPr>
            <a:endParaRPr lang="en-US" sz="3000" dirty="0">
              <a:solidFill>
                <a:srgbClr val="5E6869"/>
              </a:solidFill>
              <a:latin typeface="Meiryo" panose="020B0604030504040204" pitchFamily="34" charset="-128"/>
              <a:ea typeface="Meiryo" panose="020B0604030504040204" pitchFamily="34" charset="-128"/>
              <a:cs typeface="Arial"/>
            </a:endParaRPr>
          </a:p>
        </p:txBody>
      </p:sp>
      <p:cxnSp>
        <p:nvCxnSpPr>
          <p:cNvPr id="52" name="Straight Connector 51">
            <a:extLst>
              <a:ext uri="{FF2B5EF4-FFF2-40B4-BE49-F238E27FC236}">
                <a16:creationId xmlns:a16="http://schemas.microsoft.com/office/drawing/2014/main" id="{6EF1A6C9-D967-A14B-B02D-6B43D5E97129}"/>
              </a:ext>
            </a:extLst>
          </p:cNvPr>
          <p:cNvCxnSpPr>
            <a:cxnSpLocks/>
          </p:cNvCxnSpPr>
          <p:nvPr/>
        </p:nvCxnSpPr>
        <p:spPr>
          <a:xfrm>
            <a:off x="18356072" y="3780011"/>
            <a:ext cx="55194" cy="8511225"/>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B39F5163-2378-4244-9145-909F24AC2505}"/>
              </a:ext>
            </a:extLst>
          </p:cNvPr>
          <p:cNvPicPr>
            <a:picLocks noChangeAspect="1"/>
          </p:cNvPicPr>
          <p:nvPr/>
        </p:nvPicPr>
        <p:blipFill>
          <a:blip r:embed="rId6"/>
          <a:stretch>
            <a:fillRect/>
          </a:stretch>
        </p:blipFill>
        <p:spPr>
          <a:xfrm>
            <a:off x="8149346" y="3945127"/>
            <a:ext cx="731132" cy="731132"/>
          </a:xfrm>
          <a:prstGeom prst="rect">
            <a:avLst/>
          </a:prstGeom>
        </p:spPr>
      </p:pic>
      <p:pic>
        <p:nvPicPr>
          <p:cNvPr id="6" name="Picture 5">
            <a:extLst>
              <a:ext uri="{FF2B5EF4-FFF2-40B4-BE49-F238E27FC236}">
                <a16:creationId xmlns:a16="http://schemas.microsoft.com/office/drawing/2014/main" id="{1FFC463B-10D1-0F44-AC0C-ADFF3DECF625}"/>
              </a:ext>
            </a:extLst>
          </p:cNvPr>
          <p:cNvPicPr>
            <a:picLocks noChangeAspect="1"/>
          </p:cNvPicPr>
          <p:nvPr/>
        </p:nvPicPr>
        <p:blipFill>
          <a:blip r:embed="rId7"/>
          <a:stretch>
            <a:fillRect/>
          </a:stretch>
        </p:blipFill>
        <p:spPr>
          <a:xfrm>
            <a:off x="8075339" y="9792584"/>
            <a:ext cx="850209" cy="850209"/>
          </a:xfrm>
          <a:prstGeom prst="rect">
            <a:avLst/>
          </a:prstGeom>
        </p:spPr>
      </p:pic>
      <p:pic>
        <p:nvPicPr>
          <p:cNvPr id="8" name="Picture 7">
            <a:extLst>
              <a:ext uri="{FF2B5EF4-FFF2-40B4-BE49-F238E27FC236}">
                <a16:creationId xmlns:a16="http://schemas.microsoft.com/office/drawing/2014/main" id="{CAE6AF16-1FE0-4544-8B76-FBDB6E456E9E}"/>
              </a:ext>
            </a:extLst>
          </p:cNvPr>
          <p:cNvPicPr>
            <a:picLocks noChangeAspect="1"/>
          </p:cNvPicPr>
          <p:nvPr/>
        </p:nvPicPr>
        <p:blipFill>
          <a:blip r:embed="rId8"/>
          <a:stretch>
            <a:fillRect/>
          </a:stretch>
        </p:blipFill>
        <p:spPr>
          <a:xfrm>
            <a:off x="8157125" y="7084473"/>
            <a:ext cx="697628" cy="697628"/>
          </a:xfrm>
          <a:prstGeom prst="rect">
            <a:avLst/>
          </a:prstGeom>
        </p:spPr>
      </p:pic>
    </p:spTree>
    <p:extLst>
      <p:ext uri="{BB962C8B-B14F-4D97-AF65-F5344CB8AC3E}">
        <p14:creationId xmlns:p14="http://schemas.microsoft.com/office/powerpoint/2010/main" val="10576397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0" y="0"/>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320359" y="2114093"/>
            <a:ext cx="5343801" cy="7100375"/>
            <a:chOff x="18320359" y="2441577"/>
            <a:chExt cx="5343801" cy="7100375"/>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7"/>
              <a:ext cx="4408325" cy="7100375"/>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320359" y="2964360"/>
              <a:ext cx="5343801" cy="5735271"/>
              <a:chOff x="18320359" y="3143262"/>
              <a:chExt cx="5343801" cy="5735271"/>
            </a:xfrm>
          </p:grpSpPr>
          <p:sp>
            <p:nvSpPr>
              <p:cNvPr id="42" name="TextBox 41">
                <a:extLst>
                  <a:ext uri="{FF2B5EF4-FFF2-40B4-BE49-F238E27FC236}">
                    <a16:creationId xmlns:a16="http://schemas.microsoft.com/office/drawing/2014/main" id="{31F759AC-1C6B-604A-80EC-FDC1745B2CCD}"/>
                  </a:ext>
                </a:extLst>
              </p:cNvPr>
              <p:cNvSpPr txBox="1"/>
              <p:nvPr/>
            </p:nvSpPr>
            <p:spPr>
              <a:xfrm>
                <a:off x="18320359" y="5673810"/>
                <a:ext cx="5343801" cy="3204723"/>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ja-JP" sz="2800">
                    <a:solidFill>
                      <a:srgbClr val="556679"/>
                    </a:solidFill>
                    <a:latin typeface="Meiryo" panose="020B0604030504040204" pitchFamily="34" charset="-128"/>
                    <a:ea typeface="Meiryo" panose="020B0604030504040204" pitchFamily="34" charset="-128"/>
                    <a:cs typeface="Arial" panose="020B0604020202020204" pitchFamily="34" charset="0"/>
                  </a:rPr>
                  <a:t>政府機関の人材開発担当者</a:t>
                </a:r>
                <a:br>
                  <a:rPr lang="en-US" altLang="ja-JP" sz="2800" dirty="0">
                    <a:solidFill>
                      <a:srgbClr val="556679"/>
                    </a:solidFill>
                    <a:latin typeface="Meiryo" panose="020B0604030504040204" pitchFamily="34" charset="-128"/>
                    <a:ea typeface="Meiryo" panose="020B0604030504040204" pitchFamily="34" charset="-128"/>
                    <a:cs typeface="Arial" panose="020B0604020202020204" pitchFamily="34" charset="0"/>
                  </a:rPr>
                </a:br>
                <a:r>
                  <a:rPr lang="ja-JP" sz="2800">
                    <a:solidFill>
                      <a:srgbClr val="556679"/>
                    </a:solidFill>
                    <a:latin typeface="Meiryo" panose="020B0604030504040204" pitchFamily="34" charset="-128"/>
                    <a:ea typeface="Meiryo" panose="020B0604030504040204" pitchFamily="34" charset="-128"/>
                    <a:cs typeface="Arial" panose="020B0604020202020204" pitchFamily="34" charset="0"/>
                  </a:rPr>
                  <a:t>のうち、L&amp;Dプログラムの</a:t>
                </a:r>
                <a:br>
                  <a:rPr lang="en-US" altLang="ja-JP" sz="2800" dirty="0">
                    <a:solidFill>
                      <a:srgbClr val="556679"/>
                    </a:solidFill>
                    <a:latin typeface="Meiryo" panose="020B0604030504040204" pitchFamily="34" charset="-128"/>
                    <a:ea typeface="Meiryo" panose="020B0604030504040204" pitchFamily="34" charset="-128"/>
                    <a:cs typeface="Arial" panose="020B0604020202020204" pitchFamily="34" charset="0"/>
                  </a:rPr>
                </a:br>
                <a:r>
                  <a:rPr lang="ja-JP" sz="2800">
                    <a:solidFill>
                      <a:srgbClr val="556679"/>
                    </a:solidFill>
                    <a:latin typeface="Meiryo" panose="020B0604030504040204" pitchFamily="34" charset="-128"/>
                    <a:ea typeface="Meiryo" panose="020B0604030504040204" pitchFamily="34" charset="-128"/>
                    <a:cs typeface="Arial" panose="020B0604020202020204" pitchFamily="34" charset="0"/>
                  </a:rPr>
                  <a:t>効果を測定していない人の</a:t>
                </a:r>
                <a:br>
                  <a:rPr lang="en-US" altLang="ja-JP" sz="2800" dirty="0">
                    <a:solidFill>
                      <a:srgbClr val="556679"/>
                    </a:solidFill>
                    <a:latin typeface="Meiryo" panose="020B0604030504040204" pitchFamily="34" charset="-128"/>
                    <a:ea typeface="Meiryo" panose="020B0604030504040204" pitchFamily="34" charset="-128"/>
                    <a:cs typeface="Arial" panose="020B0604020202020204" pitchFamily="34" charset="0"/>
                  </a:rPr>
                </a:br>
                <a:r>
                  <a:rPr lang="ja-JP" sz="2800">
                    <a:solidFill>
                      <a:srgbClr val="556679"/>
                    </a:solidFill>
                    <a:latin typeface="Meiryo" panose="020B0604030504040204" pitchFamily="34" charset="-128"/>
                    <a:ea typeface="Meiryo" panose="020B0604030504040204" pitchFamily="34" charset="-128"/>
                    <a:cs typeface="Arial" panose="020B0604020202020204" pitchFamily="34" charset="0"/>
                  </a:rPr>
                  <a:t>割合*。</a:t>
                </a:r>
                <a:br>
                  <a:rPr lang="en-US" sz="2800" dirty="0">
                    <a:solidFill>
                      <a:srgbClr val="556679"/>
                    </a:solidFill>
                    <a:latin typeface="Meiryo" panose="020B0604030504040204" pitchFamily="34" charset="-128"/>
                    <a:ea typeface="Meiryo" panose="020B0604030504040204" pitchFamily="34" charset="-128"/>
                    <a:cs typeface="Arial" panose="020B0604020202020204" pitchFamily="34" charset="0"/>
                  </a:rPr>
                </a:br>
                <a:r>
                  <a:rPr lang="ja-JP" sz="2800">
                    <a:solidFill>
                      <a:srgbClr val="556679"/>
                    </a:solidFill>
                    <a:latin typeface="Meiryo" panose="020B0604030504040204" pitchFamily="34" charset="-128"/>
                    <a:ea typeface="Meiryo" panose="020B0604030504040204" pitchFamily="34" charset="-128"/>
                    <a:cs typeface="Arial" panose="020B0604020202020204" pitchFamily="34" charset="0"/>
                  </a:rPr>
                  <a:t>影響力調査</a:t>
                </a:r>
                <a:br>
                  <a:rPr lang="en-US" sz="2800" dirty="0">
                    <a:solidFill>
                      <a:srgbClr val="556679"/>
                    </a:solidFill>
                    <a:latin typeface="Meiryo" panose="020B0604030504040204" pitchFamily="34" charset="-128"/>
                    <a:ea typeface="Meiryo" panose="020B0604030504040204" pitchFamily="34" charset="-128"/>
                    <a:cs typeface="Arial" panose="020B0604020202020204" pitchFamily="34" charset="0"/>
                  </a:rPr>
                </a:br>
                <a:r>
                  <a:rPr lang="ja-JP" sz="2800">
                    <a:solidFill>
                      <a:srgbClr val="556679"/>
                    </a:solidFill>
                    <a:latin typeface="Meiryo" panose="020B0604030504040204" pitchFamily="34" charset="-128"/>
                    <a:ea typeface="Meiryo" panose="020B0604030504040204" pitchFamily="34" charset="-128"/>
                    <a:cs typeface="Arial" panose="020B0604020202020204" pitchFamily="34" charset="0"/>
                  </a:rPr>
                  <a:t>から始めるのが最適です。</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498926" y="3143262"/>
                <a:ext cx="4913967"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ja-JP" sz="16000">
                    <a:solidFill>
                      <a:srgbClr val="0664C2"/>
                    </a:solidFill>
                    <a:latin typeface="Meiryo" panose="020B0604030504040204" pitchFamily="34" charset="-128"/>
                    <a:ea typeface="Meiryo" panose="020B0604030504040204" pitchFamily="34" charset="-128"/>
                    <a:cs typeface="AvenirNext LT Pro Regular"/>
                  </a:rPr>
                  <a:t>22%</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625236" y="1544663"/>
            <a:ext cx="5371526" cy="9762862"/>
            <a:chOff x="927028" y="4532345"/>
            <a:chExt cx="5371526" cy="9762862"/>
          </a:xfrm>
        </p:grpSpPr>
        <p:sp>
          <p:nvSpPr>
            <p:cNvPr id="35" name="Rectangle 34">
              <a:extLst>
                <a:ext uri="{FF2B5EF4-FFF2-40B4-BE49-F238E27FC236}">
                  <a16:creationId xmlns:a16="http://schemas.microsoft.com/office/drawing/2014/main" id="{2F526CA9-E580-304B-8474-B9D560354268}"/>
                </a:ext>
              </a:extLst>
            </p:cNvPr>
            <p:cNvSpPr/>
            <p:nvPr/>
          </p:nvSpPr>
          <p:spPr>
            <a:xfrm>
              <a:off x="1352293" y="4532345"/>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0664C2"/>
                  </a:solidFill>
                  <a:latin typeface="Meiryo" panose="020B0604030504040204" pitchFamily="34" charset="-128"/>
                  <a:ea typeface="Meiryo" panose="020B0604030504040204" pitchFamily="34" charset="-128"/>
                  <a:cs typeface="Arial"/>
                </a:rPr>
                <a:t>管理者向けの</a:t>
              </a:r>
              <a:br>
                <a:rPr lang="en-US" altLang="ja-JP" sz="4600" dirty="0">
                  <a:solidFill>
                    <a:srgbClr val="0664C2"/>
                  </a:solidFill>
                  <a:latin typeface="Meiryo" panose="020B0604030504040204" pitchFamily="34" charset="-128"/>
                  <a:ea typeface="Meiryo" panose="020B0604030504040204" pitchFamily="34" charset="-128"/>
                  <a:cs typeface="Arial"/>
                </a:rPr>
              </a:br>
              <a:r>
                <a:rPr lang="ja-JP" sz="4600">
                  <a:solidFill>
                    <a:srgbClr val="0664C2"/>
                  </a:solidFill>
                  <a:latin typeface="Meiryo" panose="020B0604030504040204" pitchFamily="34" charset="-128"/>
                  <a:ea typeface="Meiryo" panose="020B0604030504040204" pitchFamily="34" charset="-128"/>
                  <a:cs typeface="Arial"/>
                </a:rPr>
                <a:t>戦略その5</a:t>
              </a:r>
            </a:p>
          </p:txBody>
        </p:sp>
        <p:sp>
          <p:nvSpPr>
            <p:cNvPr id="36" name="Rectangle 35">
              <a:extLst>
                <a:ext uri="{FF2B5EF4-FFF2-40B4-BE49-F238E27FC236}">
                  <a16:creationId xmlns:a16="http://schemas.microsoft.com/office/drawing/2014/main" id="{2EB8E8C9-7DFA-A54D-B43F-8157687C56BC}"/>
                </a:ext>
              </a:extLst>
            </p:cNvPr>
            <p:cNvSpPr/>
            <p:nvPr/>
          </p:nvSpPr>
          <p:spPr>
            <a:xfrm>
              <a:off x="927028" y="6219979"/>
              <a:ext cx="5371526" cy="80752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800">
                  <a:solidFill>
                    <a:srgbClr val="0465C3"/>
                  </a:solidFill>
                  <a:latin typeface="Meiryo" panose="020B0604030504040204" pitchFamily="34" charset="-128"/>
                  <a:ea typeface="Meiryo" panose="020B0604030504040204" pitchFamily="34" charset="-128"/>
                  <a:cs typeface="Arial"/>
                </a:rPr>
                <a:t>策定した戦略に導くために職員にサーベイを受けてもら</a:t>
              </a:r>
              <a:r>
                <a:rPr lang="ja-JP" altLang="en-US" sz="6800">
                  <a:solidFill>
                    <a:srgbClr val="0465C3"/>
                  </a:solidFill>
                  <a:latin typeface="Meiryo" panose="020B0604030504040204" pitchFamily="34" charset="-128"/>
                  <a:ea typeface="Meiryo" panose="020B0604030504040204" pitchFamily="34" charset="-128"/>
                  <a:cs typeface="Arial"/>
                </a:rPr>
                <a:t>う</a:t>
              </a:r>
              <a:endParaRPr lang="ja-JP" sz="6800">
                <a:solidFill>
                  <a:srgbClr val="0465C3"/>
                </a:solidFill>
                <a:latin typeface="Meiryo" panose="020B0604030504040204" pitchFamily="34" charset="-128"/>
                <a:ea typeface="Meiryo" panose="020B0604030504040204" pitchFamily="34" charset="-128"/>
                <a:cs typeface="Arial"/>
              </a:endParaRP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C33B7A72-7945-B047-A151-50D5820DCF6E}"/>
              </a:ext>
            </a:extLst>
          </p:cNvPr>
          <p:cNvSpPr txBox="1"/>
          <p:nvPr/>
        </p:nvSpPr>
        <p:spPr>
          <a:xfrm>
            <a:off x="7819362" y="2012496"/>
            <a:ext cx="4168347" cy="886396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学習を率先するリーダーになることは、部分的には職員のためになることです。職員が何を求めているか、どの程度理解していますか?</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職員と一緒に時間を過ごし、興味深い意見などを聞くこともあるかもしれません。しかし、それは彼らが本当に感じていることの表面的な部分に過ぎません。</a:t>
            </a:r>
          </a:p>
        </p:txBody>
      </p:sp>
      <p:sp>
        <p:nvSpPr>
          <p:cNvPr id="22" name="TextBox 21">
            <a:extLst>
              <a:ext uri="{FF2B5EF4-FFF2-40B4-BE49-F238E27FC236}">
                <a16:creationId xmlns:a16="http://schemas.microsoft.com/office/drawing/2014/main" id="{7A8362BE-9F5A-534F-AE6A-7964C1970BC2}"/>
              </a:ext>
            </a:extLst>
          </p:cNvPr>
          <p:cNvSpPr txBox="1"/>
          <p:nvPr/>
        </p:nvSpPr>
        <p:spPr>
          <a:xfrm>
            <a:off x="13332261" y="2012495"/>
            <a:ext cx="4168348" cy="11633954"/>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職員がどのようなコンテンツに関わっているかは、一つの指標です。また、当社の影響力調査を利用すれば、職員のニーズをより深く理解することができます。その結果、職員により良い対応を行うための戦略を立てることができ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さらにボーナスがあります。影響力調査の結果を活用すると、策定した学習戦略がどのような影響をもたらしているかをより深く理解することができます。</a:t>
            </a:r>
          </a:p>
        </p:txBody>
      </p:sp>
      <p:sp>
        <p:nvSpPr>
          <p:cNvPr id="23" name="TextBox 22">
            <a:extLst>
              <a:ext uri="{FF2B5EF4-FFF2-40B4-BE49-F238E27FC236}">
                <a16:creationId xmlns:a16="http://schemas.microsoft.com/office/drawing/2014/main" id="{83ABD573-CF51-F24B-A65F-C7549AD4C8BB}"/>
              </a:ext>
            </a:extLst>
          </p:cNvPr>
          <p:cNvSpPr txBox="1"/>
          <p:nvPr/>
        </p:nvSpPr>
        <p:spPr>
          <a:xfrm>
            <a:off x="18626517" y="9741162"/>
            <a:ext cx="4408325"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ja-JP" sz="2200">
                <a:solidFill>
                  <a:srgbClr val="5E6869"/>
                </a:solidFill>
                <a:latin typeface="Meiryo" panose="020B0604030504040204" pitchFamily="34" charset="-128"/>
                <a:ea typeface="Meiryo" panose="020B0604030504040204" pitchFamily="34" charset="-128"/>
                <a:cs typeface="Arial" panose="020B0604020202020204" pitchFamily="34" charset="0"/>
              </a:rPr>
              <a:t>*出典: </a:t>
            </a:r>
            <a:r>
              <a:rPr lang="ja-JP" sz="2200">
                <a:solidFill>
                  <a:srgbClr val="5E6869"/>
                </a:solidFill>
                <a:latin typeface="Meiryo" panose="020B0604030504040204" pitchFamily="34" charset="-128"/>
                <a:ea typeface="Meiryo" panose="020B0604030504040204" pitchFamily="34" charset="-128"/>
                <a:cs typeface="Arial" panose="020B0604020202020204" pitchFamily="34" charset="0"/>
                <a:hlinkClick r:id="rId5"/>
              </a:rPr>
              <a:t>2020年ワークプレイスラーニングレポート</a:t>
            </a:r>
          </a:p>
        </p:txBody>
      </p:sp>
    </p:spTree>
    <p:extLst>
      <p:ext uri="{BB962C8B-B14F-4D97-AF65-F5344CB8AC3E}">
        <p14:creationId xmlns:p14="http://schemas.microsoft.com/office/powerpoint/2010/main" val="3577888590"/>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37" name="TextBox 36">
            <a:extLst>
              <a:ext uri="{FF2B5EF4-FFF2-40B4-BE49-F238E27FC236}">
                <a16:creationId xmlns:a16="http://schemas.microsoft.com/office/drawing/2014/main" id="{9C1F6B4A-1C57-C744-9383-3664CE91F707}"/>
              </a:ext>
            </a:extLst>
          </p:cNvPr>
          <p:cNvSpPr txBox="1"/>
          <p:nvPr/>
        </p:nvSpPr>
        <p:spPr>
          <a:xfrm>
            <a:off x="7856520" y="5486400"/>
            <a:ext cx="4647367" cy="221599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LinkedInラーニングが職員に与えている</a:t>
            </a:r>
            <a:br>
              <a:rPr lang="en-US" altLang="ja-JP"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rPr>
              <a:t>影響を、職員の生の声で確認します。</a:t>
            </a:r>
          </a:p>
        </p:txBody>
      </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A264825-D634-D34B-8BAB-8FDAAE7A46EA}"/>
              </a:ext>
            </a:extLst>
          </p:cNvPr>
          <p:cNvSpPr txBox="1"/>
          <p:nvPr/>
        </p:nvSpPr>
        <p:spPr>
          <a:xfrm>
            <a:off x="782634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5E6869"/>
                </a:solidFill>
                <a:latin typeface="Meiryo" panose="020B0604030504040204" pitchFamily="34" charset="-128"/>
                <a:ea typeface="Meiryo" panose="020B0604030504040204" pitchFamily="34" charset="-128"/>
                <a:cs typeface="Arial"/>
              </a:rPr>
              <a:t>実現する方法:</a:t>
            </a:r>
          </a:p>
        </p:txBody>
      </p:sp>
      <p:sp>
        <p:nvSpPr>
          <p:cNvPr id="41" name="TextBox 40">
            <a:extLst>
              <a:ext uri="{FF2B5EF4-FFF2-40B4-BE49-F238E27FC236}">
                <a16:creationId xmlns:a16="http://schemas.microsoft.com/office/drawing/2014/main" id="{5E0278FB-9AB1-884B-BE26-464004A63AA0}"/>
              </a:ext>
            </a:extLst>
          </p:cNvPr>
          <p:cNvSpPr txBox="1"/>
          <p:nvPr/>
        </p:nvSpPr>
        <p:spPr>
          <a:xfrm>
            <a:off x="8734645" y="3466214"/>
            <a:ext cx="3747978"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panose="020B0604020202020204" pitchFamily="34" charset="0"/>
              </a:rPr>
              <a:t>影響力調査を活用します。</a:t>
            </a:r>
          </a:p>
        </p:txBody>
      </p:sp>
      <p:grpSp>
        <p:nvGrpSpPr>
          <p:cNvPr id="2" name="Group 1">
            <a:extLst>
              <a:ext uri="{FF2B5EF4-FFF2-40B4-BE49-F238E27FC236}">
                <a16:creationId xmlns:a16="http://schemas.microsoft.com/office/drawing/2014/main" id="{69522927-F54B-4042-89CF-8204225116C4}"/>
              </a:ext>
            </a:extLst>
          </p:cNvPr>
          <p:cNvGrpSpPr/>
          <p:nvPr/>
        </p:nvGrpSpPr>
        <p:grpSpPr>
          <a:xfrm>
            <a:off x="7856521" y="3567361"/>
            <a:ext cx="584698" cy="587024"/>
            <a:chOff x="7856521" y="4136749"/>
            <a:chExt cx="584698" cy="587024"/>
          </a:xfrm>
        </p:grpSpPr>
        <p:sp>
          <p:nvSpPr>
            <p:cNvPr id="42" name="Oval 41">
              <a:extLst>
                <a:ext uri="{FF2B5EF4-FFF2-40B4-BE49-F238E27FC236}">
                  <a16:creationId xmlns:a16="http://schemas.microsoft.com/office/drawing/2014/main" id="{61E61644-8CC4-8847-8410-1FA1D8C79399}"/>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Meiryo" panose="020B0604030504040204" pitchFamily="34" charset="-128"/>
                <a:ea typeface="Meiryo" panose="020B0604030504040204" pitchFamily="34" charset="-128"/>
              </a:endParaRPr>
            </a:p>
          </p:txBody>
        </p:sp>
        <p:sp>
          <p:nvSpPr>
            <p:cNvPr id="43" name="TextBox 42">
              <a:extLst>
                <a:ext uri="{FF2B5EF4-FFF2-40B4-BE49-F238E27FC236}">
                  <a16:creationId xmlns:a16="http://schemas.microsoft.com/office/drawing/2014/main" id="{E7C9A7DA-F0CA-E247-AE8C-6D0F0CA2290E}"/>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ja-JP" sz="3800">
                  <a:solidFill>
                    <a:srgbClr val="0664C2"/>
                  </a:solidFill>
                  <a:latin typeface="Meiryo" panose="020B0604030504040204" pitchFamily="34" charset="-128"/>
                  <a:ea typeface="Meiryo" panose="020B0604030504040204" pitchFamily="34" charset="-128"/>
                  <a:cs typeface="AvenirNext LT Pro Regular"/>
                </a:rPr>
                <a:t>1</a:t>
              </a:r>
            </a:p>
          </p:txBody>
        </p:sp>
      </p:grpSp>
      <p:sp>
        <p:nvSpPr>
          <p:cNvPr id="47" name="TextBox 46">
            <a:extLst>
              <a:ext uri="{FF2B5EF4-FFF2-40B4-BE49-F238E27FC236}">
                <a16:creationId xmlns:a16="http://schemas.microsoft.com/office/drawing/2014/main" id="{D774843C-040B-C148-8C10-D5BF25AB9F4E}"/>
              </a:ext>
            </a:extLst>
          </p:cNvPr>
          <p:cNvSpPr txBox="1"/>
          <p:nvPr/>
        </p:nvSpPr>
        <p:spPr>
          <a:xfrm>
            <a:off x="13353328" y="5452713"/>
            <a:ext cx="4131188" cy="221599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既存の学習戦略で何が機能していて、</a:t>
            </a:r>
            <a:br>
              <a:rPr lang="en-US" altLang="ja-JP"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rPr>
              <a:t>何を変更する必要があるかを確認します。</a:t>
            </a:r>
          </a:p>
        </p:txBody>
      </p:sp>
      <p:sp>
        <p:nvSpPr>
          <p:cNvPr id="48" name="TextBox 47">
            <a:extLst>
              <a:ext uri="{FF2B5EF4-FFF2-40B4-BE49-F238E27FC236}">
                <a16:creationId xmlns:a16="http://schemas.microsoft.com/office/drawing/2014/main" id="{8825E32B-0DB6-7B4C-A02E-16EE9664F79B}"/>
              </a:ext>
            </a:extLst>
          </p:cNvPr>
          <p:cNvSpPr txBox="1"/>
          <p:nvPr/>
        </p:nvSpPr>
        <p:spPr>
          <a:xfrm>
            <a:off x="13957969" y="3423351"/>
            <a:ext cx="4150938"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panose="020B0604020202020204" pitchFamily="34" charset="0"/>
              </a:rPr>
              <a:t>これを指針と</a:t>
            </a:r>
            <a:br>
              <a:rPr lang="en-US" altLang="ja-JP" sz="4600" dirty="0">
                <a:solidFill>
                  <a:srgbClr val="0664C2"/>
                </a:solidFill>
                <a:latin typeface="Meiryo" panose="020B0604030504040204" pitchFamily="34" charset="-128"/>
                <a:ea typeface="Meiryo" panose="020B0604030504040204" pitchFamily="34" charset="-128"/>
                <a:cs typeface="Arial" panose="020B0604020202020204" pitchFamily="34" charset="0"/>
              </a:rPr>
            </a:br>
            <a:r>
              <a:rPr lang="ja-JP" sz="4600">
                <a:solidFill>
                  <a:srgbClr val="0664C2"/>
                </a:solidFill>
                <a:latin typeface="Meiryo" panose="020B0604030504040204" pitchFamily="34" charset="-128"/>
                <a:ea typeface="Meiryo" panose="020B0604030504040204" pitchFamily="34" charset="-128"/>
                <a:cs typeface="Arial" panose="020B0604020202020204" pitchFamily="34" charset="0"/>
              </a:rPr>
              <a:t>して利用します。</a:t>
            </a:r>
          </a:p>
        </p:txBody>
      </p:sp>
      <p:grpSp>
        <p:nvGrpSpPr>
          <p:cNvPr id="49" name="Group 48">
            <a:extLst>
              <a:ext uri="{FF2B5EF4-FFF2-40B4-BE49-F238E27FC236}">
                <a16:creationId xmlns:a16="http://schemas.microsoft.com/office/drawing/2014/main" id="{76C900B0-9E24-1C45-898A-597C107FBD38}"/>
              </a:ext>
            </a:extLst>
          </p:cNvPr>
          <p:cNvGrpSpPr/>
          <p:nvPr/>
        </p:nvGrpSpPr>
        <p:grpSpPr>
          <a:xfrm>
            <a:off x="13181878" y="3595936"/>
            <a:ext cx="584698" cy="587024"/>
            <a:chOff x="7856521" y="4136749"/>
            <a:chExt cx="584698" cy="587024"/>
          </a:xfrm>
        </p:grpSpPr>
        <p:sp>
          <p:nvSpPr>
            <p:cNvPr id="50" name="Oval 49">
              <a:extLst>
                <a:ext uri="{FF2B5EF4-FFF2-40B4-BE49-F238E27FC236}">
                  <a16:creationId xmlns:a16="http://schemas.microsoft.com/office/drawing/2014/main" id="{7413B7EE-9712-4A40-916F-76CF4C0364C1}"/>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Meiryo" panose="020B0604030504040204" pitchFamily="34" charset="-128"/>
                <a:ea typeface="Meiryo" panose="020B0604030504040204" pitchFamily="34" charset="-128"/>
              </a:endParaRPr>
            </a:p>
          </p:txBody>
        </p:sp>
        <p:sp>
          <p:nvSpPr>
            <p:cNvPr id="51" name="TextBox 50">
              <a:extLst>
                <a:ext uri="{FF2B5EF4-FFF2-40B4-BE49-F238E27FC236}">
                  <a16:creationId xmlns:a16="http://schemas.microsoft.com/office/drawing/2014/main" id="{26011827-1A15-CB41-B734-EE8FB04A3C4C}"/>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ja-JP" sz="3800">
                  <a:solidFill>
                    <a:srgbClr val="0664C2"/>
                  </a:solidFill>
                  <a:latin typeface="Meiryo" panose="020B0604030504040204" pitchFamily="34" charset="-128"/>
                  <a:ea typeface="Meiryo" panose="020B0604030504040204" pitchFamily="34" charset="-128"/>
                  <a:cs typeface="AvenirNext LT Pro Regular"/>
                </a:rPr>
                <a:t>2</a:t>
              </a:r>
            </a:p>
          </p:txBody>
        </p:sp>
      </p:grpSp>
      <p:sp>
        <p:nvSpPr>
          <p:cNvPr id="52" name="TextBox 51">
            <a:extLst>
              <a:ext uri="{FF2B5EF4-FFF2-40B4-BE49-F238E27FC236}">
                <a16:creationId xmlns:a16="http://schemas.microsoft.com/office/drawing/2014/main" id="{BA12FD29-050E-A340-9787-EEE56A57C7B4}"/>
              </a:ext>
            </a:extLst>
          </p:cNvPr>
          <p:cNvSpPr txBox="1"/>
          <p:nvPr/>
        </p:nvSpPr>
        <p:spPr>
          <a:xfrm>
            <a:off x="18874273" y="5452713"/>
            <a:ext cx="4131188" cy="332398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組織で学習がもたらしている影響を示すことで、部門のリーダーや経営層から</a:t>
            </a:r>
            <a:br>
              <a:rPr lang="en-US" altLang="ja-JP"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rPr>
              <a:t>賛同を得ます。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p:txBody>
      </p:sp>
      <p:sp>
        <p:nvSpPr>
          <p:cNvPr id="53" name="TextBox 52">
            <a:extLst>
              <a:ext uri="{FF2B5EF4-FFF2-40B4-BE49-F238E27FC236}">
                <a16:creationId xmlns:a16="http://schemas.microsoft.com/office/drawing/2014/main" id="{AE38A717-4E2A-7044-9A9E-E9757F7735E9}"/>
              </a:ext>
            </a:extLst>
          </p:cNvPr>
          <p:cNvSpPr txBox="1"/>
          <p:nvPr/>
        </p:nvSpPr>
        <p:spPr>
          <a:xfrm>
            <a:off x="19697664" y="3508816"/>
            <a:ext cx="3344957"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panose="020B0604020202020204" pitchFamily="34" charset="0"/>
              </a:rPr>
              <a:t>結果を共有します。</a:t>
            </a:r>
          </a:p>
        </p:txBody>
      </p:sp>
      <p:grpSp>
        <p:nvGrpSpPr>
          <p:cNvPr id="54" name="Group 53">
            <a:extLst>
              <a:ext uri="{FF2B5EF4-FFF2-40B4-BE49-F238E27FC236}">
                <a16:creationId xmlns:a16="http://schemas.microsoft.com/office/drawing/2014/main" id="{CC28102C-EDC8-C14B-AE15-BA2AE4940ACE}"/>
              </a:ext>
            </a:extLst>
          </p:cNvPr>
          <p:cNvGrpSpPr/>
          <p:nvPr/>
        </p:nvGrpSpPr>
        <p:grpSpPr>
          <a:xfrm>
            <a:off x="18874273" y="3567361"/>
            <a:ext cx="584698" cy="587024"/>
            <a:chOff x="7856521" y="4136749"/>
            <a:chExt cx="584698" cy="587024"/>
          </a:xfrm>
        </p:grpSpPr>
        <p:sp>
          <p:nvSpPr>
            <p:cNvPr id="55" name="Oval 54">
              <a:extLst>
                <a:ext uri="{FF2B5EF4-FFF2-40B4-BE49-F238E27FC236}">
                  <a16:creationId xmlns:a16="http://schemas.microsoft.com/office/drawing/2014/main" id="{D8CE0C38-CA78-D749-8590-503EB872552D}"/>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Meiryo" panose="020B0604030504040204" pitchFamily="34" charset="-128"/>
                <a:ea typeface="Meiryo" panose="020B0604030504040204" pitchFamily="34" charset="-128"/>
              </a:endParaRPr>
            </a:p>
          </p:txBody>
        </p:sp>
        <p:sp>
          <p:nvSpPr>
            <p:cNvPr id="56" name="TextBox 55">
              <a:extLst>
                <a:ext uri="{FF2B5EF4-FFF2-40B4-BE49-F238E27FC236}">
                  <a16:creationId xmlns:a16="http://schemas.microsoft.com/office/drawing/2014/main" id="{D5BF24F4-02E9-9940-ACB2-63A5B5095ED2}"/>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ja-JP" sz="3800">
                  <a:solidFill>
                    <a:srgbClr val="0664C2"/>
                  </a:solidFill>
                  <a:latin typeface="Meiryo" panose="020B0604030504040204" pitchFamily="34" charset="-128"/>
                  <a:ea typeface="Meiryo" panose="020B0604030504040204" pitchFamily="34" charset="-128"/>
                  <a:cs typeface="AvenirNext LT Pro Regular"/>
                </a:rPr>
                <a:t>3</a:t>
              </a:r>
            </a:p>
          </p:txBody>
        </p:sp>
      </p:grpSp>
      <p:cxnSp>
        <p:nvCxnSpPr>
          <p:cNvPr id="57" name="Straight Connector 56">
            <a:extLst>
              <a:ext uri="{FF2B5EF4-FFF2-40B4-BE49-F238E27FC236}">
                <a16:creationId xmlns:a16="http://schemas.microsoft.com/office/drawing/2014/main" id="{09F684CE-DB2D-7D4F-9702-07DFD0DD6A02}"/>
              </a:ext>
            </a:extLst>
          </p:cNvPr>
          <p:cNvCxnSpPr>
            <a:cxnSpLocks/>
          </p:cNvCxnSpPr>
          <p:nvPr/>
        </p:nvCxnSpPr>
        <p:spPr>
          <a:xfrm>
            <a:off x="12653649" y="3567361"/>
            <a:ext cx="0" cy="5475039"/>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E1FE4D3-26B2-7641-A0D6-61BF537C8838}"/>
              </a:ext>
            </a:extLst>
          </p:cNvPr>
          <p:cNvCxnSpPr>
            <a:cxnSpLocks/>
          </p:cNvCxnSpPr>
          <p:nvPr/>
        </p:nvCxnSpPr>
        <p:spPr>
          <a:xfrm>
            <a:off x="18176274" y="3567361"/>
            <a:ext cx="0" cy="5475039"/>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59" name="Picture 58" descr="A close up of a sign&#10;&#10;Description automatically generated">
            <a:extLst>
              <a:ext uri="{FF2B5EF4-FFF2-40B4-BE49-F238E27FC236}">
                <a16:creationId xmlns:a16="http://schemas.microsoft.com/office/drawing/2014/main" id="{4F8D4246-0BBE-8C46-9273-EE30307E3AD6}"/>
              </a:ext>
            </a:extLst>
          </p:cNvPr>
          <p:cNvPicPr>
            <a:picLocks noChangeAspect="1"/>
          </p:cNvPicPr>
          <p:nvPr/>
        </p:nvPicPr>
        <p:blipFill>
          <a:blip r:embed="rId4"/>
          <a:stretch>
            <a:fillRect/>
          </a:stretch>
        </p:blipFill>
        <p:spPr>
          <a:xfrm>
            <a:off x="20944324" y="12888051"/>
            <a:ext cx="2090518" cy="287078"/>
          </a:xfrm>
          <a:prstGeom prst="rect">
            <a:avLst/>
          </a:prstGeom>
        </p:spPr>
      </p:pic>
      <p:sp>
        <p:nvSpPr>
          <p:cNvPr id="44" name="Rectangle 43">
            <a:extLst>
              <a:ext uri="{FF2B5EF4-FFF2-40B4-BE49-F238E27FC236}">
                <a16:creationId xmlns:a16="http://schemas.microsoft.com/office/drawing/2014/main" id="{98FA1632-DE67-CE45-9266-8E0759DAEA42}"/>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grpSp>
        <p:nvGrpSpPr>
          <p:cNvPr id="45" name="Group 44">
            <a:extLst>
              <a:ext uri="{FF2B5EF4-FFF2-40B4-BE49-F238E27FC236}">
                <a16:creationId xmlns:a16="http://schemas.microsoft.com/office/drawing/2014/main" id="{60CD1AF0-AAEE-4E40-B6CD-1F97C15F6571}"/>
              </a:ext>
            </a:extLst>
          </p:cNvPr>
          <p:cNvGrpSpPr/>
          <p:nvPr/>
        </p:nvGrpSpPr>
        <p:grpSpPr>
          <a:xfrm>
            <a:off x="390145" y="1608458"/>
            <a:ext cx="6153530" cy="9720997"/>
            <a:chOff x="695106" y="4596140"/>
            <a:chExt cx="6153530" cy="9720997"/>
          </a:xfrm>
        </p:grpSpPr>
        <p:sp>
          <p:nvSpPr>
            <p:cNvPr id="60" name="Rectangle 59">
              <a:extLst>
                <a:ext uri="{FF2B5EF4-FFF2-40B4-BE49-F238E27FC236}">
                  <a16:creationId xmlns:a16="http://schemas.microsoft.com/office/drawing/2014/main" id="{5F7FBC30-39A5-D74F-84A0-A9470F42DA74}"/>
                </a:ext>
              </a:extLst>
            </p:cNvPr>
            <p:cNvSpPr/>
            <p:nvPr/>
          </p:nvSpPr>
          <p:spPr>
            <a:xfrm>
              <a:off x="1458618" y="4596140"/>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0664C2"/>
                  </a:solidFill>
                  <a:latin typeface="Meiryo" panose="020B0604030504040204" pitchFamily="34" charset="-128"/>
                  <a:ea typeface="Meiryo" panose="020B0604030504040204" pitchFamily="34" charset="-128"/>
                  <a:cs typeface="Arial"/>
                </a:rPr>
                <a:t>管理者向けの</a:t>
              </a:r>
              <a:br>
                <a:rPr lang="en-US" altLang="ja-JP" sz="4600" dirty="0">
                  <a:solidFill>
                    <a:srgbClr val="0664C2"/>
                  </a:solidFill>
                  <a:latin typeface="Meiryo" panose="020B0604030504040204" pitchFamily="34" charset="-128"/>
                  <a:ea typeface="Meiryo" panose="020B0604030504040204" pitchFamily="34" charset="-128"/>
                  <a:cs typeface="Arial"/>
                </a:rPr>
              </a:br>
              <a:r>
                <a:rPr lang="ja-JP" sz="4600">
                  <a:solidFill>
                    <a:srgbClr val="0664C2"/>
                  </a:solidFill>
                  <a:latin typeface="Meiryo" panose="020B0604030504040204" pitchFamily="34" charset="-128"/>
                  <a:ea typeface="Meiryo" panose="020B0604030504040204" pitchFamily="34" charset="-128"/>
                  <a:cs typeface="Arial"/>
                </a:rPr>
                <a:t>戦略その5</a:t>
              </a:r>
            </a:p>
          </p:txBody>
        </p:sp>
        <p:sp>
          <p:nvSpPr>
            <p:cNvPr id="61" name="Rectangle 60">
              <a:extLst>
                <a:ext uri="{FF2B5EF4-FFF2-40B4-BE49-F238E27FC236}">
                  <a16:creationId xmlns:a16="http://schemas.microsoft.com/office/drawing/2014/main" id="{838D0C09-7F50-5A46-AA9A-59AECA997A22}"/>
                </a:ext>
              </a:extLst>
            </p:cNvPr>
            <p:cNvSpPr/>
            <p:nvPr/>
          </p:nvSpPr>
          <p:spPr>
            <a:xfrm>
              <a:off x="695106" y="6173795"/>
              <a:ext cx="6153530" cy="81433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800">
                  <a:solidFill>
                    <a:srgbClr val="0465C3"/>
                  </a:solidFill>
                  <a:latin typeface="Meiryo" panose="020B0604030504040204" pitchFamily="34" charset="-128"/>
                  <a:ea typeface="Meiryo" panose="020B0604030504040204" pitchFamily="34" charset="-128"/>
                  <a:cs typeface="Arial"/>
                </a:rPr>
                <a:t>策定した戦略に導くために、</a:t>
              </a:r>
              <a:br>
                <a:rPr lang="en-US" altLang="ja-JP" sz="6800" dirty="0">
                  <a:solidFill>
                    <a:srgbClr val="0465C3"/>
                  </a:solidFill>
                  <a:latin typeface="Meiryo" panose="020B0604030504040204" pitchFamily="34" charset="-128"/>
                  <a:ea typeface="Meiryo" panose="020B0604030504040204" pitchFamily="34" charset="-128"/>
                  <a:cs typeface="Arial"/>
                </a:rPr>
              </a:br>
              <a:r>
                <a:rPr lang="ja-JP" sz="6800">
                  <a:solidFill>
                    <a:srgbClr val="0465C3"/>
                  </a:solidFill>
                  <a:latin typeface="Meiryo" panose="020B0604030504040204" pitchFamily="34" charset="-128"/>
                  <a:ea typeface="Meiryo" panose="020B0604030504040204" pitchFamily="34" charset="-128"/>
                  <a:cs typeface="Arial"/>
                </a:rPr>
                <a:t>職員にサーベイを受けてもら</a:t>
              </a:r>
              <a:r>
                <a:rPr lang="ja-JP" altLang="en-US" sz="6800">
                  <a:solidFill>
                    <a:srgbClr val="0465C3"/>
                  </a:solidFill>
                  <a:latin typeface="Meiryo" panose="020B0604030504040204" pitchFamily="34" charset="-128"/>
                  <a:ea typeface="Meiryo" panose="020B0604030504040204" pitchFamily="34" charset="-128"/>
                  <a:cs typeface="Arial"/>
                </a:rPr>
                <a:t>う</a:t>
              </a:r>
              <a:endParaRPr lang="ja-JP" sz="6800">
                <a:solidFill>
                  <a:srgbClr val="0465C3"/>
                </a:solidFill>
                <a:latin typeface="Meiryo" panose="020B0604030504040204" pitchFamily="34" charset="-128"/>
                <a:ea typeface="Meiryo" panose="020B0604030504040204" pitchFamily="34" charset="-128"/>
                <a:cs typeface="Arial"/>
              </a:endParaRPr>
            </a:p>
          </p:txBody>
        </p:sp>
        <p:cxnSp>
          <p:nvCxnSpPr>
            <p:cNvPr id="62" name="Straight Connector 61">
              <a:extLst>
                <a:ext uri="{FF2B5EF4-FFF2-40B4-BE49-F238E27FC236}">
                  <a16:creationId xmlns:a16="http://schemas.microsoft.com/office/drawing/2014/main" id="{5E0AFC01-2026-B245-8F00-350A326C30A1}"/>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9676338"/>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334092" y="4827181"/>
            <a:ext cx="7618522" cy="41145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10000">
                <a:solidFill>
                  <a:srgbClr val="B03F1F"/>
                </a:solidFill>
                <a:latin typeface="Meiryo" panose="020B0604030504040204" pitchFamily="34" charset="-128"/>
                <a:ea typeface="Meiryo" panose="020B0604030504040204" pitchFamily="34" charset="-128"/>
                <a:cs typeface="Arial"/>
              </a:rPr>
              <a:t>実績のある</a:t>
            </a:r>
            <a:br>
              <a:rPr lang="en-US" altLang="ja-JP" sz="10000" dirty="0">
                <a:solidFill>
                  <a:srgbClr val="B03F1F"/>
                </a:solidFill>
                <a:latin typeface="Meiryo" panose="020B0604030504040204" pitchFamily="34" charset="-128"/>
                <a:ea typeface="Meiryo" panose="020B0604030504040204" pitchFamily="34" charset="-128"/>
                <a:cs typeface="Arial"/>
              </a:rPr>
            </a:br>
            <a:r>
              <a:rPr lang="ja-JP" sz="10000">
                <a:solidFill>
                  <a:srgbClr val="B03F1F"/>
                </a:solidFill>
                <a:latin typeface="Meiryo" panose="020B0604030504040204" pitchFamily="34" charset="-128"/>
                <a:ea typeface="Meiryo" panose="020B0604030504040204" pitchFamily="34" charset="-128"/>
                <a:cs typeface="Arial"/>
              </a:rPr>
              <a:t>5つのアウトリーチ戦略</a:t>
            </a:r>
          </a:p>
        </p:txBody>
      </p:sp>
      <p:pic>
        <p:nvPicPr>
          <p:cNvPr id="3" name="Picture 2">
            <a:extLst>
              <a:ext uri="{FF2B5EF4-FFF2-40B4-BE49-F238E27FC236}">
                <a16:creationId xmlns:a16="http://schemas.microsoft.com/office/drawing/2014/main" id="{9A327814-DC95-C343-8880-53BD754C1089}"/>
              </a:ext>
            </a:extLst>
          </p:cNvPr>
          <p:cNvPicPr>
            <a:picLocks noChangeAspect="1"/>
          </p:cNvPicPr>
          <p:nvPr/>
        </p:nvPicPr>
        <p:blipFill>
          <a:blip r:embed="rId5"/>
          <a:stretch>
            <a:fillRect/>
          </a:stretch>
        </p:blipFill>
        <p:spPr>
          <a:xfrm>
            <a:off x="8975940" y="-1"/>
            <a:ext cx="15411235" cy="13715999"/>
          </a:xfrm>
          <a:prstGeom prst="rect">
            <a:avLst/>
          </a:prstGeom>
        </p:spPr>
      </p:pic>
    </p:spTree>
    <p:extLst>
      <p:ext uri="{BB962C8B-B14F-4D97-AF65-F5344CB8AC3E}">
        <p14:creationId xmlns:p14="http://schemas.microsoft.com/office/powerpoint/2010/main" val="578143741"/>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498926" y="2114093"/>
            <a:ext cx="4850171" cy="7046840"/>
            <a:chOff x="18498926" y="2441577"/>
            <a:chExt cx="4850171" cy="7046840"/>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7"/>
              <a:ext cx="4408325" cy="7046840"/>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498926" y="2900564"/>
              <a:ext cx="4850171" cy="6082494"/>
              <a:chOff x="18498926" y="3079466"/>
              <a:chExt cx="4850171" cy="6082494"/>
            </a:xfrm>
          </p:grpSpPr>
          <p:sp>
            <p:nvSpPr>
              <p:cNvPr id="42" name="TextBox 41">
                <a:extLst>
                  <a:ext uri="{FF2B5EF4-FFF2-40B4-BE49-F238E27FC236}">
                    <a16:creationId xmlns:a16="http://schemas.microsoft.com/office/drawing/2014/main" id="{31F759AC-1C6B-604A-80EC-FDC1745B2CCD}"/>
                  </a:ext>
                </a:extLst>
              </p:cNvPr>
              <p:cNvSpPr txBox="1"/>
              <p:nvPr/>
            </p:nvSpPr>
            <p:spPr>
              <a:xfrm>
                <a:off x="18937048" y="5418628"/>
                <a:ext cx="4071808" cy="3743332"/>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ja-JP" sz="2800">
                    <a:solidFill>
                      <a:srgbClr val="556679"/>
                    </a:solidFill>
                    <a:latin typeface="Meiryo" panose="020B0604030504040204" pitchFamily="34" charset="-128"/>
                    <a:ea typeface="Meiryo" panose="020B0604030504040204" pitchFamily="34" charset="-128"/>
                    <a:cs typeface="Arial" panose="020B0604020202020204" pitchFamily="34" charset="0"/>
                  </a:rPr>
                  <a:t>オンライン学習を既存の人材開発プログラムに組み込んでいるのは、企業の人材開発担当者の48％に対し、政府機関の人材開発担当者では41％にとどまっています*。</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498926" y="3079466"/>
                <a:ext cx="4850171"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ja-JP" sz="16000">
                    <a:solidFill>
                      <a:srgbClr val="B03F1F"/>
                    </a:solidFill>
                    <a:latin typeface="Meiryo" panose="020B0604030504040204" pitchFamily="34" charset="-128"/>
                    <a:ea typeface="Meiryo" panose="020B0604030504040204" pitchFamily="34" charset="-128"/>
                    <a:cs typeface="AvenirNext LT Pro Regular"/>
                  </a:rPr>
                  <a:t>41%</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戦略その1</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200">
                  <a:solidFill>
                    <a:srgbClr val="B03F1F"/>
                  </a:solidFill>
                  <a:latin typeface="Meiryo" panose="020B0604030504040204" pitchFamily="34" charset="-128"/>
                  <a:ea typeface="Meiryo" panose="020B0604030504040204" pitchFamily="34" charset="-128"/>
                  <a:cs typeface="Arial"/>
                </a:rPr>
                <a:t>オンライン学習を既存の人材育成プログラムに組み込</a:t>
              </a:r>
              <a:r>
                <a:rPr lang="ja-JP" altLang="en-US" sz="6200">
                  <a:solidFill>
                    <a:srgbClr val="B03F1F"/>
                  </a:solidFill>
                  <a:latin typeface="Meiryo" panose="020B0604030504040204" pitchFamily="34" charset="-128"/>
                  <a:ea typeface="Meiryo" panose="020B0604030504040204" pitchFamily="34" charset="-128"/>
                  <a:cs typeface="Arial"/>
                </a:rPr>
                <a:t>む</a:t>
              </a:r>
              <a:endParaRPr lang="ja-JP" sz="6200">
                <a:solidFill>
                  <a:srgbClr val="B03F1F"/>
                </a:solidFill>
                <a:latin typeface="Meiryo" panose="020B0604030504040204" pitchFamily="34" charset="-128"/>
                <a:ea typeface="Meiryo" panose="020B0604030504040204" pitchFamily="34" charset="-128"/>
                <a:cs typeface="Arial"/>
              </a:endParaRP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C33B7A72-7945-B047-A151-50D5820DCF6E}"/>
              </a:ext>
            </a:extLst>
          </p:cNvPr>
          <p:cNvSpPr txBox="1"/>
          <p:nvPr/>
        </p:nvSpPr>
        <p:spPr>
          <a:xfrm>
            <a:off x="7819362" y="956930"/>
            <a:ext cx="10255987" cy="1171132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政府機関では、人材開発プログラムがすでに実施されているかと思います。一般的な例として、リーダーシップ開発プログラム、職員のオンボーディング、パフォーマンスレビューなどがあります。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B03F1F"/>
                </a:solidFill>
                <a:latin typeface="Meiryo" panose="020B0604030504040204" pitchFamily="34" charset="-128"/>
                <a:ea typeface="Meiryo" panose="020B0604030504040204" pitchFamily="34" charset="-128"/>
                <a:cs typeface="Arial"/>
              </a:rPr>
              <a:t>オンライン学習によってこれらのプログラムをどのように強化できるでしょうか?</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リーダーシップ開発プログラムでは、対面式のセッションの前にコースを割り当て、「教室を反転させる」ことができます。オンボーディングでは、組織のトップが語る動画や、カスタマーサービスに関するコースを組み込むことができるでしょう。</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このようなプログラムにオンライン学習を組み込むことで、プログラムをより効果的にすることができます。そして、LinkedInラーニングに参加してもらうことで、LinkedInラーニングを再び利用してもらえるようになります。</a:t>
            </a:r>
          </a:p>
        </p:txBody>
      </p:sp>
      <p:sp>
        <p:nvSpPr>
          <p:cNvPr id="24" name="TextBox 23">
            <a:extLst>
              <a:ext uri="{FF2B5EF4-FFF2-40B4-BE49-F238E27FC236}">
                <a16:creationId xmlns:a16="http://schemas.microsoft.com/office/drawing/2014/main" id="{CA85E72D-39D7-D043-89A4-950E77193EB5}"/>
              </a:ext>
            </a:extLst>
          </p:cNvPr>
          <p:cNvSpPr txBox="1"/>
          <p:nvPr/>
        </p:nvSpPr>
        <p:spPr>
          <a:xfrm>
            <a:off x="18626516" y="9824484"/>
            <a:ext cx="4616256"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ja-JP" sz="2200">
                <a:solidFill>
                  <a:srgbClr val="5E6869"/>
                </a:solidFill>
                <a:latin typeface="Meiryo" panose="020B0604030504040204" pitchFamily="34" charset="-128"/>
                <a:ea typeface="Meiryo" panose="020B0604030504040204" pitchFamily="34" charset="-128"/>
                <a:cs typeface="Arial" panose="020B0604020202020204" pitchFamily="34" charset="0"/>
              </a:rPr>
              <a:t>*出典: </a:t>
            </a:r>
            <a:r>
              <a:rPr lang="ja-JP" sz="2200">
                <a:solidFill>
                  <a:srgbClr val="B03F1F"/>
                </a:solidFill>
                <a:latin typeface="Meiryo" panose="020B0604030504040204" pitchFamily="34" charset="-128"/>
                <a:ea typeface="Meiryo" panose="020B0604030504040204" pitchFamily="34" charset="-128"/>
                <a:cs typeface="Arial" panose="020B0604020202020204" pitchFamily="34" charset="0"/>
                <a:hlinkClick r:id="rId5"/>
              </a:rPr>
              <a:t>2020年政府機関の</a:t>
            </a:r>
            <a:br>
              <a:rPr lang="en-US" altLang="ja-JP" sz="2200" dirty="0">
                <a:solidFill>
                  <a:srgbClr val="B03F1F"/>
                </a:solidFill>
                <a:latin typeface="Meiryo" panose="020B0604030504040204" pitchFamily="34" charset="-128"/>
                <a:ea typeface="Meiryo" panose="020B0604030504040204" pitchFamily="34" charset="-128"/>
                <a:cs typeface="Arial" panose="020B0604020202020204" pitchFamily="34" charset="0"/>
                <a:hlinkClick r:id="rId5"/>
              </a:rPr>
            </a:br>
            <a:r>
              <a:rPr lang="ja-JP" sz="2200">
                <a:solidFill>
                  <a:srgbClr val="B03F1F"/>
                </a:solidFill>
                <a:latin typeface="Meiryo" panose="020B0604030504040204" pitchFamily="34" charset="-128"/>
                <a:ea typeface="Meiryo" panose="020B0604030504040204" pitchFamily="34" charset="-128"/>
                <a:cs typeface="Arial" panose="020B0604020202020204" pitchFamily="34" charset="0"/>
                <a:hlinkClick r:id="rId5"/>
              </a:rPr>
              <a:t>ワークプレイスラーニングレポート</a:t>
            </a:r>
          </a:p>
        </p:txBody>
      </p:sp>
    </p:spTree>
    <p:extLst>
      <p:ext uri="{BB962C8B-B14F-4D97-AF65-F5344CB8AC3E}">
        <p14:creationId xmlns:p14="http://schemas.microsoft.com/office/powerpoint/2010/main" val="2382761150"/>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0" y="0"/>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戦略その1</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200">
                  <a:solidFill>
                    <a:srgbClr val="B03F1F"/>
                  </a:solidFill>
                  <a:latin typeface="Meiryo" panose="020B0604030504040204" pitchFamily="34" charset="-128"/>
                  <a:ea typeface="Meiryo" panose="020B0604030504040204" pitchFamily="34" charset="-128"/>
                  <a:cs typeface="Arial"/>
                </a:rPr>
                <a:t>オンライン学習を既存の人材育成プログラムに組み込</a:t>
              </a:r>
              <a:r>
                <a:rPr lang="ja-JP" altLang="en-US" sz="6200">
                  <a:solidFill>
                    <a:srgbClr val="B03F1F"/>
                  </a:solidFill>
                  <a:latin typeface="Meiryo" panose="020B0604030504040204" pitchFamily="34" charset="-128"/>
                  <a:ea typeface="Meiryo" panose="020B0604030504040204" pitchFamily="34" charset="-128"/>
                  <a:cs typeface="Arial"/>
                </a:rPr>
                <a:t>む</a:t>
              </a:r>
              <a:endParaRPr lang="ja-JP" sz="6200">
                <a:solidFill>
                  <a:srgbClr val="B03F1F"/>
                </a:solidFill>
                <a:latin typeface="Meiryo" panose="020B0604030504040204" pitchFamily="34" charset="-128"/>
                <a:ea typeface="Meiryo" panose="020B0604030504040204" pitchFamily="34" charset="-128"/>
                <a:cs typeface="Arial"/>
              </a:endParaRP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61372713-526E-2849-8D1B-40C124B47A48}"/>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5E6869"/>
                </a:solidFill>
                <a:latin typeface="Meiryo" panose="020B0604030504040204" pitchFamily="34" charset="-128"/>
                <a:ea typeface="Meiryo" panose="020B0604030504040204" pitchFamily="34" charset="-128"/>
                <a:cs typeface="Arial"/>
              </a:rPr>
              <a:t>実現するにはどうしたらいいでしょうか。</a:t>
            </a:r>
          </a:p>
        </p:txBody>
      </p:sp>
      <p:sp>
        <p:nvSpPr>
          <p:cNvPr id="20" name="TextBox 19">
            <a:extLst>
              <a:ext uri="{FF2B5EF4-FFF2-40B4-BE49-F238E27FC236}">
                <a16:creationId xmlns:a16="http://schemas.microsoft.com/office/drawing/2014/main" id="{72BB133B-70E6-1B44-ABF1-F1D2DA1FF38E}"/>
              </a:ext>
            </a:extLst>
          </p:cNvPr>
          <p:cNvSpPr txBox="1"/>
          <p:nvPr/>
        </p:nvSpPr>
        <p:spPr>
          <a:xfrm>
            <a:off x="7910321" y="3423684"/>
            <a:ext cx="7953455" cy="458587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B03F1F"/>
                </a:solidFill>
                <a:latin typeface="Meiryo" panose="020B0604030504040204" pitchFamily="34" charset="-128"/>
                <a:ea typeface="Meiryo" panose="020B0604030504040204" pitchFamily="34" charset="-128"/>
                <a:cs typeface="Arial"/>
              </a:rPr>
              <a:t>プログラムの選択</a:t>
            </a: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オンライン学習を取り入れることで、どのようなプログラムを強化できるかを考えてみましょう。一般的には、 </a:t>
            </a:r>
            <a:br>
              <a:rPr lang="en-US" altLang="ja-JP"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rPr>
              <a:t>オンボーディング、パフォーマンス</a:t>
            </a:r>
            <a:br>
              <a:rPr lang="en-US" altLang="ja-JP"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rPr>
              <a:t>レビュー、リーダーシップ開発などが挙げられます。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p:txBody>
      </p:sp>
      <p:sp>
        <p:nvSpPr>
          <p:cNvPr id="22" name="TextBox 21">
            <a:extLst>
              <a:ext uri="{FF2B5EF4-FFF2-40B4-BE49-F238E27FC236}">
                <a16:creationId xmlns:a16="http://schemas.microsoft.com/office/drawing/2014/main" id="{D38B3F2B-5BDB-AB46-A16F-F24307CAC070}"/>
              </a:ext>
            </a:extLst>
          </p:cNvPr>
          <p:cNvSpPr txBox="1"/>
          <p:nvPr/>
        </p:nvSpPr>
        <p:spPr>
          <a:xfrm>
            <a:off x="16109781" y="3423684"/>
            <a:ext cx="7494497" cy="347787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B03F1F"/>
                </a:solidFill>
                <a:latin typeface="Meiryo" panose="020B0604030504040204" pitchFamily="34" charset="-128"/>
                <a:ea typeface="Meiryo" panose="020B0604030504040204" pitchFamily="34" charset="-128"/>
                <a:cs typeface="Arial"/>
              </a:rPr>
              <a:t>教室を反転させる</a:t>
            </a: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オンライン学習を利用して「教室を反転させる」ことで時間を節約し、コラボレーションやディスカッションのための貴重な対面時間に充てることができます。</a:t>
            </a:r>
          </a:p>
        </p:txBody>
      </p:sp>
      <p:sp>
        <p:nvSpPr>
          <p:cNvPr id="23" name="TextBox 22">
            <a:extLst>
              <a:ext uri="{FF2B5EF4-FFF2-40B4-BE49-F238E27FC236}">
                <a16:creationId xmlns:a16="http://schemas.microsoft.com/office/drawing/2014/main" id="{D9CDF8A3-F4D5-C340-9E79-827AE3C254A4}"/>
              </a:ext>
            </a:extLst>
          </p:cNvPr>
          <p:cNvSpPr txBox="1"/>
          <p:nvPr/>
        </p:nvSpPr>
        <p:spPr>
          <a:xfrm>
            <a:off x="7910321" y="8272130"/>
            <a:ext cx="8378757"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B03F1F"/>
                </a:solidFill>
                <a:latin typeface="Meiryo" panose="020B0604030504040204" pitchFamily="34" charset="-128"/>
                <a:ea typeface="Meiryo" panose="020B0604030504040204" pitchFamily="34" charset="-128"/>
                <a:cs typeface="Arial"/>
              </a:rPr>
              <a:t>学習と調整</a:t>
            </a: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オンライン学習で何を「アウトソース」し、対面で何を教えるべきでしょうか? 参加者へのサーベイでテストし、学び、アプローチを最適化します。</a:t>
            </a:r>
          </a:p>
        </p:txBody>
      </p:sp>
      <p:sp>
        <p:nvSpPr>
          <p:cNvPr id="25" name="TextBox 24">
            <a:extLst>
              <a:ext uri="{FF2B5EF4-FFF2-40B4-BE49-F238E27FC236}">
                <a16:creationId xmlns:a16="http://schemas.microsoft.com/office/drawing/2014/main" id="{9099F79C-CAF9-E246-8C60-2F561F9FCBC1}"/>
              </a:ext>
            </a:extLst>
          </p:cNvPr>
          <p:cNvSpPr txBox="1"/>
          <p:nvPr/>
        </p:nvSpPr>
        <p:spPr>
          <a:xfrm>
            <a:off x="16131046" y="8208335"/>
            <a:ext cx="7345641" cy="41857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B03F1F"/>
                </a:solidFill>
                <a:latin typeface="Meiryo" panose="020B0604030504040204" pitchFamily="34" charset="-128"/>
                <a:ea typeface="Meiryo" panose="020B0604030504040204" pitchFamily="34" charset="-128"/>
                <a:cs typeface="Arial"/>
              </a:rPr>
              <a:t>LinkedInラーニングによるサポート</a:t>
            </a: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LinkedInでは、リーダーシップ開発やパフォーマンスレビューなど、一般的な人材開発プログラムを補完するための既存のラーニングパスを用意しています。</a:t>
            </a:r>
          </a:p>
        </p:txBody>
      </p:sp>
    </p:spTree>
    <p:extLst>
      <p:ext uri="{BB962C8B-B14F-4D97-AF65-F5344CB8AC3E}">
        <p14:creationId xmlns:p14="http://schemas.microsoft.com/office/powerpoint/2010/main" val="1600227309"/>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戦略その1</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200">
                  <a:solidFill>
                    <a:srgbClr val="B03F1F"/>
                  </a:solidFill>
                  <a:latin typeface="Meiryo" panose="020B0604030504040204" pitchFamily="34" charset="-128"/>
                  <a:ea typeface="Meiryo" panose="020B0604030504040204" pitchFamily="34" charset="-128"/>
                  <a:cs typeface="Arial"/>
                </a:rPr>
                <a:t>オンライン学習を既存の人材育成プログラムに組み込</a:t>
              </a:r>
              <a:r>
                <a:rPr lang="ja-JP" altLang="en-US" sz="6200">
                  <a:solidFill>
                    <a:srgbClr val="B03F1F"/>
                  </a:solidFill>
                  <a:latin typeface="Meiryo" panose="020B0604030504040204" pitchFamily="34" charset="-128"/>
                  <a:ea typeface="Meiryo" panose="020B0604030504040204" pitchFamily="34" charset="-128"/>
                  <a:cs typeface="Arial"/>
                </a:rPr>
                <a:t>む</a:t>
              </a:r>
              <a:endParaRPr lang="ja-JP" sz="6200">
                <a:solidFill>
                  <a:srgbClr val="B03F1F"/>
                </a:solidFill>
                <a:latin typeface="Meiryo" panose="020B0604030504040204" pitchFamily="34" charset="-128"/>
                <a:ea typeface="Meiryo" panose="020B0604030504040204" pitchFamily="34" charset="-128"/>
                <a:cs typeface="Arial"/>
              </a:endParaRP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61372713-526E-2849-8D1B-40C124B47A48}"/>
              </a:ext>
            </a:extLst>
          </p:cNvPr>
          <p:cNvSpPr txBox="1"/>
          <p:nvPr/>
        </p:nvSpPr>
        <p:spPr>
          <a:xfrm>
            <a:off x="7826342" y="1935126"/>
            <a:ext cx="10270272"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5E6869"/>
                </a:solidFill>
                <a:latin typeface="Meiryo" panose="020B0604030504040204" pitchFamily="34" charset="-128"/>
                <a:ea typeface="Meiryo" panose="020B0604030504040204" pitchFamily="34" charset="-128"/>
                <a:cs typeface="Arial"/>
              </a:rPr>
              <a:t>例えば、ネブラスカ州を例に挙げます。</a:t>
            </a:r>
          </a:p>
        </p:txBody>
      </p:sp>
      <p:sp>
        <p:nvSpPr>
          <p:cNvPr id="18" name="TextBox 17">
            <a:extLst>
              <a:ext uri="{FF2B5EF4-FFF2-40B4-BE49-F238E27FC236}">
                <a16:creationId xmlns:a16="http://schemas.microsoft.com/office/drawing/2014/main" id="{15D3FF5F-E321-2D49-AC36-A237B7ECA160}"/>
              </a:ext>
            </a:extLst>
          </p:cNvPr>
          <p:cNvSpPr txBox="1"/>
          <p:nvPr/>
        </p:nvSpPr>
        <p:spPr>
          <a:xfrm>
            <a:off x="7819362" y="3402418"/>
            <a:ext cx="10532433" cy="553997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後継者計画を強化するために、ネブラスカ州政府は自発的なリーダーシッププログラムを構築しました。そのプログラムには、LinkedInラーニングのプレイリストが含まれています。 </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B03F1F"/>
                </a:solidFill>
                <a:latin typeface="Meiryo" panose="020B0604030504040204" pitchFamily="34" charset="-128"/>
                <a:ea typeface="Meiryo" panose="020B0604030504040204" pitchFamily="34" charset="-128"/>
                <a:cs typeface="Arial"/>
              </a:rPr>
              <a:t>その結果は?</a:t>
            </a:r>
            <a:br>
              <a:rPr lang="en-US"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rPr>
              <a:t>学習者のエンゲージメントが高まるとともに、プログラムを実践した職員は、仕事に満足する可能性が5倍、離職する可能性が4倍低くなりました。</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p:txBody>
      </p:sp>
      <p:pic>
        <p:nvPicPr>
          <p:cNvPr id="3" name="Picture 2">
            <a:extLst>
              <a:ext uri="{FF2B5EF4-FFF2-40B4-BE49-F238E27FC236}">
                <a16:creationId xmlns:a16="http://schemas.microsoft.com/office/drawing/2014/main" id="{2338F852-E1C2-B84B-9239-D41A3B4E7405}"/>
              </a:ext>
            </a:extLst>
          </p:cNvPr>
          <p:cNvPicPr>
            <a:picLocks noChangeAspect="1"/>
          </p:cNvPicPr>
          <p:nvPr/>
        </p:nvPicPr>
        <p:blipFill>
          <a:blip r:embed="rId5"/>
          <a:stretch>
            <a:fillRect/>
          </a:stretch>
        </p:blipFill>
        <p:spPr>
          <a:xfrm>
            <a:off x="18874277" y="-11434"/>
            <a:ext cx="5512898" cy="13713677"/>
          </a:xfrm>
          <a:prstGeom prst="rect">
            <a:avLst/>
          </a:prstGeom>
        </p:spPr>
      </p:pic>
      <p:pic>
        <p:nvPicPr>
          <p:cNvPr id="26" name="Picture 25" descr="A close up of a sign&#10;&#10;Description automatically generated">
            <a:extLst>
              <a:ext uri="{FF2B5EF4-FFF2-40B4-BE49-F238E27FC236}">
                <a16:creationId xmlns:a16="http://schemas.microsoft.com/office/drawing/2014/main" id="{3900E7E4-8E52-E348-AE5D-87BD8F62EC68}"/>
              </a:ext>
            </a:extLst>
          </p:cNvPr>
          <p:cNvPicPr>
            <a:picLocks noChangeAspect="1"/>
          </p:cNvPicPr>
          <p:nvPr/>
        </p:nvPicPr>
        <p:blipFill>
          <a:blip r:embed="rId4"/>
          <a:stretch>
            <a:fillRect/>
          </a:stretch>
        </p:blipFill>
        <p:spPr>
          <a:xfrm>
            <a:off x="1050539" y="12888051"/>
            <a:ext cx="2090518" cy="287078"/>
          </a:xfrm>
          <a:prstGeom prst="rect">
            <a:avLst/>
          </a:prstGeom>
        </p:spPr>
      </p:pic>
    </p:spTree>
    <p:extLst>
      <p:ext uri="{BB962C8B-B14F-4D97-AF65-F5344CB8AC3E}">
        <p14:creationId xmlns:p14="http://schemas.microsoft.com/office/powerpoint/2010/main" val="400062262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459154" y="1041991"/>
            <a:ext cx="23655487" cy="9373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7700">
                <a:solidFill>
                  <a:srgbClr val="44702B"/>
                </a:solidFill>
                <a:latin typeface="Meiryo" panose="020B0604030504040204" pitchFamily="34" charset="-128"/>
                <a:ea typeface="Meiryo" panose="020B0604030504040204" pitchFamily="34" charset="-128"/>
                <a:cs typeface="Arial"/>
              </a:rPr>
              <a:t>はじめに: このガイドの作成理由と使用方法について</a:t>
            </a:r>
          </a:p>
        </p:txBody>
      </p:sp>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2" name="TextBox 21">
            <a:extLst>
              <a:ext uri="{FF2B5EF4-FFF2-40B4-BE49-F238E27FC236}">
                <a16:creationId xmlns:a16="http://schemas.microsoft.com/office/drawing/2014/main" id="{A96179BB-E6EC-B141-B2B8-B3E2DC57C711}"/>
              </a:ext>
            </a:extLst>
          </p:cNvPr>
          <p:cNvSpPr txBox="1"/>
          <p:nvPr/>
        </p:nvSpPr>
        <p:spPr>
          <a:xfrm>
            <a:off x="1331025" y="3764980"/>
            <a:ext cx="6365413" cy="609397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a:t>
            </a:r>
            <a:r>
              <a:rPr lang="ja-JP" sz="3600">
                <a:solidFill>
                  <a:srgbClr val="44702B"/>
                </a:solidFill>
                <a:latin typeface="Meiryo" panose="020B0604030504040204" pitchFamily="34" charset="-128"/>
                <a:ea typeface="Meiryo" panose="020B0604030504040204" pitchFamily="34" charset="-128"/>
                <a:cs typeface="Arial"/>
                <a:hlinkClick r:id="rId5"/>
              </a:rPr>
              <a:t>2020年政府機関のワークプレイスラーニングレポート</a:t>
            </a:r>
            <a:r>
              <a:rPr lang="ja-JP" sz="3600">
                <a:solidFill>
                  <a:srgbClr val="5E6869"/>
                </a:solidFill>
                <a:latin typeface="Meiryo" panose="020B0604030504040204" pitchFamily="34" charset="-128"/>
                <a:ea typeface="Meiryo" panose="020B0604030504040204" pitchFamily="34" charset="-128"/>
                <a:cs typeface="Arial"/>
              </a:rPr>
              <a:t>』のために、当社は世界中の政府機関の人材開発担当者を調査しました。その結果、特に大きな発見がありました。</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政府機関の人材開発担当者が最も注力している分野は、学習プログラムへのエンゲージメントを高めることでした。</a:t>
            </a:r>
          </a:p>
        </p:txBody>
      </p:sp>
      <p:grpSp>
        <p:nvGrpSpPr>
          <p:cNvPr id="32" name="Group 31">
            <a:extLst>
              <a:ext uri="{FF2B5EF4-FFF2-40B4-BE49-F238E27FC236}">
                <a16:creationId xmlns:a16="http://schemas.microsoft.com/office/drawing/2014/main" id="{34B385BC-5CE5-D048-824F-DCC37C089410}"/>
              </a:ext>
            </a:extLst>
          </p:cNvPr>
          <p:cNvGrpSpPr/>
          <p:nvPr/>
        </p:nvGrpSpPr>
        <p:grpSpPr>
          <a:xfrm>
            <a:off x="16713683" y="3764980"/>
            <a:ext cx="6784270" cy="7438361"/>
            <a:chOff x="16713683" y="4619439"/>
            <a:chExt cx="6784270" cy="7438361"/>
          </a:xfrm>
        </p:grpSpPr>
        <p:sp>
          <p:nvSpPr>
            <p:cNvPr id="33" name="Oval 32">
              <a:extLst>
                <a:ext uri="{FF2B5EF4-FFF2-40B4-BE49-F238E27FC236}">
                  <a16:creationId xmlns:a16="http://schemas.microsoft.com/office/drawing/2014/main" id="{EFB46198-8EB0-1B4F-A3BE-EDF2C4E94E5A}"/>
                </a:ext>
              </a:extLst>
            </p:cNvPr>
            <p:cNvSpPr/>
            <p:nvPr/>
          </p:nvSpPr>
          <p:spPr>
            <a:xfrm>
              <a:off x="16713683" y="4619439"/>
              <a:ext cx="6286234" cy="6242418"/>
            </a:xfrm>
            <a:prstGeom prst="ellipse">
              <a:avLst/>
            </a:prstGeom>
            <a:solidFill>
              <a:srgbClr val="D6E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defTabSz="457096">
                <a:defRPr/>
              </a:pPr>
              <a:endParaRPr lang="en-US" sz="900">
                <a:solidFill>
                  <a:srgbClr val="FFFFFF"/>
                </a:solidFill>
                <a:latin typeface="Meiryo" panose="020B0604030504040204" pitchFamily="34" charset="-128"/>
                <a:ea typeface="Meiryo" panose="020B0604030504040204" pitchFamily="34" charset="-128"/>
              </a:endParaRPr>
            </a:p>
          </p:txBody>
        </p:sp>
        <p:sp>
          <p:nvSpPr>
            <p:cNvPr id="34" name="TextBox 33">
              <a:extLst>
                <a:ext uri="{FF2B5EF4-FFF2-40B4-BE49-F238E27FC236}">
                  <a16:creationId xmlns:a16="http://schemas.microsoft.com/office/drawing/2014/main" id="{7F211364-A121-8A4D-929A-9C395019A319}"/>
                </a:ext>
              </a:extLst>
            </p:cNvPr>
            <p:cNvSpPr txBox="1"/>
            <p:nvPr/>
          </p:nvSpPr>
          <p:spPr>
            <a:xfrm>
              <a:off x="17509068" y="7520515"/>
              <a:ext cx="4695462" cy="3139321"/>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ja-JP" sz="3400">
                  <a:solidFill>
                    <a:srgbClr val="5E6869"/>
                  </a:solidFill>
                  <a:latin typeface="Meiryo" panose="020B0604030504040204" pitchFamily="34" charset="-128"/>
                  <a:ea typeface="Meiryo" panose="020B0604030504040204" pitchFamily="34" charset="-128"/>
                  <a:cs typeface="Arial" panose="020B0604020202020204" pitchFamily="34" charset="0"/>
                </a:rPr>
                <a:t>2020年に政府機関の人事開発担当者が最も注力している分野は、学習プログラムへのエンゲージメントを高めることでした*。</a:t>
              </a:r>
            </a:p>
          </p:txBody>
        </p:sp>
        <p:sp>
          <p:nvSpPr>
            <p:cNvPr id="35" name="TextBox 34">
              <a:extLst>
                <a:ext uri="{FF2B5EF4-FFF2-40B4-BE49-F238E27FC236}">
                  <a16:creationId xmlns:a16="http://schemas.microsoft.com/office/drawing/2014/main" id="{44910551-2143-6E41-9BB4-B774F47D1A72}"/>
                </a:ext>
              </a:extLst>
            </p:cNvPr>
            <p:cNvSpPr txBox="1"/>
            <p:nvPr/>
          </p:nvSpPr>
          <p:spPr>
            <a:xfrm>
              <a:off x="18372668" y="5184015"/>
              <a:ext cx="2968262"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n-US" altLang="ja-JP" sz="16000" dirty="0">
                  <a:solidFill>
                    <a:srgbClr val="44702B"/>
                  </a:solidFill>
                  <a:latin typeface="Meiryo" panose="020B0604030504040204" pitchFamily="34" charset="-128"/>
                  <a:ea typeface="Meiryo" panose="020B0604030504040204" pitchFamily="34" charset="-128"/>
                  <a:cs typeface="AvenirNext LT Pro Regular"/>
                </a:rPr>
                <a:t>#</a:t>
              </a:r>
              <a:r>
                <a:rPr lang="ja-JP" sz="16000">
                  <a:solidFill>
                    <a:srgbClr val="44702B"/>
                  </a:solidFill>
                  <a:latin typeface="Meiryo" panose="020B0604030504040204" pitchFamily="34" charset="-128"/>
                  <a:ea typeface="Meiryo" panose="020B0604030504040204" pitchFamily="34" charset="-128"/>
                  <a:cs typeface="AvenirNext LT Pro Regular"/>
                </a:rPr>
                <a:t>1</a:t>
              </a:r>
            </a:p>
          </p:txBody>
        </p:sp>
        <p:sp>
          <p:nvSpPr>
            <p:cNvPr id="36" name="TextBox 35">
              <a:extLst>
                <a:ext uri="{FF2B5EF4-FFF2-40B4-BE49-F238E27FC236}">
                  <a16:creationId xmlns:a16="http://schemas.microsoft.com/office/drawing/2014/main" id="{8FEF1066-659F-4D48-B247-547DAF309D49}"/>
                </a:ext>
              </a:extLst>
            </p:cNvPr>
            <p:cNvSpPr txBox="1"/>
            <p:nvPr/>
          </p:nvSpPr>
          <p:spPr>
            <a:xfrm>
              <a:off x="17887567" y="11380692"/>
              <a:ext cx="5610386"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ja-JP" sz="2200">
                  <a:solidFill>
                    <a:srgbClr val="5E6869"/>
                  </a:solidFill>
                  <a:latin typeface="Meiryo" panose="020B0604030504040204" pitchFamily="34" charset="-128"/>
                  <a:ea typeface="Meiryo" panose="020B0604030504040204" pitchFamily="34" charset="-128"/>
                  <a:cs typeface="Arial" panose="020B0604020202020204" pitchFamily="34" charset="0"/>
                </a:rPr>
                <a:t>*出典: </a:t>
              </a:r>
              <a:r>
                <a:rPr lang="ja-JP" sz="2200">
                  <a:solidFill>
                    <a:srgbClr val="44702B"/>
                  </a:solidFill>
                  <a:latin typeface="Meiryo" panose="020B0604030504040204" pitchFamily="34" charset="-128"/>
                  <a:ea typeface="Meiryo" panose="020B0604030504040204" pitchFamily="34" charset="-128"/>
                  <a:cs typeface="Arial" panose="020B0604020202020204" pitchFamily="34" charset="0"/>
                  <a:hlinkClick r:id="rId5"/>
                </a:rPr>
                <a:t>2020年政府機関のワークプレイスラーニングレポート</a:t>
              </a:r>
            </a:p>
          </p:txBody>
        </p:sp>
      </p:grpSp>
      <p:sp>
        <p:nvSpPr>
          <p:cNvPr id="37" name="TextBox 36">
            <a:extLst>
              <a:ext uri="{FF2B5EF4-FFF2-40B4-BE49-F238E27FC236}">
                <a16:creationId xmlns:a16="http://schemas.microsoft.com/office/drawing/2014/main" id="{9C1F6B4A-1C57-C744-9383-3664CE91F707}"/>
              </a:ext>
            </a:extLst>
          </p:cNvPr>
          <p:cNvSpPr txBox="1"/>
          <p:nvPr/>
        </p:nvSpPr>
        <p:spPr>
          <a:xfrm>
            <a:off x="9040989" y="3743325"/>
            <a:ext cx="6603823" cy="950106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そこで問題になるのが、その方法です。どうすれば、オンライン学習への有意義なエンゲージメントを推進できるのでしょうか?</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このガイドはまさに、それを実現するためのものです。このガイドでは、政府職員のLinkedInラーニングへのエンゲージメントを高めるための実証済みの10の戦略をご紹介します。10の戦略をすべて採用する必要はありません。最も効果的なものにフォーカスして有意義な学習を推進してください。</a:t>
            </a:r>
          </a:p>
          <a:p>
            <a:pPr defTabSz="914036">
              <a:lnSpc>
                <a:spcPct val="120000"/>
              </a:lnSpc>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panose="020B0604020202020204" pitchFamily="34" charset="0"/>
            </a:endParaRPr>
          </a:p>
        </p:txBody>
      </p:sp>
      <p:sp>
        <p:nvSpPr>
          <p:cNvPr id="2" name="TextBox 1">
            <a:extLst>
              <a:ext uri="{FF2B5EF4-FFF2-40B4-BE49-F238E27FC236}">
                <a16:creationId xmlns:a16="http://schemas.microsoft.com/office/drawing/2014/main" id="{E4A7BBE1-CDF5-1B4F-97E2-73DDD4E5585B}"/>
              </a:ext>
            </a:extLst>
          </p:cNvPr>
          <p:cNvSpPr txBox="1"/>
          <p:nvPr/>
        </p:nvSpPr>
        <p:spPr>
          <a:xfrm>
            <a:off x="4465674" y="425302"/>
            <a:ext cx="184731" cy="369332"/>
          </a:xfrm>
          <a:prstGeom prst="rect">
            <a:avLst/>
          </a:prstGeom>
          <a:noFill/>
        </p:spPr>
        <p:txBody>
          <a:bodyPr wrap="none" rtlCol="0">
            <a:spAutoFit/>
          </a:bodyPr>
          <a:lstStyle/>
          <a:p>
            <a:endParaRPr lang="en-US"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742594902"/>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477661" y="1385159"/>
            <a:ext cx="4956497" cy="6620210"/>
            <a:chOff x="18477661" y="2441578"/>
            <a:chExt cx="4956497" cy="6620210"/>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8"/>
              <a:ext cx="4408325" cy="6620210"/>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477661" y="2970279"/>
              <a:ext cx="4956497" cy="4550073"/>
              <a:chOff x="18477661" y="3149181"/>
              <a:chExt cx="4956497" cy="4550073"/>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571749"/>
                <a:ext cx="3625090" cy="2127505"/>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ja-JP" sz="2800">
                    <a:solidFill>
                      <a:srgbClr val="556679"/>
                    </a:solidFill>
                    <a:latin typeface="Meiryo" panose="020B0604030504040204" pitchFamily="34" charset="-128"/>
                    <a:ea typeface="Meiryo" panose="020B0604030504040204" pitchFamily="34" charset="-128"/>
                    <a:cs typeface="Arial" panose="020B0604020202020204" pitchFamily="34" charset="0"/>
                  </a:rPr>
                  <a:t>「学び、成長する機会がもっと与えられれば、組織に長くとどまる」と答えた職員の割合</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477661" y="3149181"/>
                <a:ext cx="4956497"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ja-JP" sz="16000">
                    <a:solidFill>
                      <a:srgbClr val="B03F1F"/>
                    </a:solidFill>
                    <a:latin typeface="Meiryo" panose="020B0604030504040204" pitchFamily="34" charset="-128"/>
                    <a:ea typeface="Meiryo" panose="020B0604030504040204" pitchFamily="34" charset="-128"/>
                    <a:cs typeface="AvenirNext LT Pro Regular"/>
                  </a:rPr>
                  <a:t>94%</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5371565" cy="9858570"/>
            <a:chOff x="1331027" y="4372842"/>
            <a:chExt cx="5371565"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戦略その2</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56184"/>
              <a:ext cx="5350261" cy="80752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200">
                  <a:solidFill>
                    <a:srgbClr val="B03F1F"/>
                  </a:solidFill>
                  <a:latin typeface="Meiryo" panose="020B0604030504040204" pitchFamily="34" charset="-128"/>
                  <a:ea typeface="Meiryo" panose="020B0604030504040204" pitchFamily="34" charset="-128"/>
                  <a:cs typeface="Arial"/>
                </a:rPr>
                <a:t>職員チャン</a:t>
              </a:r>
              <a:br>
                <a:rPr lang="en-US" altLang="ja-JP" sz="6200" dirty="0">
                  <a:solidFill>
                    <a:srgbClr val="B03F1F"/>
                  </a:solidFill>
                  <a:latin typeface="Meiryo" panose="020B0604030504040204" pitchFamily="34" charset="-128"/>
                  <a:ea typeface="Meiryo" panose="020B0604030504040204" pitchFamily="34" charset="-128"/>
                  <a:cs typeface="Arial"/>
                </a:rPr>
              </a:br>
              <a:r>
                <a:rPr lang="ja-JP" sz="6200">
                  <a:solidFill>
                    <a:srgbClr val="B03F1F"/>
                  </a:solidFill>
                  <a:latin typeface="Meiryo" panose="020B0604030504040204" pitchFamily="34" charset="-128"/>
                  <a:ea typeface="Meiryo" panose="020B0604030504040204" pitchFamily="34" charset="-128"/>
                  <a:cs typeface="Arial"/>
                </a:rPr>
                <a:t>ピオンシップ</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FCC46B48-0762-1C49-8927-87B1B7BBB34C}"/>
              </a:ext>
            </a:extLst>
          </p:cNvPr>
          <p:cNvSpPr txBox="1"/>
          <p:nvPr/>
        </p:nvSpPr>
        <p:spPr>
          <a:xfrm>
            <a:off x="7819362" y="1446028"/>
            <a:ext cx="4790852" cy="105259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人に何かをするように言うだけでは、この場合は学習ですが、あまり効果は得られません。より良いアプローチは、人々を巻き込んで、</a:t>
            </a:r>
            <a:br>
              <a:rPr lang="en-US" altLang="ja-JP"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rPr>
              <a:t>ソリューションの一端を担ってもらうことです。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学習の場合、それは職員のチャンピオンシップです。職員を巻き込み、学習チャンピオンにすることで、組織全体で学習をオーガニックに推進することができます。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p:txBody>
      </p:sp>
      <p:sp>
        <p:nvSpPr>
          <p:cNvPr id="20" name="TextBox 19">
            <a:extLst>
              <a:ext uri="{FF2B5EF4-FFF2-40B4-BE49-F238E27FC236}">
                <a16:creationId xmlns:a16="http://schemas.microsoft.com/office/drawing/2014/main" id="{753CDFFB-798E-3C48-A083-FC030E9DEEFD}"/>
              </a:ext>
            </a:extLst>
          </p:cNvPr>
          <p:cNvSpPr txBox="1"/>
          <p:nvPr/>
        </p:nvSpPr>
        <p:spPr>
          <a:xfrm>
            <a:off x="13332261" y="1385159"/>
            <a:ext cx="4168348" cy="105259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当社のお客様の中には、ミズーリ州をはじめとして、この方法を非常に効果的に行っているところがあります。その結果、職員は学習を受け入れ、さらには独自の学習コミュニティを形成しています。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最初は時間がかかります。しかし、職員が最大の学習チャンピオンとなるのを目にすることほどやりがいのあることはありません。</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p:txBody>
      </p:sp>
      <p:sp>
        <p:nvSpPr>
          <p:cNvPr id="22" name="TextBox 21">
            <a:extLst>
              <a:ext uri="{FF2B5EF4-FFF2-40B4-BE49-F238E27FC236}">
                <a16:creationId xmlns:a16="http://schemas.microsoft.com/office/drawing/2014/main" id="{866AE37D-5376-D243-BE30-AF286DC6271C}"/>
              </a:ext>
            </a:extLst>
          </p:cNvPr>
          <p:cNvSpPr txBox="1"/>
          <p:nvPr/>
        </p:nvSpPr>
        <p:spPr>
          <a:xfrm>
            <a:off x="18626515" y="8529373"/>
            <a:ext cx="4408325"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ja-JP" sz="2200">
                <a:solidFill>
                  <a:srgbClr val="5E6869"/>
                </a:solidFill>
                <a:latin typeface="Meiryo" panose="020B0604030504040204" pitchFamily="34" charset="-128"/>
                <a:ea typeface="Meiryo" panose="020B0604030504040204" pitchFamily="34" charset="-128"/>
                <a:cs typeface="Arial" panose="020B0604020202020204" pitchFamily="34" charset="0"/>
              </a:rPr>
              <a:t>*出典: </a:t>
            </a:r>
            <a:r>
              <a:rPr lang="ja-JP" sz="2200">
                <a:solidFill>
                  <a:srgbClr val="B03F1F"/>
                </a:solidFill>
                <a:latin typeface="Meiryo" panose="020B0604030504040204" pitchFamily="34" charset="-128"/>
                <a:ea typeface="Meiryo" panose="020B0604030504040204" pitchFamily="34" charset="-128"/>
                <a:cs typeface="Arial" panose="020B0604020202020204" pitchFamily="34" charset="0"/>
                <a:hlinkClick r:id="rId5"/>
              </a:rPr>
              <a:t>2018年ワークプレイスラーニングレポート</a:t>
            </a:r>
          </a:p>
        </p:txBody>
      </p:sp>
    </p:spTree>
    <p:extLst>
      <p:ext uri="{BB962C8B-B14F-4D97-AF65-F5344CB8AC3E}">
        <p14:creationId xmlns:p14="http://schemas.microsoft.com/office/powerpoint/2010/main" val="1163826686"/>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0" y="-479266"/>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5031323" cy="9858570"/>
            <a:chOff x="1331027" y="4372842"/>
            <a:chExt cx="5031323"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戦略その2</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56184"/>
              <a:ext cx="5010019" cy="80752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200">
                  <a:solidFill>
                    <a:srgbClr val="B03F1F"/>
                  </a:solidFill>
                  <a:latin typeface="Meiryo" panose="020B0604030504040204" pitchFamily="34" charset="-128"/>
                  <a:ea typeface="Meiryo" panose="020B0604030504040204" pitchFamily="34" charset="-128"/>
                  <a:cs typeface="Arial"/>
                </a:rPr>
                <a:t>職員チャン</a:t>
              </a:r>
              <a:br>
                <a:rPr lang="en-US" altLang="ja-JP" sz="6200" dirty="0">
                  <a:solidFill>
                    <a:srgbClr val="B03F1F"/>
                  </a:solidFill>
                  <a:latin typeface="Meiryo" panose="020B0604030504040204" pitchFamily="34" charset="-128"/>
                  <a:ea typeface="Meiryo" panose="020B0604030504040204" pitchFamily="34" charset="-128"/>
                  <a:cs typeface="Arial"/>
                </a:rPr>
              </a:br>
              <a:r>
                <a:rPr lang="ja-JP" sz="6200">
                  <a:solidFill>
                    <a:srgbClr val="B03F1F"/>
                  </a:solidFill>
                  <a:latin typeface="Meiryo" panose="020B0604030504040204" pitchFamily="34" charset="-128"/>
                  <a:ea typeface="Meiryo" panose="020B0604030504040204" pitchFamily="34" charset="-128"/>
                  <a:cs typeface="Arial"/>
                </a:rPr>
                <a:t>ピオンシップ</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3BF049A2-CDC2-AB40-9F65-3C76B548A012}"/>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5E6869"/>
                </a:solidFill>
                <a:latin typeface="Meiryo" panose="020B0604030504040204" pitchFamily="34" charset="-128"/>
                <a:ea typeface="Meiryo" panose="020B0604030504040204" pitchFamily="34" charset="-128"/>
                <a:cs typeface="Arial"/>
              </a:rPr>
              <a:t>実現するにはどうしたらいいでしょうか。</a:t>
            </a:r>
          </a:p>
        </p:txBody>
      </p:sp>
      <p:sp>
        <p:nvSpPr>
          <p:cNvPr id="23" name="TextBox 22">
            <a:extLst>
              <a:ext uri="{FF2B5EF4-FFF2-40B4-BE49-F238E27FC236}">
                <a16:creationId xmlns:a16="http://schemas.microsoft.com/office/drawing/2014/main" id="{4DAB8DEC-8314-D74D-B05F-DF54F72A7626}"/>
              </a:ext>
            </a:extLst>
          </p:cNvPr>
          <p:cNvSpPr txBox="1"/>
          <p:nvPr/>
        </p:nvSpPr>
        <p:spPr>
          <a:xfrm>
            <a:off x="7910322" y="3349126"/>
            <a:ext cx="6686211" cy="3508653"/>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職員の声を取り入れる</a:t>
            </a:r>
          </a:p>
          <a:p>
            <a:pPr defTabSz="914012"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panose="020B0604020202020204" pitchFamily="34" charset="0"/>
              </a:rPr>
              <a:t>エンゲージメントを高めるためには、職員が最も学びたい内容を把握し、それに基づいてプレイリストを作成する必要があります。</a:t>
            </a:r>
          </a:p>
        </p:txBody>
      </p:sp>
      <p:sp>
        <p:nvSpPr>
          <p:cNvPr id="24" name="TextBox 23">
            <a:extLst>
              <a:ext uri="{FF2B5EF4-FFF2-40B4-BE49-F238E27FC236}">
                <a16:creationId xmlns:a16="http://schemas.microsoft.com/office/drawing/2014/main" id="{3BF8344F-8C5F-EF45-88BD-9387BC687B76}"/>
              </a:ext>
            </a:extLst>
          </p:cNvPr>
          <p:cNvSpPr txBox="1"/>
          <p:nvPr/>
        </p:nvSpPr>
        <p:spPr>
          <a:xfrm>
            <a:off x="16109782" y="3334414"/>
            <a:ext cx="6927814" cy="240065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チャンピオンを決定する</a:t>
            </a:r>
          </a:p>
          <a:p>
            <a:pPr defTabSz="914012"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panose="020B0604020202020204" pitchFamily="34" charset="0"/>
              </a:rPr>
              <a:t>学ぶことに最も意欲的な職員から始め、彼らを最大の学習チャンピオンにしましょう。</a:t>
            </a:r>
          </a:p>
        </p:txBody>
      </p:sp>
      <p:sp>
        <p:nvSpPr>
          <p:cNvPr id="25" name="TextBox 24">
            <a:extLst>
              <a:ext uri="{FF2B5EF4-FFF2-40B4-BE49-F238E27FC236}">
                <a16:creationId xmlns:a16="http://schemas.microsoft.com/office/drawing/2014/main" id="{5A3FF73A-4E21-A44A-9ABB-9994F8E12244}"/>
              </a:ext>
            </a:extLst>
          </p:cNvPr>
          <p:cNvSpPr txBox="1"/>
          <p:nvPr/>
        </p:nvSpPr>
        <p:spPr>
          <a:xfrm>
            <a:off x="7910322" y="7506586"/>
            <a:ext cx="7039055" cy="5170646"/>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チャンピオンを宣伝する</a:t>
            </a:r>
          </a:p>
          <a:p>
            <a:pPr defTabSz="914012"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panose="020B0604020202020204" pitchFamily="34" charset="0"/>
              </a:rPr>
              <a:t>チャンピオンが誕生したら、そのチャンピオンを宣伝しましょう。ニュースレターで彼らのストーリーを紹介しましょう。全職員集会でスピーチしてもらったり、コースクラブを主導してもらいます。職員は仲間の話には耳を傾けるものです。</a:t>
            </a:r>
          </a:p>
        </p:txBody>
      </p:sp>
      <p:sp>
        <p:nvSpPr>
          <p:cNvPr id="26" name="TextBox 25">
            <a:extLst>
              <a:ext uri="{FF2B5EF4-FFF2-40B4-BE49-F238E27FC236}">
                <a16:creationId xmlns:a16="http://schemas.microsoft.com/office/drawing/2014/main" id="{5879877A-0379-CD41-8F91-EA25C48977F9}"/>
              </a:ext>
            </a:extLst>
          </p:cNvPr>
          <p:cNvSpPr txBox="1"/>
          <p:nvPr/>
        </p:nvSpPr>
        <p:spPr>
          <a:xfrm>
            <a:off x="16109782" y="7570381"/>
            <a:ext cx="7707148" cy="423417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LinkedInラーニングによるサポート</a:t>
            </a:r>
          </a:p>
          <a:p>
            <a:pPr defTabSz="914012"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panose="020B0604020202020204" pitchFamily="34" charset="0"/>
              </a:rPr>
              <a:t>組織内で誰が何を学んでいるかを示すレポートを見ることで、何が機能しているかに焦点を当て、将来のチャンピオンを特定することができます。</a:t>
            </a:r>
          </a:p>
        </p:txBody>
      </p:sp>
    </p:spTree>
    <p:extLst>
      <p:ext uri="{BB962C8B-B14F-4D97-AF65-F5344CB8AC3E}">
        <p14:creationId xmlns:p14="http://schemas.microsoft.com/office/powerpoint/2010/main" val="1206387667"/>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0" y="0"/>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882467" cy="9858569"/>
            <a:chOff x="1331027" y="4372842"/>
            <a:chExt cx="4882467" cy="9858569"/>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戦略その2</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98714"/>
              <a:ext cx="4861163" cy="8032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200">
                  <a:solidFill>
                    <a:srgbClr val="B03F1F"/>
                  </a:solidFill>
                  <a:latin typeface="Meiryo" panose="020B0604030504040204" pitchFamily="34" charset="-128"/>
                  <a:ea typeface="Meiryo" panose="020B0604030504040204" pitchFamily="34" charset="-128"/>
                  <a:cs typeface="Arial"/>
                </a:rPr>
                <a:t>職員チャン</a:t>
              </a:r>
              <a:br>
                <a:rPr lang="en-US" altLang="ja-JP" sz="6200" dirty="0">
                  <a:solidFill>
                    <a:srgbClr val="B03F1F"/>
                  </a:solidFill>
                  <a:latin typeface="Meiryo" panose="020B0604030504040204" pitchFamily="34" charset="-128"/>
                  <a:ea typeface="Meiryo" panose="020B0604030504040204" pitchFamily="34" charset="-128"/>
                  <a:cs typeface="Arial"/>
                </a:rPr>
              </a:br>
              <a:r>
                <a:rPr lang="ja-JP" sz="6200">
                  <a:solidFill>
                    <a:srgbClr val="B03F1F"/>
                  </a:solidFill>
                  <a:latin typeface="Meiryo" panose="020B0604030504040204" pitchFamily="34" charset="-128"/>
                  <a:ea typeface="Meiryo" panose="020B0604030504040204" pitchFamily="34" charset="-128"/>
                  <a:cs typeface="Arial"/>
                </a:rPr>
                <a:t>ピオンシップ</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3BF049A2-CDC2-AB40-9F65-3C76B548A012}"/>
              </a:ext>
            </a:extLst>
          </p:cNvPr>
          <p:cNvSpPr txBox="1"/>
          <p:nvPr/>
        </p:nvSpPr>
        <p:spPr>
          <a:xfrm>
            <a:off x="6848146" y="1863639"/>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5E6869"/>
                </a:solidFill>
                <a:latin typeface="Meiryo" panose="020B0604030504040204" pitchFamily="34" charset="-128"/>
                <a:ea typeface="Meiryo" panose="020B0604030504040204" pitchFamily="34" charset="-128"/>
                <a:cs typeface="Arial"/>
              </a:rPr>
              <a:t>一例として、ミズーリ州政府が挙げられます。</a:t>
            </a: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7492820"/>
          </a:xfrm>
          <a:prstGeom prst="rect">
            <a:avLst/>
          </a:prstGeom>
        </p:spPr>
        <p:txBody>
          <a:bodyPr vert="horz" wrap="square" lIns="0" tIns="0" rIns="0" bIns="0" rtlCol="0">
            <a:spAutoFit/>
          </a:bodyPr>
          <a:lstStyle>
            <a:defPPr>
              <a:defRPr lang="en-US"/>
            </a:defPPr>
          </a:lstStyle>
          <a:p>
            <a:pPr rtl="0">
              <a:lnSpc>
                <a:spcPct val="90000"/>
              </a:lnSpc>
            </a:pPr>
            <a:r>
              <a:rPr lang="ja-JP" sz="3600">
                <a:solidFill>
                  <a:srgbClr val="556679"/>
                </a:solidFill>
                <a:latin typeface="Meiryo" panose="020B0604030504040204" pitchFamily="34" charset="-128"/>
                <a:ea typeface="Meiryo" panose="020B0604030504040204" pitchFamily="34" charset="-128"/>
              </a:rPr>
              <a:t>ミズーリ州政府はLinkedInラーニングを開始する前に、幅広い層の職員と面談し、何を学びたがっているかについて理解しようとしました。</a:t>
            </a: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600">
                <a:solidFill>
                  <a:srgbClr val="556679"/>
                </a:solidFill>
                <a:latin typeface="Meiryo" panose="020B0604030504040204" pitchFamily="34" charset="-128"/>
                <a:ea typeface="Meiryo" panose="020B0604030504040204" pitchFamily="34" charset="-128"/>
              </a:rPr>
              <a:t>次に、LinkedInラーニングが開始されると、L&amp;Dチームはそのニーズに合わせてコースのプレイリストを作成しました。自分の意見を聞いてもらえたと感じた職員は、仲間に宣伝しました。</a:t>
            </a: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600">
                <a:solidFill>
                  <a:srgbClr val="B03F1F"/>
                </a:solidFill>
                <a:latin typeface="Meiryo" panose="020B0604030504040204" pitchFamily="34" charset="-128"/>
                <a:ea typeface="Meiryo" panose="020B0604030504040204" pitchFamily="34" charset="-128"/>
              </a:rPr>
              <a:t>その結果は? </a:t>
            </a:r>
            <a:br>
              <a:rPr lang="en-US" sz="3600" dirty="0">
                <a:solidFill>
                  <a:srgbClr val="B03F1F"/>
                </a:solidFill>
                <a:latin typeface="Meiryo" panose="020B0604030504040204" pitchFamily="34" charset="-128"/>
                <a:ea typeface="Meiryo" panose="020B0604030504040204" pitchFamily="34" charset="-128"/>
              </a:rPr>
            </a:br>
            <a:r>
              <a:rPr lang="ja-JP" sz="3600">
                <a:solidFill>
                  <a:srgbClr val="556679"/>
                </a:solidFill>
                <a:latin typeface="Meiryo" panose="020B0604030504040204" pitchFamily="34" charset="-128"/>
                <a:ea typeface="Meiryo" panose="020B0604030504040204" pitchFamily="34" charset="-128"/>
              </a:rPr>
              <a:t>7ヶ月間で92,000時間もの学習コンテンツが視聴されました。</a:t>
            </a: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600">
                <a:solidFill>
                  <a:srgbClr val="B03F1F"/>
                </a:solidFill>
                <a:latin typeface="Meiryo" panose="020B0604030504040204" pitchFamily="34" charset="-128"/>
                <a:ea typeface="Meiryo" panose="020B0604030504040204" pitchFamily="34" charset="-128"/>
                <a:hlinkClick r:id="rId5"/>
              </a:rPr>
              <a:t>このストーリーを読む</a:t>
            </a:r>
          </a:p>
        </p:txBody>
      </p:sp>
      <p:pic>
        <p:nvPicPr>
          <p:cNvPr id="3" name="Picture 2">
            <a:extLst>
              <a:ext uri="{FF2B5EF4-FFF2-40B4-BE49-F238E27FC236}">
                <a16:creationId xmlns:a16="http://schemas.microsoft.com/office/drawing/2014/main" id="{CF23D83B-8E3D-6F4A-961D-3ABEA51F5FFA}"/>
              </a:ext>
            </a:extLst>
          </p:cNvPr>
          <p:cNvPicPr>
            <a:picLocks noChangeAspect="1"/>
          </p:cNvPicPr>
          <p:nvPr/>
        </p:nvPicPr>
        <p:blipFill>
          <a:blip r:embed="rId6"/>
          <a:stretch>
            <a:fillRect/>
          </a:stretch>
        </p:blipFill>
        <p:spPr>
          <a:xfrm>
            <a:off x="18873343" y="-1"/>
            <a:ext cx="5513832" cy="13715999"/>
          </a:xfrm>
          <a:prstGeom prst="rect">
            <a:avLst/>
          </a:prstGeom>
        </p:spPr>
      </p:pic>
    </p:spTree>
    <p:extLst>
      <p:ext uri="{BB962C8B-B14F-4D97-AF65-F5344CB8AC3E}">
        <p14:creationId xmlns:p14="http://schemas.microsoft.com/office/powerpoint/2010/main" val="1512138237"/>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0" y="0"/>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1385159"/>
            <a:ext cx="4408325" cy="5963908"/>
            <a:chOff x="18626517" y="2441578"/>
            <a:chExt cx="4408325" cy="5963908"/>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8"/>
              <a:ext cx="4408325" cy="5963908"/>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3029250"/>
              <a:ext cx="4408325" cy="4439283"/>
              <a:chOff x="18626517" y="3208152"/>
              <a:chExt cx="4408325" cy="4439283"/>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537883"/>
                <a:ext cx="3625090" cy="2109552"/>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ja-JP" sz="2800">
                    <a:solidFill>
                      <a:srgbClr val="556679"/>
                    </a:solidFill>
                    <a:latin typeface="Meiryo" panose="020B0604030504040204" pitchFamily="34" charset="-128"/>
                    <a:ea typeface="Meiryo" panose="020B0604030504040204" pitchFamily="34" charset="-128"/>
                    <a:cs typeface="Arial" panose="020B0604020202020204" pitchFamily="34" charset="0"/>
                  </a:rPr>
                  <a:t>直属の上司がもっと関わってくれれば学習意欲が高まると答えた職員の割合*</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208152"/>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ja-JP" sz="16000">
                    <a:solidFill>
                      <a:srgbClr val="B03F1F"/>
                    </a:solidFill>
                    <a:latin typeface="Meiryo" panose="020B0604030504040204" pitchFamily="34" charset="-128"/>
                    <a:ea typeface="Meiryo" panose="020B0604030504040204" pitchFamily="34" charset="-128"/>
                    <a:cs typeface="AvenirNext LT Pro Regular"/>
                  </a:rPr>
                  <a:t>2/3</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603971" y="1385160"/>
            <a:ext cx="5647973" cy="9922366"/>
            <a:chOff x="905763" y="4372842"/>
            <a:chExt cx="5647973" cy="9922366"/>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戦略その3</a:t>
              </a:r>
            </a:p>
          </p:txBody>
        </p:sp>
        <p:sp>
          <p:nvSpPr>
            <p:cNvPr id="36" name="Rectangle 35">
              <a:extLst>
                <a:ext uri="{FF2B5EF4-FFF2-40B4-BE49-F238E27FC236}">
                  <a16:creationId xmlns:a16="http://schemas.microsoft.com/office/drawing/2014/main" id="{2EB8E8C9-7DFA-A54D-B43F-8157687C56BC}"/>
                </a:ext>
              </a:extLst>
            </p:cNvPr>
            <p:cNvSpPr/>
            <p:nvPr/>
          </p:nvSpPr>
          <p:spPr>
            <a:xfrm>
              <a:off x="905763" y="6177450"/>
              <a:ext cx="5647973" cy="81177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800">
                  <a:solidFill>
                    <a:srgbClr val="B03F1F"/>
                  </a:solidFill>
                  <a:latin typeface="Meiryo" panose="020B0604030504040204" pitchFamily="34" charset="-128"/>
                  <a:ea typeface="Meiryo" panose="020B0604030504040204" pitchFamily="34" charset="-128"/>
                  <a:cs typeface="Arial"/>
                </a:rPr>
                <a:t>マネージャーを活躍させる</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FCC46B48-0762-1C49-8927-87B1B7BBB34C}"/>
              </a:ext>
            </a:extLst>
          </p:cNvPr>
          <p:cNvSpPr txBox="1"/>
          <p:nvPr/>
        </p:nvSpPr>
        <p:spPr>
          <a:xfrm>
            <a:off x="7500386" y="467832"/>
            <a:ext cx="4705791" cy="1218795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マネージャーは、職員の人生において非常に大きな役割を果たしています。Gallup社の調査によると、職場で職員がどれだけ仕事に熱心に取り組むかを決める最大の要因は、</a:t>
            </a:r>
            <a:br>
              <a:rPr lang="en-US" altLang="ja-JP"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rPr>
              <a:t>マネージャーとの関係だということが明らかになっています。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この関係を改善するにはどうすればよいでしょうか? LinkedInの調査によると、マネージャーが職員の成長を優先させている場合、職員が仕事に熱心に取り組む可能性ははるかに高いことがわかっています。</a:t>
            </a:r>
          </a:p>
        </p:txBody>
      </p:sp>
      <p:sp>
        <p:nvSpPr>
          <p:cNvPr id="20" name="TextBox 19">
            <a:extLst>
              <a:ext uri="{FF2B5EF4-FFF2-40B4-BE49-F238E27FC236}">
                <a16:creationId xmlns:a16="http://schemas.microsoft.com/office/drawing/2014/main" id="{753CDFFB-798E-3C48-A083-FC030E9DEEFD}"/>
              </a:ext>
            </a:extLst>
          </p:cNvPr>
          <p:cNvSpPr txBox="1"/>
          <p:nvPr/>
        </p:nvSpPr>
        <p:spPr>
          <a:xfrm>
            <a:off x="13225935" y="723014"/>
            <a:ext cx="4509172" cy="105259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LinkedIn ラーニングはここで役立ちます。マネージャーは、自分自身がLinkedInラーニングのコースを受講し、それを直属の部下に伝えることで、職員の成長を優先していることを示すことができます。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さらに、LinkedIn ラーニングは、マネージャーが職員をスキルアップさせ、スキルギャップを埋めるための強力な開発ツールとしても機能します。</a:t>
            </a:r>
          </a:p>
        </p:txBody>
      </p:sp>
      <p:sp>
        <p:nvSpPr>
          <p:cNvPr id="21" name="TextBox 20">
            <a:extLst>
              <a:ext uri="{FF2B5EF4-FFF2-40B4-BE49-F238E27FC236}">
                <a16:creationId xmlns:a16="http://schemas.microsoft.com/office/drawing/2014/main" id="{367D47C7-8973-2040-BAE2-A8F2BD53B38E}"/>
              </a:ext>
            </a:extLst>
          </p:cNvPr>
          <p:cNvSpPr txBox="1"/>
          <p:nvPr/>
        </p:nvSpPr>
        <p:spPr>
          <a:xfrm>
            <a:off x="18626516" y="7936739"/>
            <a:ext cx="4408326"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ja-JP" sz="2200">
                <a:solidFill>
                  <a:srgbClr val="5E6869"/>
                </a:solidFill>
                <a:latin typeface="Meiryo" panose="020B0604030504040204" pitchFamily="34" charset="-128"/>
                <a:ea typeface="Meiryo" panose="020B0604030504040204" pitchFamily="34" charset="-128"/>
                <a:cs typeface="Arial" panose="020B0604020202020204" pitchFamily="34" charset="0"/>
              </a:rPr>
              <a:t>*出典: </a:t>
            </a:r>
            <a:r>
              <a:rPr lang="ja-JP" sz="2200">
                <a:solidFill>
                  <a:srgbClr val="B03F1F"/>
                </a:solidFill>
                <a:latin typeface="Meiryo" panose="020B0604030504040204" pitchFamily="34" charset="-128"/>
                <a:ea typeface="Meiryo" panose="020B0604030504040204" pitchFamily="34" charset="-128"/>
                <a:cs typeface="Arial" panose="020B0604020202020204" pitchFamily="34" charset="0"/>
                <a:hlinkClick r:id="rId5"/>
              </a:rPr>
              <a:t>2018年ワークプレイスラーニングレポート</a:t>
            </a:r>
          </a:p>
        </p:txBody>
      </p:sp>
    </p:spTree>
    <p:extLst>
      <p:ext uri="{BB962C8B-B14F-4D97-AF65-F5344CB8AC3E}">
        <p14:creationId xmlns:p14="http://schemas.microsoft.com/office/powerpoint/2010/main" val="1949349187"/>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710298" y="1385160"/>
            <a:ext cx="5499117" cy="9964896"/>
            <a:chOff x="1012090" y="4372842"/>
            <a:chExt cx="5499117" cy="9964896"/>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戦略その3</a:t>
              </a:r>
            </a:p>
          </p:txBody>
        </p:sp>
        <p:sp>
          <p:nvSpPr>
            <p:cNvPr id="36" name="Rectangle 35">
              <a:extLst>
                <a:ext uri="{FF2B5EF4-FFF2-40B4-BE49-F238E27FC236}">
                  <a16:creationId xmlns:a16="http://schemas.microsoft.com/office/drawing/2014/main" id="{2EB8E8C9-7DFA-A54D-B43F-8157687C56BC}"/>
                </a:ext>
              </a:extLst>
            </p:cNvPr>
            <p:cNvSpPr/>
            <p:nvPr/>
          </p:nvSpPr>
          <p:spPr>
            <a:xfrm>
              <a:off x="1012090" y="6326306"/>
              <a:ext cx="5499117" cy="8011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800">
                  <a:solidFill>
                    <a:srgbClr val="B03F1F"/>
                  </a:solidFill>
                  <a:latin typeface="Meiryo" panose="020B0604030504040204" pitchFamily="34" charset="-128"/>
                  <a:ea typeface="Meiryo" panose="020B0604030504040204" pitchFamily="34" charset="-128"/>
                  <a:cs typeface="Arial"/>
                </a:rPr>
                <a:t>マネージャーを活躍させる</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4113AB03-CF9A-C94D-9357-0A6F3A25992B}"/>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5E6869"/>
                </a:solidFill>
                <a:latin typeface="Meiryo" panose="020B0604030504040204" pitchFamily="34" charset="-128"/>
                <a:ea typeface="Meiryo" panose="020B0604030504040204" pitchFamily="34" charset="-128"/>
                <a:cs typeface="Arial"/>
              </a:rPr>
              <a:t>実現するにはどうしたらいいでしょうか。</a:t>
            </a:r>
          </a:p>
        </p:txBody>
      </p:sp>
      <p:sp>
        <p:nvSpPr>
          <p:cNvPr id="23" name="TextBox 22">
            <a:extLst>
              <a:ext uri="{FF2B5EF4-FFF2-40B4-BE49-F238E27FC236}">
                <a16:creationId xmlns:a16="http://schemas.microsoft.com/office/drawing/2014/main" id="{B7621481-61BB-FE4F-B269-8740C33D1FE9}"/>
              </a:ext>
            </a:extLst>
          </p:cNvPr>
          <p:cNvSpPr txBox="1"/>
          <p:nvPr/>
        </p:nvSpPr>
        <p:spPr>
          <a:xfrm>
            <a:off x="7910322" y="3349126"/>
            <a:ext cx="6686211" cy="3508653"/>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人間関係を構築する</a:t>
            </a:r>
          </a:p>
          <a:p>
            <a:pPr defTabSz="914012"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panose="020B0604020202020204" pitchFamily="34" charset="0"/>
              </a:rPr>
              <a:t>インパクトのある学習プログラムを作成するために、マネージャーをよく理解し、苦手な部分やL&amp;Dに対する考えを把握します。</a:t>
            </a:r>
          </a:p>
        </p:txBody>
      </p:sp>
      <p:sp>
        <p:nvSpPr>
          <p:cNvPr id="24" name="TextBox 23">
            <a:extLst>
              <a:ext uri="{FF2B5EF4-FFF2-40B4-BE49-F238E27FC236}">
                <a16:creationId xmlns:a16="http://schemas.microsoft.com/office/drawing/2014/main" id="{CDA12B8A-DEA2-8B4E-AEB5-24D9E7A6D55B}"/>
              </a:ext>
            </a:extLst>
          </p:cNvPr>
          <p:cNvSpPr txBox="1"/>
          <p:nvPr/>
        </p:nvSpPr>
        <p:spPr>
          <a:xfrm>
            <a:off x="16109782" y="3334414"/>
            <a:ext cx="6927814" cy="3508653"/>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学習を継続する</a:t>
            </a:r>
          </a:p>
          <a:p>
            <a:pPr defTabSz="914012"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panose="020B0604020202020204" pitchFamily="34" charset="0"/>
              </a:rPr>
              <a:t>マネージャーが直面するスキルギャップに対応する学習コンテンツを割り当てます。定期的にマネージャーと会って、学習を継続させましょう。</a:t>
            </a:r>
          </a:p>
        </p:txBody>
      </p:sp>
      <p:sp>
        <p:nvSpPr>
          <p:cNvPr id="25" name="TextBox 24">
            <a:extLst>
              <a:ext uri="{FF2B5EF4-FFF2-40B4-BE49-F238E27FC236}">
                <a16:creationId xmlns:a16="http://schemas.microsoft.com/office/drawing/2014/main" id="{5394FFB0-F791-4F40-83CB-5FCE4FA28D7A}"/>
              </a:ext>
            </a:extLst>
          </p:cNvPr>
          <p:cNvSpPr txBox="1"/>
          <p:nvPr/>
        </p:nvSpPr>
        <p:spPr>
          <a:xfrm>
            <a:off x="7910322" y="7557234"/>
            <a:ext cx="6686211"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成功体験を共有する</a:t>
            </a:r>
          </a:p>
          <a:p>
            <a:pPr defTabSz="914012"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panose="020B0604020202020204" pitchFamily="34" charset="0"/>
              </a:rPr>
              <a:t>スキルを向上できるよう直属の部下にオンライン学習に取り組むことを奨励するマネージャーを報奨します。</a:t>
            </a:r>
          </a:p>
        </p:txBody>
      </p:sp>
      <p:sp>
        <p:nvSpPr>
          <p:cNvPr id="26" name="TextBox 25">
            <a:extLst>
              <a:ext uri="{FF2B5EF4-FFF2-40B4-BE49-F238E27FC236}">
                <a16:creationId xmlns:a16="http://schemas.microsoft.com/office/drawing/2014/main" id="{920EBFDE-F17C-CE4C-B483-AE94EC2EFEA1}"/>
              </a:ext>
            </a:extLst>
          </p:cNvPr>
          <p:cNvSpPr txBox="1"/>
          <p:nvPr/>
        </p:nvSpPr>
        <p:spPr>
          <a:xfrm>
            <a:off x="16109782" y="7557234"/>
            <a:ext cx="6927814" cy="3693319"/>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LinkedInラーニングによるサポート</a:t>
            </a:r>
          </a:p>
          <a:p>
            <a:pPr defTabSz="914012"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panose="020B0604020202020204" pitchFamily="34" charset="0"/>
              </a:rPr>
              <a:t>マネージャーはチームに学習コンテンツを割り当て、受講者のアクティビティレポートを取得して学習状況をモニタリングできます。</a:t>
            </a:r>
          </a:p>
        </p:txBody>
      </p:sp>
    </p:spTree>
    <p:extLst>
      <p:ext uri="{BB962C8B-B14F-4D97-AF65-F5344CB8AC3E}">
        <p14:creationId xmlns:p14="http://schemas.microsoft.com/office/powerpoint/2010/main" val="837918256"/>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1" name="TextBox 20">
            <a:extLst>
              <a:ext uri="{FF2B5EF4-FFF2-40B4-BE49-F238E27FC236}">
                <a16:creationId xmlns:a16="http://schemas.microsoft.com/office/drawing/2014/main" id="{3BF049A2-CDC2-AB40-9F65-3C76B548A012}"/>
              </a:ext>
            </a:extLst>
          </p:cNvPr>
          <p:cNvSpPr txBox="1"/>
          <p:nvPr/>
        </p:nvSpPr>
        <p:spPr>
          <a:xfrm>
            <a:off x="7826342" y="2041451"/>
            <a:ext cx="10057621" cy="738664"/>
          </a:xfrm>
          <a:prstGeom prst="rect">
            <a:avLst/>
          </a:prstGeom>
        </p:spPr>
        <p:txBody>
          <a:bodyPr vert="horz" wrap="square" lIns="0" tIns="0" rIns="0" bIns="0" rtlCol="0">
            <a:spAutoFit/>
          </a:bodyPr>
          <a:lstStyle>
            <a:defPPr>
              <a:defRPr lang="en-US"/>
            </a:defPPr>
          </a:lstStyle>
          <a:p>
            <a:pPr defTabSz="457004" rtl="0">
              <a:spcBef>
                <a:spcPct val="20000"/>
              </a:spcBef>
              <a:spcAft>
                <a:spcPct val="0"/>
              </a:spcAft>
              <a:buClr>
                <a:srgbClr val="4472C4"/>
              </a:buClr>
              <a:defRPr/>
            </a:pPr>
            <a:r>
              <a:rPr lang="ja-JP" sz="4800">
                <a:solidFill>
                  <a:srgbClr val="556679"/>
                </a:solidFill>
                <a:latin typeface="Meiryo" panose="020B0604030504040204" pitchFamily="34" charset="-128"/>
                <a:ea typeface="Meiryo" panose="020B0604030504040204" pitchFamily="34" charset="-128"/>
                <a:cs typeface="AvenirNext LT Pro Regular"/>
              </a:rPr>
              <a:t>ServiceTitan社の例をご紹介します。</a:t>
            </a: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9985811"/>
          </a:xfrm>
          <a:prstGeom prst="rect">
            <a:avLst/>
          </a:prstGeom>
        </p:spPr>
        <p:txBody>
          <a:bodyPr vert="horz" wrap="square" lIns="0" tIns="0" rIns="0" bIns="0" rtlCol="0">
            <a:spAutoFit/>
          </a:bodyPr>
          <a:lstStyle>
            <a:defPPr>
              <a:defRPr lang="en-US"/>
            </a:defPPr>
          </a:lstStyle>
          <a:p>
            <a:pPr rtl="0">
              <a:lnSpc>
                <a:spcPct val="90000"/>
              </a:lnSpc>
            </a:pPr>
            <a:r>
              <a:rPr lang="ja-JP" sz="3600">
                <a:solidFill>
                  <a:srgbClr val="556679"/>
                </a:solidFill>
                <a:latin typeface="Meiryo" panose="020B0604030504040204" pitchFamily="34" charset="-128"/>
                <a:ea typeface="Meiryo" panose="020B0604030504040204" pitchFamily="34" charset="-128"/>
              </a:rPr>
              <a:t>ServiceTitan社のL&amp;Dチームは、Slack、廊下、大人数でのチームミーティング、週ごとの少人数での会議などを通じてマネージャーと対話し、彼らを活躍させるよう行動を起こしました。</a:t>
            </a: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600">
                <a:solidFill>
                  <a:srgbClr val="556679"/>
                </a:solidFill>
                <a:latin typeface="Meiryo" panose="020B0604030504040204" pitchFamily="34" charset="-128"/>
                <a:ea typeface="Meiryo" panose="020B0604030504040204" pitchFamily="34" charset="-128"/>
              </a:rPr>
              <a:t>次に、L＆DチームはチーフスタッフやHR責任者と相談の上、マネージャーが会社の主な取り組みについて話し合い、学習および研修用リソースにアクセスし、コミュニティを構築できるようフォーラムを開設しました。 </a:t>
            </a: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600">
                <a:solidFill>
                  <a:srgbClr val="556679"/>
                </a:solidFill>
                <a:latin typeface="Meiryo" panose="020B0604030504040204" pitchFamily="34" charset="-128"/>
                <a:ea typeface="Meiryo" panose="020B0604030504040204" pitchFamily="34" charset="-128"/>
              </a:rPr>
              <a:t>コミュニティの勢いを維持するために、L＆DチームはSlackチャンネル「learn2lead」を作成しました。結果的に、同社のマネージャーによるL&amp;Dプログラムに対する評価は、ネットプロモータースコア (NPS) 90を維持し続けています。</a:t>
            </a: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600">
                <a:solidFill>
                  <a:srgbClr val="B03F1F"/>
                </a:solidFill>
                <a:latin typeface="Meiryo" panose="020B0604030504040204" pitchFamily="34" charset="-128"/>
                <a:ea typeface="Meiryo" panose="020B0604030504040204" pitchFamily="34" charset="-128"/>
                <a:hlinkClick r:id="rId5"/>
              </a:rPr>
              <a:t>同社のストーリーをご覧ください</a:t>
            </a:r>
            <a:r>
              <a:rPr lang="ja-JP" sz="3600">
                <a:solidFill>
                  <a:srgbClr val="556679"/>
                </a:solidFill>
                <a:latin typeface="Meiryo" panose="020B0604030504040204" pitchFamily="34" charset="-128"/>
                <a:ea typeface="Meiryo" panose="020B0604030504040204" pitchFamily="34" charset="-128"/>
              </a:rPr>
              <a:t>。</a:t>
            </a: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p:txBody>
      </p:sp>
      <p:grpSp>
        <p:nvGrpSpPr>
          <p:cNvPr id="15" name="Group 14">
            <a:extLst>
              <a:ext uri="{FF2B5EF4-FFF2-40B4-BE49-F238E27FC236}">
                <a16:creationId xmlns:a16="http://schemas.microsoft.com/office/drawing/2014/main" id="{7C966477-0707-6344-9C5B-59CD80DCBA94}"/>
              </a:ext>
            </a:extLst>
          </p:cNvPr>
          <p:cNvGrpSpPr/>
          <p:nvPr/>
        </p:nvGrpSpPr>
        <p:grpSpPr>
          <a:xfrm>
            <a:off x="1029235" y="1385160"/>
            <a:ext cx="5562951" cy="9858569"/>
            <a:chOff x="1331027" y="4372842"/>
            <a:chExt cx="5562951" cy="9858569"/>
          </a:xfrm>
        </p:grpSpPr>
        <p:sp>
          <p:nvSpPr>
            <p:cNvPr id="16" name="Rectangle 15">
              <a:extLst>
                <a:ext uri="{FF2B5EF4-FFF2-40B4-BE49-F238E27FC236}">
                  <a16:creationId xmlns:a16="http://schemas.microsoft.com/office/drawing/2014/main" id="{F003DB4B-373E-434E-ABB6-9287A32BB40F}"/>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戦略その3</a:t>
              </a:r>
            </a:p>
          </p:txBody>
        </p:sp>
        <p:sp>
          <p:nvSpPr>
            <p:cNvPr id="18" name="Rectangle 17">
              <a:extLst>
                <a:ext uri="{FF2B5EF4-FFF2-40B4-BE49-F238E27FC236}">
                  <a16:creationId xmlns:a16="http://schemas.microsoft.com/office/drawing/2014/main" id="{9EDF12A7-B9A5-BA4C-8666-B17BC956332A}"/>
                </a:ext>
              </a:extLst>
            </p:cNvPr>
            <p:cNvSpPr/>
            <p:nvPr/>
          </p:nvSpPr>
          <p:spPr>
            <a:xfrm>
              <a:off x="1352331" y="6177448"/>
              <a:ext cx="5541647" cy="80539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800">
                  <a:solidFill>
                    <a:srgbClr val="B03F1F"/>
                  </a:solidFill>
                  <a:latin typeface="Meiryo" panose="020B0604030504040204" pitchFamily="34" charset="-128"/>
                  <a:ea typeface="Meiryo" panose="020B0604030504040204" pitchFamily="34" charset="-128"/>
                  <a:cs typeface="Arial"/>
                </a:rPr>
                <a:t>マネージャーを活躍させる</a:t>
              </a:r>
            </a:p>
          </p:txBody>
        </p:sp>
        <p:cxnSp>
          <p:nvCxnSpPr>
            <p:cNvPr id="20" name="Straight Connector 19">
              <a:extLst>
                <a:ext uri="{FF2B5EF4-FFF2-40B4-BE49-F238E27FC236}">
                  <a16:creationId xmlns:a16="http://schemas.microsoft.com/office/drawing/2014/main" id="{1FD7621B-3E20-814B-910C-10A285828786}"/>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13E0D361-D311-7C48-91C4-E63C3CD27693}"/>
              </a:ext>
            </a:extLst>
          </p:cNvPr>
          <p:cNvSpPr txBox="1"/>
          <p:nvPr/>
        </p:nvSpPr>
        <p:spPr>
          <a:xfrm>
            <a:off x="1050539" y="6188149"/>
            <a:ext cx="5031284" cy="301621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2800" i="1">
                <a:solidFill>
                  <a:srgbClr val="B03F1F"/>
                </a:solidFill>
                <a:latin typeface="Meiryo" panose="020B0604030504040204" pitchFamily="34" charset="-128"/>
                <a:ea typeface="Meiryo" panose="020B0604030504040204" pitchFamily="34" charset="-128"/>
                <a:cs typeface="Arial" panose="020B0604020202020204" pitchFamily="34" charset="0"/>
              </a:rPr>
              <a:t>「現在の職務に重点を置くことはもとより、理想のキャリアパスと次のステップに向けて何を学び、何を成長させるべきか理解しようとしてくれるマネージャーに出会ったのは初めてです」</a:t>
            </a:r>
          </a:p>
        </p:txBody>
      </p:sp>
      <p:sp>
        <p:nvSpPr>
          <p:cNvPr id="23" name="object 13">
            <a:extLst>
              <a:ext uri="{FF2B5EF4-FFF2-40B4-BE49-F238E27FC236}">
                <a16:creationId xmlns:a16="http://schemas.microsoft.com/office/drawing/2014/main" id="{BE12A582-A69B-CF40-818E-C68BF548C20B}"/>
              </a:ext>
            </a:extLst>
          </p:cNvPr>
          <p:cNvSpPr/>
          <p:nvPr/>
        </p:nvSpPr>
        <p:spPr>
          <a:xfrm>
            <a:off x="1050539" y="10386432"/>
            <a:ext cx="1446858" cy="1446880"/>
          </a:xfrm>
          <a:prstGeom prst="rect">
            <a:avLst/>
          </a:prstGeom>
          <a:blipFill>
            <a:blip r:embed="rId6">
              <a:extLst>
                <a:ext uri="{28A0092B-C50C-407E-A947-70E740481C1C}">
                  <a14:useLocalDpi xmlns:a14="http://schemas.microsoft.com/office/drawing/2010/main"/>
                </a:ext>
              </a:extLst>
            </a:blip>
            <a:stretch>
              <a:fillRect/>
            </a:stretch>
          </a:blipFill>
        </p:spPr>
        <p:txBody>
          <a:bodyPr wrap="square" lIns="0" tIns="0" rIns="0" bIns="0" rtlCol="0"/>
          <a:lstStyle>
            <a:defPPr>
              <a:defRPr lang="en-US"/>
            </a:defPPr>
          </a:lstStyle>
          <a:p>
            <a:pPr defTabSz="1828478">
              <a:spcBef>
                <a:spcPct val="0"/>
              </a:spcBef>
              <a:spcAft>
                <a:spcPct val="0"/>
              </a:spcAft>
              <a:defRPr/>
            </a:pPr>
            <a:endParaRPr sz="1588">
              <a:solidFill>
                <a:srgbClr val="3C4345"/>
              </a:solidFill>
              <a:latin typeface="Meiryo" panose="020B0604030504040204" pitchFamily="34" charset="-128"/>
              <a:ea typeface="Meiryo" panose="020B0604030504040204" pitchFamily="34" charset="-128"/>
            </a:endParaRPr>
          </a:p>
        </p:txBody>
      </p:sp>
      <p:sp>
        <p:nvSpPr>
          <p:cNvPr id="24" name="TextBox 23">
            <a:extLst>
              <a:ext uri="{FF2B5EF4-FFF2-40B4-BE49-F238E27FC236}">
                <a16:creationId xmlns:a16="http://schemas.microsoft.com/office/drawing/2014/main" id="{E1E48EB2-0452-D249-AF7F-E0E353626DD8}"/>
              </a:ext>
            </a:extLst>
          </p:cNvPr>
          <p:cNvSpPr txBox="1"/>
          <p:nvPr/>
        </p:nvSpPr>
        <p:spPr>
          <a:xfrm>
            <a:off x="2827552" y="10462438"/>
            <a:ext cx="3615778" cy="135421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2200" b="1">
                <a:solidFill>
                  <a:srgbClr val="556679"/>
                </a:solidFill>
                <a:latin typeface="Meiryo" panose="020B0604030504040204" pitchFamily="34" charset="-128"/>
                <a:ea typeface="Meiryo" panose="020B0604030504040204" pitchFamily="34" charset="-128"/>
                <a:cs typeface="Arial" panose="020B0604020202020204" pitchFamily="34" charset="0"/>
              </a:rPr>
              <a:t>Brendon Norton</a:t>
            </a:r>
          </a:p>
          <a:p>
            <a:pPr defTabSz="914012" rtl="0">
              <a:spcBef>
                <a:spcPct val="0"/>
              </a:spcBef>
              <a:spcAft>
                <a:spcPct val="0"/>
              </a:spcAft>
              <a:defRPr/>
            </a:pPr>
            <a:r>
              <a:rPr lang="ja-JP" sz="2200">
                <a:solidFill>
                  <a:srgbClr val="556679"/>
                </a:solidFill>
                <a:latin typeface="Meiryo" panose="020B0604030504040204" pitchFamily="34" charset="-128"/>
                <a:ea typeface="Meiryo" panose="020B0604030504040204" pitchFamily="34" charset="-128"/>
                <a:cs typeface="Arial" panose="020B0604020202020204" pitchFamily="34" charset="0"/>
              </a:rPr>
              <a:t>ServiceTitan - カスタマーサクセスマネージャー</a:t>
            </a:r>
            <a:br>
              <a:rPr lang="en-US" sz="2200" dirty="0">
                <a:solidFill>
                  <a:srgbClr val="556679"/>
                </a:solidFill>
                <a:latin typeface="Meiryo" panose="020B0604030504040204" pitchFamily="34" charset="-128"/>
                <a:ea typeface="Meiryo" panose="020B0604030504040204" pitchFamily="34" charset="-128"/>
                <a:cs typeface="Arial" panose="020B0604020202020204" pitchFamily="34" charset="0"/>
              </a:rPr>
            </a:br>
            <a:endParaRPr lang="en-US" sz="2200" dirty="0">
              <a:solidFill>
                <a:srgbClr val="556679"/>
              </a:solidFill>
              <a:latin typeface="Meiryo" panose="020B0604030504040204" pitchFamily="34" charset="-128"/>
              <a:ea typeface="Meiryo" panose="020B0604030504040204" pitchFamily="34" charset="-128"/>
              <a:cs typeface="Arial" panose="020B0604020202020204" pitchFamily="34" charset="0"/>
            </a:endParaRPr>
          </a:p>
        </p:txBody>
      </p:sp>
      <p:pic>
        <p:nvPicPr>
          <p:cNvPr id="6" name="Picture 5">
            <a:extLst>
              <a:ext uri="{FF2B5EF4-FFF2-40B4-BE49-F238E27FC236}">
                <a16:creationId xmlns:a16="http://schemas.microsoft.com/office/drawing/2014/main" id="{119A5B40-920E-D84E-A84B-95CC6B9ACC95}"/>
              </a:ext>
            </a:extLst>
          </p:cNvPr>
          <p:cNvPicPr>
            <a:picLocks noChangeAspect="1"/>
          </p:cNvPicPr>
          <p:nvPr/>
        </p:nvPicPr>
        <p:blipFill>
          <a:blip r:embed="rId7"/>
          <a:stretch>
            <a:fillRect/>
          </a:stretch>
        </p:blipFill>
        <p:spPr>
          <a:xfrm>
            <a:off x="18873343" y="0"/>
            <a:ext cx="5513832" cy="13715999"/>
          </a:xfrm>
          <a:prstGeom prst="rect">
            <a:avLst/>
          </a:prstGeom>
        </p:spPr>
      </p:pic>
    </p:spTree>
    <p:extLst>
      <p:ext uri="{BB962C8B-B14F-4D97-AF65-F5344CB8AC3E}">
        <p14:creationId xmlns:p14="http://schemas.microsoft.com/office/powerpoint/2010/main" val="500458444"/>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498926" y="1385159"/>
            <a:ext cx="4892702" cy="5743774"/>
            <a:chOff x="18498926" y="2441578"/>
            <a:chExt cx="4892702" cy="5743774"/>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8"/>
              <a:ext cx="4408325" cy="5743774"/>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498926" y="2949014"/>
              <a:ext cx="4892702" cy="3880333"/>
              <a:chOff x="18498926" y="3127916"/>
              <a:chExt cx="4892702" cy="3880333"/>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419352"/>
                <a:ext cx="3625090" cy="1588897"/>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ja-JP" sz="2800">
                    <a:solidFill>
                      <a:srgbClr val="556679"/>
                    </a:solidFill>
                    <a:latin typeface="Meiryo" panose="020B0604030504040204" pitchFamily="34" charset="-128"/>
                    <a:ea typeface="Meiryo" panose="020B0604030504040204" pitchFamily="34" charset="-128"/>
                    <a:cs typeface="Arial" panose="020B0604020202020204" pitchFamily="34" charset="0"/>
                  </a:rPr>
                  <a:t>経営層が積極的に学習を奨励していると答えたL&amp;D担当者の割合</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498926" y="3127916"/>
                <a:ext cx="4892702"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ja-JP" sz="16000">
                    <a:solidFill>
                      <a:srgbClr val="B03F1F"/>
                    </a:solidFill>
                    <a:latin typeface="Meiryo" panose="020B0604030504040204" pitchFamily="34" charset="-128"/>
                    <a:ea typeface="Meiryo" panose="020B0604030504040204" pitchFamily="34" charset="-128"/>
                    <a:cs typeface="AvenirNext LT Pro Regular"/>
                  </a:rPr>
                  <a:t>70%</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861202" cy="9858570"/>
            <a:chOff x="1331027" y="4372842"/>
            <a:chExt cx="4861202"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戦略その4</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56184"/>
              <a:ext cx="4839898" cy="80752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200">
                  <a:solidFill>
                    <a:srgbClr val="B03F1F"/>
                  </a:solidFill>
                  <a:latin typeface="Meiryo" panose="020B0604030504040204" pitchFamily="34" charset="-128"/>
                  <a:ea typeface="Meiryo" panose="020B0604030504040204" pitchFamily="34" charset="-128"/>
                  <a:cs typeface="Arial"/>
                </a:rPr>
                <a:t>経営層の</a:t>
              </a:r>
              <a:br>
                <a:rPr lang="en-US" altLang="ja-JP" sz="6200" dirty="0">
                  <a:solidFill>
                    <a:srgbClr val="B03F1F"/>
                  </a:solidFill>
                  <a:latin typeface="Meiryo" panose="020B0604030504040204" pitchFamily="34" charset="-128"/>
                  <a:ea typeface="Meiryo" panose="020B0604030504040204" pitchFamily="34" charset="-128"/>
                  <a:cs typeface="Arial"/>
                </a:rPr>
              </a:br>
              <a:r>
                <a:rPr lang="ja-JP" sz="6200">
                  <a:solidFill>
                    <a:srgbClr val="B03F1F"/>
                  </a:solidFill>
                  <a:latin typeface="Meiryo" panose="020B0604030504040204" pitchFamily="34" charset="-128"/>
                  <a:ea typeface="Meiryo" panose="020B0604030504040204" pitchFamily="34" charset="-128"/>
                  <a:cs typeface="Arial"/>
                </a:rPr>
                <a:t>チャンピオンシップ</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FCC46B48-0762-1C49-8927-87B1B7BBB34C}"/>
              </a:ext>
            </a:extLst>
          </p:cNvPr>
          <p:cNvSpPr txBox="1"/>
          <p:nvPr/>
        </p:nvSpPr>
        <p:spPr>
          <a:xfrm>
            <a:off x="7819362" y="1446028"/>
            <a:ext cx="10149661" cy="99719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組織を変える一番の近道は、トップにあると言っても過言ではありません。経営層が優先することは、組織が優先することになります。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つまり、組織の経営層が学習を優先すれば、職員も学習を優先するようになります。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経営層がこれを行う方法は数多くあります。全職員に「X日までにコースを受講してください」、「月に1時間は学習のための時間を確保してください」と直接伝えることもできます。また、より意欲的に、自分自身の学習の道のりや、自分にとって魅力的なコースについて語ることもできます。あるいは、その両方でも良いでしょう。</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いずれにしても、経営層に最大の学習チャンピオンになってもらうことは、エンゲージメントを高めるための素晴らしい方法です。</a:t>
            </a:r>
          </a:p>
        </p:txBody>
      </p:sp>
      <p:sp>
        <p:nvSpPr>
          <p:cNvPr id="22" name="TextBox 21">
            <a:extLst>
              <a:ext uri="{FF2B5EF4-FFF2-40B4-BE49-F238E27FC236}">
                <a16:creationId xmlns:a16="http://schemas.microsoft.com/office/drawing/2014/main" id="{E2ABB4F0-261C-A74B-88B1-5ADA237BF31E}"/>
              </a:ext>
            </a:extLst>
          </p:cNvPr>
          <p:cNvSpPr txBox="1"/>
          <p:nvPr/>
        </p:nvSpPr>
        <p:spPr>
          <a:xfrm>
            <a:off x="18626516" y="7761766"/>
            <a:ext cx="4850172"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ja-JP" sz="2200">
                <a:solidFill>
                  <a:srgbClr val="5E6869"/>
                </a:solidFill>
                <a:latin typeface="Meiryo" panose="020B0604030504040204" pitchFamily="34" charset="-128"/>
                <a:ea typeface="Meiryo" panose="020B0604030504040204" pitchFamily="34" charset="-128"/>
                <a:cs typeface="Arial" panose="020B0604020202020204" pitchFamily="34" charset="0"/>
              </a:rPr>
              <a:t>*出典:  </a:t>
            </a:r>
            <a:r>
              <a:rPr lang="ja-JP" sz="2200">
                <a:solidFill>
                  <a:srgbClr val="B03F1F"/>
                </a:solidFill>
                <a:latin typeface="Meiryo" panose="020B0604030504040204" pitchFamily="34" charset="-128"/>
                <a:ea typeface="Meiryo" panose="020B0604030504040204" pitchFamily="34" charset="-128"/>
                <a:cs typeface="Arial" panose="020B0604020202020204" pitchFamily="34" charset="0"/>
                <a:hlinkClick r:id="rId5"/>
              </a:rPr>
              <a:t>ラーニングが導く新しい時代レポート</a:t>
            </a:r>
          </a:p>
        </p:txBody>
      </p:sp>
    </p:spTree>
    <p:extLst>
      <p:ext uri="{BB962C8B-B14F-4D97-AF65-F5344CB8AC3E}">
        <p14:creationId xmlns:p14="http://schemas.microsoft.com/office/powerpoint/2010/main" val="390265269"/>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1" name="TextBox 20">
            <a:extLst>
              <a:ext uri="{FF2B5EF4-FFF2-40B4-BE49-F238E27FC236}">
                <a16:creationId xmlns:a16="http://schemas.microsoft.com/office/drawing/2014/main" id="{3BF049A2-CDC2-AB40-9F65-3C76B548A012}"/>
              </a:ext>
            </a:extLst>
          </p:cNvPr>
          <p:cNvSpPr txBox="1"/>
          <p:nvPr/>
        </p:nvSpPr>
        <p:spPr>
          <a:xfrm>
            <a:off x="7826342" y="2012495"/>
            <a:ext cx="9674267" cy="738664"/>
          </a:xfrm>
          <a:prstGeom prst="rect">
            <a:avLst/>
          </a:prstGeom>
        </p:spPr>
        <p:txBody>
          <a:bodyPr vert="horz" wrap="square" lIns="0" tIns="0" rIns="0" bIns="0" rtlCol="0">
            <a:spAutoFit/>
          </a:bodyPr>
          <a:lstStyle>
            <a:defPPr>
              <a:defRPr lang="en-US"/>
            </a:defPPr>
          </a:lstStyle>
          <a:p>
            <a:pPr defTabSz="457004" rtl="0">
              <a:spcBef>
                <a:spcPct val="20000"/>
              </a:spcBef>
              <a:spcAft>
                <a:spcPct val="0"/>
              </a:spcAft>
              <a:buClr>
                <a:srgbClr val="4472C4"/>
              </a:buClr>
              <a:defRPr/>
            </a:pPr>
            <a:r>
              <a:rPr lang="ja-JP" sz="4800">
                <a:solidFill>
                  <a:srgbClr val="556679"/>
                </a:solidFill>
                <a:latin typeface="Meiryo" panose="020B0604030504040204" pitchFamily="34" charset="-128"/>
                <a:ea typeface="Meiryo" panose="020B0604030504040204" pitchFamily="34" charset="-128"/>
                <a:cs typeface="AvenirNext LT Pro Regular"/>
              </a:rPr>
              <a:t>ベンチュラ郡の例をご紹介します。</a:t>
            </a: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6994222"/>
          </a:xfrm>
          <a:prstGeom prst="rect">
            <a:avLst/>
          </a:prstGeom>
        </p:spPr>
        <p:txBody>
          <a:bodyPr vert="horz" wrap="square" lIns="0" tIns="0" rIns="0" bIns="0" rtlCol="0">
            <a:spAutoFit/>
          </a:bodyPr>
          <a:lstStyle>
            <a:defPPr>
              <a:defRPr lang="en-US"/>
            </a:defPPr>
          </a:lstStyle>
          <a:p>
            <a:pPr rtl="0">
              <a:lnSpc>
                <a:spcPct val="90000"/>
              </a:lnSpc>
            </a:pPr>
            <a:r>
              <a:rPr lang="ja-JP" sz="3600">
                <a:solidFill>
                  <a:srgbClr val="556679"/>
                </a:solidFill>
                <a:latin typeface="Meiryo" panose="020B0604030504040204" pitchFamily="34" charset="-128"/>
                <a:ea typeface="Meiryo" panose="020B0604030504040204" pitchFamily="34" charset="-128"/>
              </a:rPr>
              <a:t>ベンチュラ郡の職員がLinkedIn ラーニングにアクセスできるようになった日、郡の最高責任者であるMichael Powers氏は、このプラットフォームを宣伝する動画を公開しました。Powers氏は、郡の全体会議でもこのプログラムを奨励し続けました。</a:t>
            </a: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600">
                <a:solidFill>
                  <a:srgbClr val="B03F1F"/>
                </a:solidFill>
                <a:latin typeface="Meiryo" panose="020B0604030504040204" pitchFamily="34" charset="-128"/>
                <a:ea typeface="Meiryo" panose="020B0604030504040204" pitchFamily="34" charset="-128"/>
              </a:rPr>
              <a:t>その結果は? </a:t>
            </a:r>
            <a:br>
              <a:rPr lang="en-US" sz="3600" dirty="0">
                <a:solidFill>
                  <a:srgbClr val="556679"/>
                </a:solidFill>
                <a:latin typeface="Meiryo" panose="020B0604030504040204" pitchFamily="34" charset="-128"/>
                <a:ea typeface="Meiryo" panose="020B0604030504040204" pitchFamily="34" charset="-128"/>
              </a:rPr>
            </a:br>
            <a:r>
              <a:rPr lang="ja-JP" sz="3600">
                <a:solidFill>
                  <a:srgbClr val="556679"/>
                </a:solidFill>
                <a:latin typeface="Meiryo" panose="020B0604030504040204" pitchFamily="34" charset="-128"/>
                <a:ea typeface="Meiryo" panose="020B0604030504040204" pitchFamily="34" charset="-128"/>
              </a:rPr>
              <a:t>6ヶ月間で53,000本の動画が視聴されました。</a:t>
            </a: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600">
                <a:solidFill>
                  <a:srgbClr val="B03F1F"/>
                </a:solidFill>
                <a:latin typeface="Meiryo" panose="020B0604030504040204" pitchFamily="34" charset="-128"/>
                <a:ea typeface="Meiryo" panose="020B0604030504040204" pitchFamily="34" charset="-128"/>
                <a:hlinkClick r:id="rId5"/>
              </a:rPr>
              <a:t>このストーリーを読む</a:t>
            </a:r>
            <a:endParaRPr lang="ja-JP" sz="3600">
              <a:solidFill>
                <a:srgbClr val="556679"/>
              </a:solidFill>
              <a:latin typeface="Meiryo" panose="020B0604030504040204" pitchFamily="34" charset="-128"/>
              <a:ea typeface="Meiryo" panose="020B0604030504040204" pitchFamily="34" charset="-128"/>
            </a:endParaRP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p:txBody>
      </p:sp>
      <p:grpSp>
        <p:nvGrpSpPr>
          <p:cNvPr id="15" name="Group 14">
            <a:extLst>
              <a:ext uri="{FF2B5EF4-FFF2-40B4-BE49-F238E27FC236}">
                <a16:creationId xmlns:a16="http://schemas.microsoft.com/office/drawing/2014/main" id="{7C966477-0707-6344-9C5B-59CD80DCBA94}"/>
              </a:ext>
            </a:extLst>
          </p:cNvPr>
          <p:cNvGrpSpPr/>
          <p:nvPr/>
        </p:nvGrpSpPr>
        <p:grpSpPr>
          <a:xfrm>
            <a:off x="1029235" y="1385160"/>
            <a:ext cx="4967528" cy="3948833"/>
            <a:chOff x="1331027" y="4372842"/>
            <a:chExt cx="4967528" cy="3948833"/>
          </a:xfrm>
        </p:grpSpPr>
        <p:sp>
          <p:nvSpPr>
            <p:cNvPr id="16" name="Rectangle 15">
              <a:extLst>
                <a:ext uri="{FF2B5EF4-FFF2-40B4-BE49-F238E27FC236}">
                  <a16:creationId xmlns:a16="http://schemas.microsoft.com/office/drawing/2014/main" id="{F003DB4B-373E-434E-ABB6-9287A32BB40F}"/>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戦略その4</a:t>
              </a:r>
            </a:p>
          </p:txBody>
        </p:sp>
        <p:sp>
          <p:nvSpPr>
            <p:cNvPr id="18" name="Rectangle 17">
              <a:extLst>
                <a:ext uri="{FF2B5EF4-FFF2-40B4-BE49-F238E27FC236}">
                  <a16:creationId xmlns:a16="http://schemas.microsoft.com/office/drawing/2014/main" id="{9EDF12A7-B9A5-BA4C-8666-B17BC956332A}"/>
                </a:ext>
              </a:extLst>
            </p:cNvPr>
            <p:cNvSpPr/>
            <p:nvPr/>
          </p:nvSpPr>
          <p:spPr>
            <a:xfrm>
              <a:off x="1352331" y="6113654"/>
              <a:ext cx="4946224" cy="22080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200">
                  <a:solidFill>
                    <a:srgbClr val="B03F1F"/>
                  </a:solidFill>
                  <a:latin typeface="Meiryo" panose="020B0604030504040204" pitchFamily="34" charset="-128"/>
                  <a:ea typeface="Meiryo" panose="020B0604030504040204" pitchFamily="34" charset="-128"/>
                  <a:cs typeface="Arial"/>
                </a:rPr>
                <a:t>経営層の</a:t>
              </a:r>
              <a:br>
                <a:rPr lang="en-US" altLang="ja-JP" sz="6200" dirty="0">
                  <a:solidFill>
                    <a:srgbClr val="B03F1F"/>
                  </a:solidFill>
                  <a:latin typeface="Meiryo" panose="020B0604030504040204" pitchFamily="34" charset="-128"/>
                  <a:ea typeface="Meiryo" panose="020B0604030504040204" pitchFamily="34" charset="-128"/>
                  <a:cs typeface="Arial"/>
                </a:rPr>
              </a:br>
              <a:r>
                <a:rPr lang="ja-JP" sz="6200">
                  <a:solidFill>
                    <a:srgbClr val="B03F1F"/>
                  </a:solidFill>
                  <a:latin typeface="Meiryo" panose="020B0604030504040204" pitchFamily="34" charset="-128"/>
                  <a:ea typeface="Meiryo" panose="020B0604030504040204" pitchFamily="34" charset="-128"/>
                  <a:cs typeface="Arial"/>
                </a:rPr>
                <a:t>チャンピオンシップ</a:t>
              </a:r>
            </a:p>
          </p:txBody>
        </p:sp>
        <p:cxnSp>
          <p:nvCxnSpPr>
            <p:cNvPr id="20" name="Straight Connector 19">
              <a:extLst>
                <a:ext uri="{FF2B5EF4-FFF2-40B4-BE49-F238E27FC236}">
                  <a16:creationId xmlns:a16="http://schemas.microsoft.com/office/drawing/2014/main" id="{1FD7621B-3E20-814B-910C-10A285828786}"/>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13E0D361-D311-7C48-91C4-E63C3CD27693}"/>
              </a:ext>
            </a:extLst>
          </p:cNvPr>
          <p:cNvSpPr txBox="1"/>
          <p:nvPr/>
        </p:nvSpPr>
        <p:spPr>
          <a:xfrm>
            <a:off x="1050539" y="6609041"/>
            <a:ext cx="4287005" cy="301621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2800" i="1">
                <a:solidFill>
                  <a:srgbClr val="B03F1F"/>
                </a:solidFill>
                <a:latin typeface="Meiryo" panose="020B0604030504040204" pitchFamily="34" charset="-128"/>
                <a:ea typeface="Meiryo" panose="020B0604030504040204" pitchFamily="34" charset="-128"/>
                <a:cs typeface="Arial" panose="020B0604020202020204" pitchFamily="34" charset="0"/>
              </a:rPr>
              <a:t>「私たちが採用した職員は、とても優れた才能のある人たちの集まりです。私たちは成長し、学び続けたいと思っています。これらのコースはその機会を与えてくれるでしょう」</a:t>
            </a:r>
          </a:p>
        </p:txBody>
      </p:sp>
      <p:sp>
        <p:nvSpPr>
          <p:cNvPr id="24" name="TextBox 23">
            <a:extLst>
              <a:ext uri="{FF2B5EF4-FFF2-40B4-BE49-F238E27FC236}">
                <a16:creationId xmlns:a16="http://schemas.microsoft.com/office/drawing/2014/main" id="{E1E48EB2-0452-D249-AF7F-E0E353626DD8}"/>
              </a:ext>
            </a:extLst>
          </p:cNvPr>
          <p:cNvSpPr txBox="1"/>
          <p:nvPr/>
        </p:nvSpPr>
        <p:spPr>
          <a:xfrm>
            <a:off x="2827551" y="9815513"/>
            <a:ext cx="3544673" cy="286232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2200" b="1">
                <a:solidFill>
                  <a:srgbClr val="556679"/>
                </a:solidFill>
                <a:latin typeface="Meiryo" panose="020B0604030504040204" pitchFamily="34" charset="-128"/>
                <a:ea typeface="Meiryo" panose="020B0604030504040204" pitchFamily="34" charset="-128"/>
                <a:cs typeface="Arial" panose="020B0604020202020204" pitchFamily="34" charset="0"/>
              </a:rPr>
              <a:t>Michael Powers</a:t>
            </a:r>
          </a:p>
          <a:p>
            <a:pPr defTabSz="914012" rtl="0">
              <a:spcBef>
                <a:spcPct val="0"/>
              </a:spcBef>
              <a:spcAft>
                <a:spcPct val="0"/>
              </a:spcAft>
              <a:defRPr/>
            </a:pPr>
            <a:br>
              <a:rPr lang="en-US" sz="2200" spc="-80" dirty="0">
                <a:solidFill>
                  <a:srgbClr val="556679"/>
                </a:solidFill>
                <a:latin typeface="Meiryo" panose="020B0604030504040204" pitchFamily="34" charset="-128"/>
                <a:ea typeface="Meiryo" panose="020B0604030504040204" pitchFamily="34" charset="-128"/>
                <a:cs typeface="Arial" panose="020B0604020202020204" pitchFamily="34" charset="0"/>
              </a:rPr>
            </a:br>
            <a:r>
              <a:rPr lang="ja-JP" sz="2200">
                <a:solidFill>
                  <a:srgbClr val="556679"/>
                </a:solidFill>
                <a:latin typeface="Meiryo" panose="020B0604030504040204" pitchFamily="34" charset="-128"/>
                <a:ea typeface="Meiryo" panose="020B0604030504040204" pitchFamily="34" charset="-128"/>
                <a:cs typeface="Arial" panose="020B0604020202020204" pitchFamily="34" charset="0"/>
              </a:rPr>
              <a:t>ベンチュラ郡カウンティ</a:t>
            </a:r>
            <a:br>
              <a:rPr lang="en-US" altLang="ja-JP" sz="2200" dirty="0">
                <a:solidFill>
                  <a:srgbClr val="556679"/>
                </a:solidFill>
                <a:latin typeface="Meiryo" panose="020B0604030504040204" pitchFamily="34" charset="-128"/>
                <a:ea typeface="Meiryo" panose="020B0604030504040204" pitchFamily="34" charset="-128"/>
                <a:cs typeface="Arial" panose="020B0604020202020204" pitchFamily="34" charset="0"/>
              </a:rPr>
            </a:br>
            <a:r>
              <a:rPr lang="ja-JP" sz="2200">
                <a:solidFill>
                  <a:srgbClr val="556679"/>
                </a:solidFill>
                <a:latin typeface="Meiryo" panose="020B0604030504040204" pitchFamily="34" charset="-128"/>
                <a:ea typeface="Meiryo" panose="020B0604030504040204" pitchFamily="34" charset="-128"/>
                <a:cs typeface="Arial" panose="020B0604020202020204" pitchFamily="34" charset="0"/>
              </a:rPr>
              <a:t>エグゼクティブオフィサー</a:t>
            </a:r>
            <a:br>
              <a:rPr lang="en-US" altLang="ja-JP" sz="2200" dirty="0">
                <a:solidFill>
                  <a:srgbClr val="556679"/>
                </a:solidFill>
                <a:latin typeface="Meiryo" panose="020B0604030504040204" pitchFamily="34" charset="-128"/>
                <a:ea typeface="Meiryo" panose="020B0604030504040204" pitchFamily="34" charset="-128"/>
                <a:cs typeface="Arial" panose="020B0604020202020204" pitchFamily="34" charset="0"/>
              </a:rPr>
            </a:br>
            <a:endParaRPr lang="en-US" altLang="ja-JP" sz="2200" dirty="0">
              <a:solidFill>
                <a:srgbClr val="556679"/>
              </a:solidFill>
              <a:latin typeface="Meiryo" panose="020B0604030504040204" pitchFamily="34" charset="-128"/>
              <a:ea typeface="Meiryo" panose="020B0604030504040204" pitchFamily="34" charset="-128"/>
              <a:cs typeface="Arial" panose="020B0604020202020204" pitchFamily="34" charset="0"/>
            </a:endParaRPr>
          </a:p>
          <a:p>
            <a:pPr defTabSz="914012" rtl="0">
              <a:spcBef>
                <a:spcPct val="0"/>
              </a:spcBef>
              <a:spcAft>
                <a:spcPct val="0"/>
              </a:spcAft>
              <a:defRPr/>
            </a:pPr>
            <a:r>
              <a:rPr lang="en-US" altLang="ja-JP" dirty="0">
                <a:solidFill>
                  <a:srgbClr val="556679"/>
                </a:solidFill>
                <a:latin typeface="Meiryo" panose="020B0604030504040204" pitchFamily="34" charset="-128"/>
                <a:ea typeface="Meiryo" panose="020B0604030504040204" pitchFamily="34" charset="-128"/>
                <a:cs typeface="Arial" panose="020B0604020202020204" pitchFamily="34" charset="0"/>
              </a:rPr>
              <a:t>LinkedIn</a:t>
            </a:r>
            <a:r>
              <a:rPr lang="ja-JP" altLang="en-US">
                <a:solidFill>
                  <a:srgbClr val="556679"/>
                </a:solidFill>
                <a:latin typeface="Meiryo" panose="020B0604030504040204" pitchFamily="34" charset="-128"/>
                <a:ea typeface="Meiryo" panose="020B0604030504040204" pitchFamily="34" charset="-128"/>
                <a:cs typeface="Arial" panose="020B0604020202020204" pitchFamily="34" charset="0"/>
              </a:rPr>
              <a:t>ラーニングにアクセスできるようになった日に、郡全体に公開された動画からのメッセージ</a:t>
            </a:r>
          </a:p>
          <a:p>
            <a:pPr defTabSz="914012">
              <a:spcBef>
                <a:spcPct val="0"/>
              </a:spcBef>
              <a:spcAft>
                <a:spcPct val="0"/>
              </a:spcAft>
              <a:defRPr/>
            </a:pPr>
            <a:endParaRPr lang="en-US" sz="2200" dirty="0">
              <a:solidFill>
                <a:srgbClr val="556679"/>
              </a:solidFill>
              <a:latin typeface="Meiryo" panose="020B0604030504040204" pitchFamily="34" charset="-128"/>
              <a:ea typeface="Meiryo" panose="020B0604030504040204" pitchFamily="34" charset="-128"/>
              <a:cs typeface="Arial" panose="020B0604020202020204" pitchFamily="34" charset="0"/>
            </a:endParaRPr>
          </a:p>
        </p:txBody>
      </p:sp>
      <p:pic>
        <p:nvPicPr>
          <p:cNvPr id="25" name="Picture 24" descr="A person wearing a suit and tie smiling at the camera&#10;&#10;Description automatically generated">
            <a:extLst>
              <a:ext uri="{FF2B5EF4-FFF2-40B4-BE49-F238E27FC236}">
                <a16:creationId xmlns:a16="http://schemas.microsoft.com/office/drawing/2014/main" id="{A4A6251C-F928-8440-8DC8-D257349CF61E}"/>
              </a:ext>
            </a:extLst>
          </p:cNvPr>
          <p:cNvPicPr>
            <a:picLocks noChangeAspect="1"/>
          </p:cNvPicPr>
          <p:nvPr/>
        </p:nvPicPr>
        <p:blipFill rotWithShape="1">
          <a:blip r:embed="rId6"/>
          <a:srcRect l="13880" t="10520" r="20160" b="23520"/>
          <a:stretch/>
        </p:blipFill>
        <p:spPr>
          <a:xfrm>
            <a:off x="1055657" y="9738732"/>
            <a:ext cx="1437206" cy="1437206"/>
          </a:xfrm>
          <a:prstGeom prst="ellipse">
            <a:avLst/>
          </a:prstGeom>
        </p:spPr>
      </p:pic>
      <p:pic>
        <p:nvPicPr>
          <p:cNvPr id="3" name="Picture 2">
            <a:extLst>
              <a:ext uri="{FF2B5EF4-FFF2-40B4-BE49-F238E27FC236}">
                <a16:creationId xmlns:a16="http://schemas.microsoft.com/office/drawing/2014/main" id="{323806F9-1CA1-894C-AD66-A17A59AB0643}"/>
              </a:ext>
            </a:extLst>
          </p:cNvPr>
          <p:cNvPicPr>
            <a:picLocks noChangeAspect="1"/>
          </p:cNvPicPr>
          <p:nvPr/>
        </p:nvPicPr>
        <p:blipFill>
          <a:blip r:embed="rId7"/>
          <a:stretch>
            <a:fillRect/>
          </a:stretch>
        </p:blipFill>
        <p:spPr>
          <a:xfrm>
            <a:off x="18875383" y="5076"/>
            <a:ext cx="5511791" cy="13710923"/>
          </a:xfrm>
          <a:prstGeom prst="rect">
            <a:avLst/>
          </a:prstGeom>
        </p:spPr>
      </p:pic>
    </p:spTree>
    <p:extLst>
      <p:ext uri="{BB962C8B-B14F-4D97-AF65-F5344CB8AC3E}">
        <p14:creationId xmlns:p14="http://schemas.microsoft.com/office/powerpoint/2010/main" val="2563079170"/>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59"/>
            <a:ext cx="4437408" cy="9858571"/>
            <a:chOff x="1331027" y="4372841"/>
            <a:chExt cx="4437408" cy="9858571"/>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1"/>
              <a:ext cx="4437408" cy="1301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戦略その5</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7200">
                  <a:solidFill>
                    <a:srgbClr val="B03F1F"/>
                  </a:solidFill>
                  <a:latin typeface="Meiryo" panose="020B0604030504040204" pitchFamily="34" charset="-128"/>
                  <a:ea typeface="Meiryo" panose="020B0604030504040204" pitchFamily="34" charset="-128"/>
                  <a:cs typeface="Arial"/>
                </a:rPr>
                <a:t>繰り返し宣伝する</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0" name="TextBox 19">
            <a:extLst>
              <a:ext uri="{FF2B5EF4-FFF2-40B4-BE49-F238E27FC236}">
                <a16:creationId xmlns:a16="http://schemas.microsoft.com/office/drawing/2014/main" id="{4395AFB5-1B73-4346-BCD1-C9A4D6464C5F}"/>
              </a:ext>
            </a:extLst>
          </p:cNvPr>
          <p:cNvSpPr txBox="1"/>
          <p:nvPr/>
        </p:nvSpPr>
        <p:spPr>
          <a:xfrm>
            <a:off x="7415325" y="619616"/>
            <a:ext cx="5003503" cy="1329594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最後になりましたが、このリストの中で間違いなく最も楽しい</a:t>
            </a:r>
            <a:r>
              <a:rPr lang="ja-JP" altLang="en-US" sz="3600">
                <a:solidFill>
                  <a:srgbClr val="5E6869"/>
                </a:solidFill>
                <a:latin typeface="Meiryo" panose="020B0604030504040204" pitchFamily="34" charset="-128"/>
                <a:ea typeface="Meiryo" panose="020B0604030504040204" pitchFamily="34" charset="-128"/>
                <a:cs typeface="Arial"/>
              </a:rPr>
              <a:t>こと</a:t>
            </a:r>
            <a:r>
              <a:rPr lang="ja-JP" sz="3600">
                <a:solidFill>
                  <a:srgbClr val="5E6869"/>
                </a:solidFill>
                <a:latin typeface="Meiryo" panose="020B0604030504040204" pitchFamily="34" charset="-128"/>
                <a:ea typeface="Meiryo" panose="020B0604030504040204" pitchFamily="34" charset="-128"/>
                <a:cs typeface="Arial"/>
              </a:rPr>
              <a:t>は、ご自身が内なるDon Draper (テレビスター) を解き放ち、LinkedInラーニングを宣伝する機会です。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これを行う方法はいくらでもあります。</a:t>
            </a:r>
            <a:br>
              <a:rPr lang="en-US" altLang="ja-JP"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rPr>
              <a:t>オフィスにポスターを貼るのも良いでしょう。ニュースレターも優れたアイデアです。8月の「新学期スタート」のような季節的なキャンペーンでも構いません。ウェビナー、ランチ &amp; 学習、ラーニングチームのチャンネルなど、どれも素晴らしい方法です。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p:txBody>
      </p:sp>
      <p:sp>
        <p:nvSpPr>
          <p:cNvPr id="21" name="TextBox 20">
            <a:extLst>
              <a:ext uri="{FF2B5EF4-FFF2-40B4-BE49-F238E27FC236}">
                <a16:creationId xmlns:a16="http://schemas.microsoft.com/office/drawing/2014/main" id="{E9909562-B25C-7A4B-8517-9F4591ECD7C2}"/>
              </a:ext>
            </a:extLst>
          </p:cNvPr>
          <p:cNvSpPr txBox="1"/>
          <p:nvPr/>
        </p:nvSpPr>
        <p:spPr>
          <a:xfrm>
            <a:off x="13183405" y="1084521"/>
            <a:ext cx="4636762" cy="7755969"/>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完璧である必要はありません。自分にとってやりやすい方法をお選びください。重要なのは、LinkedInラーニングが存在し、皆が活用することを願っているという思いを伝えることです。 </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これは、職員が喜ぶポジティブなメッセージです。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p:txBody>
      </p:sp>
      <p:sp>
        <p:nvSpPr>
          <p:cNvPr id="23" name="TextBox 22">
            <a:extLst>
              <a:ext uri="{FF2B5EF4-FFF2-40B4-BE49-F238E27FC236}">
                <a16:creationId xmlns:a16="http://schemas.microsoft.com/office/drawing/2014/main" id="{BB77C554-9A36-9A49-A8BF-13A417898F9A}"/>
              </a:ext>
            </a:extLst>
          </p:cNvPr>
          <p:cNvSpPr txBox="1"/>
          <p:nvPr/>
        </p:nvSpPr>
        <p:spPr>
          <a:xfrm>
            <a:off x="18626516" y="1427703"/>
            <a:ext cx="4400543" cy="2154436"/>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2800">
                <a:solidFill>
                  <a:srgbClr val="B03F1F"/>
                </a:solidFill>
                <a:latin typeface="Meiryo" panose="020B0604030504040204" pitchFamily="34" charset="-128"/>
                <a:ea typeface="Meiryo" panose="020B0604030504040204" pitchFamily="34" charset="-128"/>
                <a:cs typeface="Arial" panose="020B0604020202020204" pitchFamily="34" charset="0"/>
              </a:rPr>
              <a:t>「世界的に人気の学習ツールを購入できることは知っていましたが、PRしないとアソシエイトは利用してくれません」</a:t>
            </a:r>
          </a:p>
        </p:txBody>
      </p:sp>
      <p:sp>
        <p:nvSpPr>
          <p:cNvPr id="24" name="TextBox 23">
            <a:extLst>
              <a:ext uri="{FF2B5EF4-FFF2-40B4-BE49-F238E27FC236}">
                <a16:creationId xmlns:a16="http://schemas.microsoft.com/office/drawing/2014/main" id="{BDDB0F53-3F1E-444C-B8F5-E14F3950B9C6}"/>
              </a:ext>
            </a:extLst>
          </p:cNvPr>
          <p:cNvSpPr txBox="1"/>
          <p:nvPr/>
        </p:nvSpPr>
        <p:spPr>
          <a:xfrm>
            <a:off x="20403529" y="3684200"/>
            <a:ext cx="2623532" cy="203132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2200" b="1">
                <a:solidFill>
                  <a:srgbClr val="556679"/>
                </a:solidFill>
                <a:latin typeface="Meiryo" panose="020B0604030504040204" pitchFamily="34" charset="-128"/>
                <a:ea typeface="Meiryo" panose="020B0604030504040204" pitchFamily="34" charset="-128"/>
                <a:cs typeface="Arial" panose="020B0604020202020204" pitchFamily="34" charset="0"/>
              </a:rPr>
              <a:t>Valerie North</a:t>
            </a:r>
          </a:p>
          <a:p>
            <a:pPr defTabSz="914012" rtl="0">
              <a:spcBef>
                <a:spcPct val="0"/>
              </a:spcBef>
              <a:spcAft>
                <a:spcPct val="0"/>
              </a:spcAft>
              <a:defRPr/>
            </a:pPr>
            <a:r>
              <a:rPr lang="ja-JP" sz="2200">
                <a:solidFill>
                  <a:srgbClr val="556679"/>
                </a:solidFill>
                <a:latin typeface="Meiryo" panose="020B0604030504040204" pitchFamily="34" charset="-128"/>
                <a:ea typeface="Meiryo" panose="020B0604030504040204" pitchFamily="34" charset="-128"/>
                <a:cs typeface="Arial" panose="020B0604020202020204" pitchFamily="34" charset="0"/>
              </a:rPr>
              <a:t>Hilltop Securities社 前シニアヒューマンリソースビジネスパートナー</a:t>
            </a:r>
            <a:br>
              <a:rPr lang="en-US" sz="2200" spc="-80" dirty="0">
                <a:solidFill>
                  <a:srgbClr val="556679"/>
                </a:solidFill>
                <a:latin typeface="Meiryo" panose="020B0604030504040204" pitchFamily="34" charset="-128"/>
                <a:ea typeface="Meiryo" panose="020B0604030504040204" pitchFamily="34" charset="-128"/>
                <a:cs typeface="Arial" panose="020B0604020202020204" pitchFamily="34" charset="0"/>
              </a:rPr>
            </a:br>
            <a:endParaRPr lang="en-US" sz="2200" spc="-80" dirty="0">
              <a:solidFill>
                <a:srgbClr val="556679"/>
              </a:solidFill>
              <a:latin typeface="Meiryo" panose="020B0604030504040204" pitchFamily="34" charset="-128"/>
              <a:ea typeface="Meiryo" panose="020B0604030504040204" pitchFamily="34" charset="-128"/>
              <a:cs typeface="Arial" panose="020B0604020202020204" pitchFamily="34" charset="0"/>
            </a:endParaRPr>
          </a:p>
        </p:txBody>
      </p:sp>
      <p:pic>
        <p:nvPicPr>
          <p:cNvPr id="25" name="Picture 24" descr="A person wearing a suit and tie smiling at the camera&#10;&#10;Description automatically generated">
            <a:extLst>
              <a:ext uri="{FF2B5EF4-FFF2-40B4-BE49-F238E27FC236}">
                <a16:creationId xmlns:a16="http://schemas.microsoft.com/office/drawing/2014/main" id="{4C9B6343-7F17-9941-AFEA-76639D9CEAA0}"/>
              </a:ext>
            </a:extLst>
          </p:cNvPr>
          <p:cNvPicPr>
            <a:picLocks noChangeAspect="1"/>
          </p:cNvPicPr>
          <p:nvPr/>
        </p:nvPicPr>
        <p:blipFill rotWithShape="1">
          <a:blip r:embed="rId5"/>
          <a:srcRect l="13880" t="10520" r="20160" b="23520"/>
          <a:stretch/>
        </p:blipFill>
        <p:spPr>
          <a:xfrm>
            <a:off x="18631634" y="3615860"/>
            <a:ext cx="1437206" cy="1437206"/>
          </a:xfrm>
          <a:prstGeom prst="ellipse">
            <a:avLst/>
          </a:prstGeom>
        </p:spPr>
      </p:pic>
      <p:pic>
        <p:nvPicPr>
          <p:cNvPr id="3" name="Picture 2">
            <a:extLst>
              <a:ext uri="{FF2B5EF4-FFF2-40B4-BE49-F238E27FC236}">
                <a16:creationId xmlns:a16="http://schemas.microsoft.com/office/drawing/2014/main" id="{636EBC65-C6AE-0D42-8C2F-D3336768494F}"/>
              </a:ext>
            </a:extLst>
          </p:cNvPr>
          <p:cNvPicPr>
            <a:picLocks noChangeAspect="1"/>
          </p:cNvPicPr>
          <p:nvPr/>
        </p:nvPicPr>
        <p:blipFill>
          <a:blip r:embed="rId6"/>
          <a:stretch>
            <a:fillRect/>
          </a:stretch>
        </p:blipFill>
        <p:spPr>
          <a:xfrm>
            <a:off x="18626516" y="3615856"/>
            <a:ext cx="1468748" cy="1468748"/>
          </a:xfrm>
          <a:prstGeom prst="ellipse">
            <a:avLst/>
          </a:prstGeom>
        </p:spPr>
      </p:pic>
    </p:spTree>
    <p:extLst>
      <p:ext uri="{BB962C8B-B14F-4D97-AF65-F5344CB8AC3E}">
        <p14:creationId xmlns:p14="http://schemas.microsoft.com/office/powerpoint/2010/main" val="943945174"/>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0" y="0"/>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戦略その5</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7200">
                  <a:solidFill>
                    <a:srgbClr val="B03F1F"/>
                  </a:solidFill>
                  <a:latin typeface="Meiryo" panose="020B0604030504040204" pitchFamily="34" charset="-128"/>
                  <a:ea typeface="Meiryo" panose="020B0604030504040204" pitchFamily="34" charset="-128"/>
                  <a:cs typeface="Arial"/>
                </a:rPr>
                <a:t>繰り返し宣伝する</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4113AB03-CF9A-C94D-9357-0A6F3A25992B}"/>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5E6869"/>
                </a:solidFill>
                <a:latin typeface="Meiryo" panose="020B0604030504040204" pitchFamily="34" charset="-128"/>
                <a:ea typeface="Meiryo" panose="020B0604030504040204" pitchFamily="34" charset="-128"/>
                <a:cs typeface="Arial"/>
              </a:rPr>
              <a:t>実現するにはどうしたらいいでしょうか。</a:t>
            </a:r>
          </a:p>
        </p:txBody>
      </p:sp>
      <p:sp>
        <p:nvSpPr>
          <p:cNvPr id="23" name="TextBox 22">
            <a:extLst>
              <a:ext uri="{FF2B5EF4-FFF2-40B4-BE49-F238E27FC236}">
                <a16:creationId xmlns:a16="http://schemas.microsoft.com/office/drawing/2014/main" id="{B7621481-61BB-FE4F-B269-8740C33D1FE9}"/>
              </a:ext>
            </a:extLst>
          </p:cNvPr>
          <p:cNvSpPr txBox="1"/>
          <p:nvPr/>
        </p:nvSpPr>
        <p:spPr>
          <a:xfrm>
            <a:off x="7910322" y="3349126"/>
            <a:ext cx="6686211" cy="424731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文化的な出来事を</a:t>
            </a:r>
            <a:br>
              <a:rPr lang="en-US" altLang="ja-JP" sz="4800" dirty="0">
                <a:solidFill>
                  <a:srgbClr val="B13F21"/>
                </a:solidFill>
                <a:latin typeface="Meiryo" panose="020B0604030504040204" pitchFamily="34" charset="-128"/>
                <a:ea typeface="Meiryo" panose="020B0604030504040204" pitchFamily="34" charset="-128"/>
                <a:cs typeface="Arial" panose="020B0604020202020204" pitchFamily="34" charset="0"/>
              </a:rPr>
            </a:b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利用する</a:t>
            </a:r>
          </a:p>
          <a:p>
            <a:pPr defTabSz="914012"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panose="020B0604020202020204" pitchFamily="34" charset="0"/>
              </a:rPr>
              <a:t>愛犬の日や上司の日など、企業にぴったりな記念日があります。そうしたイベントに結び付けたキャンペーンを企画するのもおすすめです。</a:t>
            </a:r>
          </a:p>
        </p:txBody>
      </p:sp>
      <p:sp>
        <p:nvSpPr>
          <p:cNvPr id="24" name="TextBox 23">
            <a:extLst>
              <a:ext uri="{FF2B5EF4-FFF2-40B4-BE49-F238E27FC236}">
                <a16:creationId xmlns:a16="http://schemas.microsoft.com/office/drawing/2014/main" id="{CDA12B8A-DEA2-8B4E-AEB5-24D9E7A6D55B}"/>
              </a:ext>
            </a:extLst>
          </p:cNvPr>
          <p:cNvSpPr txBox="1"/>
          <p:nvPr/>
        </p:nvSpPr>
        <p:spPr>
          <a:xfrm>
            <a:off x="16109782" y="3334414"/>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競争力を利用する</a:t>
            </a:r>
          </a:p>
          <a:p>
            <a:pPr defTabSz="914012"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panose="020B0604020202020204" pitchFamily="34" charset="0"/>
              </a:rPr>
              <a:t>1ヶ月の間に誰が最も多くのスキルを身に付けられるかを部門同士で競い、勝者には自慢できる権利や小さな賞品を提供します。</a:t>
            </a:r>
          </a:p>
        </p:txBody>
      </p:sp>
      <p:sp>
        <p:nvSpPr>
          <p:cNvPr id="25" name="TextBox 24">
            <a:extLst>
              <a:ext uri="{FF2B5EF4-FFF2-40B4-BE49-F238E27FC236}">
                <a16:creationId xmlns:a16="http://schemas.microsoft.com/office/drawing/2014/main" id="{5394FFB0-F791-4F40-83CB-5FCE4FA28D7A}"/>
              </a:ext>
            </a:extLst>
          </p:cNvPr>
          <p:cNvSpPr txBox="1"/>
          <p:nvPr/>
        </p:nvSpPr>
        <p:spPr>
          <a:xfrm>
            <a:off x="7910322" y="8010186"/>
            <a:ext cx="6686211" cy="3693319"/>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デジタルをモノで強化する</a:t>
            </a:r>
          </a:p>
          <a:p>
            <a:pPr defTabSz="914012"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panose="020B0604020202020204" pitchFamily="34" charset="0"/>
              </a:rPr>
              <a:t>ポスターやグッズなど、物理的な要素を取り入れることで職員を喜ばせ、スキルアップを促すことができます。</a:t>
            </a:r>
          </a:p>
        </p:txBody>
      </p:sp>
      <p:sp>
        <p:nvSpPr>
          <p:cNvPr id="26" name="TextBox 25">
            <a:extLst>
              <a:ext uri="{FF2B5EF4-FFF2-40B4-BE49-F238E27FC236}">
                <a16:creationId xmlns:a16="http://schemas.microsoft.com/office/drawing/2014/main" id="{920EBFDE-F17C-CE4C-B483-AE94EC2EFEA1}"/>
              </a:ext>
            </a:extLst>
          </p:cNvPr>
          <p:cNvSpPr txBox="1"/>
          <p:nvPr/>
        </p:nvSpPr>
        <p:spPr>
          <a:xfrm>
            <a:off x="16109782" y="7974419"/>
            <a:ext cx="7558292" cy="424731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800">
                <a:solidFill>
                  <a:srgbClr val="B13F21"/>
                </a:solidFill>
                <a:latin typeface="Meiryo" panose="020B0604030504040204" pitchFamily="34" charset="-128"/>
                <a:ea typeface="Meiryo" panose="020B0604030504040204" pitchFamily="34" charset="-128"/>
                <a:cs typeface="Arial" panose="020B0604020202020204" pitchFamily="34" charset="0"/>
              </a:rPr>
              <a:t>LinkedInラーニングによるサポート</a:t>
            </a:r>
          </a:p>
          <a:p>
            <a:pPr defTabSz="914012"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panose="020B0604020202020204" pitchFamily="34" charset="0"/>
              </a:rPr>
              <a:t>実践的なマーケティング戦略とともに、受講者のエンゲージメント向上に役立つリソースやツール、テンプレート、ヒントなどが、管理者のホームページで紹介されています。</a:t>
            </a:r>
          </a:p>
        </p:txBody>
      </p:sp>
    </p:spTree>
    <p:extLst>
      <p:ext uri="{BB962C8B-B14F-4D97-AF65-F5344CB8AC3E}">
        <p14:creationId xmlns:p14="http://schemas.microsoft.com/office/powerpoint/2010/main" val="85631836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8761ECF-15C8-9641-9A3B-3AFC9B6DEE94}"/>
              </a:ext>
            </a:extLst>
          </p:cNvPr>
          <p:cNvSpPr/>
          <p:nvPr/>
        </p:nvSpPr>
        <p:spPr>
          <a:xfrm>
            <a:off x="642804" y="3572539"/>
            <a:ext cx="7948303" cy="59755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900">
                <a:solidFill>
                  <a:srgbClr val="556679"/>
                </a:solidFill>
                <a:latin typeface="Meiryo" panose="020B0604030504040204" pitchFamily="34" charset="-128"/>
                <a:ea typeface="Meiryo" panose="020B0604030504040204" pitchFamily="34" charset="-128"/>
                <a:cs typeface="Arial"/>
              </a:rPr>
              <a:t>政府機関で有意義なオンライン学習を</a:t>
            </a:r>
            <a:br>
              <a:rPr lang="en-US" altLang="ja-JP" sz="6900" dirty="0">
                <a:solidFill>
                  <a:srgbClr val="556679"/>
                </a:solidFill>
                <a:latin typeface="Meiryo" panose="020B0604030504040204" pitchFamily="34" charset="-128"/>
                <a:ea typeface="Meiryo" panose="020B0604030504040204" pitchFamily="34" charset="-128"/>
                <a:cs typeface="Arial"/>
              </a:rPr>
            </a:br>
            <a:r>
              <a:rPr lang="ja-JP" sz="6900">
                <a:solidFill>
                  <a:srgbClr val="556679"/>
                </a:solidFill>
                <a:latin typeface="Meiryo" panose="020B0604030504040204" pitchFamily="34" charset="-128"/>
                <a:ea typeface="Meiryo" panose="020B0604030504040204" pitchFamily="34" charset="-128"/>
                <a:cs typeface="Arial"/>
              </a:rPr>
              <a:t>推進するための実績ある10の戦略です。</a:t>
            </a:r>
          </a:p>
        </p:txBody>
      </p:sp>
      <p:pic>
        <p:nvPicPr>
          <p:cNvPr id="56" name="Picture 55">
            <a:extLst>
              <a:ext uri="{FF2B5EF4-FFF2-40B4-BE49-F238E27FC236}">
                <a16:creationId xmlns:a16="http://schemas.microsoft.com/office/drawing/2014/main" id="{03AA2143-388E-9F4B-8FFB-51259BD5F71E}"/>
              </a:ext>
            </a:extLst>
          </p:cNvPr>
          <p:cNvPicPr>
            <a:picLocks noChangeAspect="1"/>
          </p:cNvPicPr>
          <p:nvPr/>
        </p:nvPicPr>
        <p:blipFill>
          <a:blip r:embed="rId3"/>
          <a:stretch>
            <a:fillRect/>
          </a:stretch>
        </p:blipFill>
        <p:spPr>
          <a:xfrm>
            <a:off x="-9173427" y="-295350"/>
            <a:ext cx="7710924" cy="13720505"/>
          </a:xfrm>
          <a:prstGeom prst="rect">
            <a:avLst/>
          </a:prstGeom>
        </p:spPr>
      </p:pic>
      <p:pic>
        <p:nvPicPr>
          <p:cNvPr id="57" name="Picture 56" descr="A close up of a sign&#10;&#10;Description automatically generated">
            <a:extLst>
              <a:ext uri="{FF2B5EF4-FFF2-40B4-BE49-F238E27FC236}">
                <a16:creationId xmlns:a16="http://schemas.microsoft.com/office/drawing/2014/main" id="{62B4A10B-0305-2E41-826E-C21620D76513}"/>
              </a:ext>
            </a:extLst>
          </p:cNvPr>
          <p:cNvPicPr>
            <a:picLocks noChangeAspect="1"/>
          </p:cNvPicPr>
          <p:nvPr/>
        </p:nvPicPr>
        <p:blipFill>
          <a:blip r:embed="rId4"/>
          <a:stretch>
            <a:fillRect/>
          </a:stretch>
        </p:blipFill>
        <p:spPr>
          <a:xfrm>
            <a:off x="21014291" y="12888051"/>
            <a:ext cx="2090518" cy="287078"/>
          </a:xfrm>
          <a:prstGeom prst="rect">
            <a:avLst/>
          </a:prstGeom>
        </p:spPr>
      </p:pic>
      <p:grpSp>
        <p:nvGrpSpPr>
          <p:cNvPr id="5" name="Group 4">
            <a:extLst>
              <a:ext uri="{FF2B5EF4-FFF2-40B4-BE49-F238E27FC236}">
                <a16:creationId xmlns:a16="http://schemas.microsoft.com/office/drawing/2014/main" id="{F5BB67FF-78C4-4B4A-A146-1F4C9B0EC73B}"/>
              </a:ext>
            </a:extLst>
          </p:cNvPr>
          <p:cNvGrpSpPr/>
          <p:nvPr/>
        </p:nvGrpSpPr>
        <p:grpSpPr>
          <a:xfrm>
            <a:off x="9045909" y="1855722"/>
            <a:ext cx="14021477" cy="11434975"/>
            <a:chOff x="9045909" y="2128837"/>
            <a:chExt cx="14021477" cy="11434975"/>
          </a:xfrm>
        </p:grpSpPr>
        <p:sp>
          <p:nvSpPr>
            <p:cNvPr id="51" name="Rectangle 50">
              <a:extLst>
                <a:ext uri="{FF2B5EF4-FFF2-40B4-BE49-F238E27FC236}">
                  <a16:creationId xmlns:a16="http://schemas.microsoft.com/office/drawing/2014/main" id="{DBBBC247-8418-F244-AE21-9751206D6114}"/>
                </a:ext>
              </a:extLst>
            </p:cNvPr>
            <p:cNvSpPr/>
            <p:nvPr/>
          </p:nvSpPr>
          <p:spPr>
            <a:xfrm>
              <a:off x="16728924" y="2161141"/>
              <a:ext cx="6338462" cy="9980059"/>
            </a:xfrm>
            <a:prstGeom prst="rect">
              <a:avLst/>
            </a:prstGeom>
            <a:solidFill>
              <a:srgbClr val="F8E0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sp>
          <p:nvSpPr>
            <p:cNvPr id="4" name="Rectangle 3">
              <a:extLst>
                <a:ext uri="{FF2B5EF4-FFF2-40B4-BE49-F238E27FC236}">
                  <a16:creationId xmlns:a16="http://schemas.microsoft.com/office/drawing/2014/main" id="{CD3F028E-D622-6A4D-9910-DCD728F2AF71}"/>
                </a:ext>
              </a:extLst>
            </p:cNvPr>
            <p:cNvSpPr/>
            <p:nvPr/>
          </p:nvSpPr>
          <p:spPr>
            <a:xfrm>
              <a:off x="9045909" y="2128837"/>
              <a:ext cx="6338462" cy="11434975"/>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sp>
          <p:nvSpPr>
            <p:cNvPr id="20" name="Rectangle 19">
              <a:extLst>
                <a:ext uri="{FF2B5EF4-FFF2-40B4-BE49-F238E27FC236}">
                  <a16:creationId xmlns:a16="http://schemas.microsoft.com/office/drawing/2014/main" id="{B2E045FB-CC85-8148-9D98-D6555B01297E}"/>
                </a:ext>
              </a:extLst>
            </p:cNvPr>
            <p:cNvSpPr/>
            <p:nvPr/>
          </p:nvSpPr>
          <p:spPr>
            <a:xfrm>
              <a:off x="17325709" y="2519714"/>
              <a:ext cx="5353244" cy="807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5000">
                  <a:solidFill>
                    <a:srgbClr val="B13F1F"/>
                  </a:solidFill>
                  <a:latin typeface="Meiryo" panose="020B0604030504040204" pitchFamily="34" charset="-128"/>
                  <a:ea typeface="Meiryo" panose="020B0604030504040204" pitchFamily="34" charset="-128"/>
                  <a:cs typeface="Arial"/>
                </a:rPr>
                <a:t>働きかけをする側:</a:t>
              </a:r>
            </a:p>
            <a:p>
              <a:pPr>
                <a:lnSpc>
                  <a:spcPct val="90000"/>
                </a:lnSpc>
              </a:pPr>
              <a:endParaRPr lang="en-US" sz="5000" dirty="0">
                <a:solidFill>
                  <a:srgbClr val="B14021"/>
                </a:solidFill>
                <a:latin typeface="Meiryo" panose="020B0604030504040204" pitchFamily="34" charset="-128"/>
                <a:ea typeface="Meiryo" panose="020B0604030504040204" pitchFamily="34" charset="-128"/>
                <a:cs typeface="Arial"/>
              </a:endParaRPr>
            </a:p>
          </p:txBody>
        </p:sp>
        <p:sp>
          <p:nvSpPr>
            <p:cNvPr id="21" name="Rectangle 20">
              <a:extLst>
                <a:ext uri="{FF2B5EF4-FFF2-40B4-BE49-F238E27FC236}">
                  <a16:creationId xmlns:a16="http://schemas.microsoft.com/office/drawing/2014/main" id="{6956083F-D9AC-5446-98D9-D4D250AE1015}"/>
                </a:ext>
              </a:extLst>
            </p:cNvPr>
            <p:cNvSpPr/>
            <p:nvPr/>
          </p:nvSpPr>
          <p:spPr>
            <a:xfrm>
              <a:off x="18170628" y="3646924"/>
              <a:ext cx="4550855" cy="9045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3800">
                  <a:solidFill>
                    <a:srgbClr val="556679"/>
                  </a:solidFill>
                  <a:latin typeface="Meiryo" panose="020B0604030504040204" pitchFamily="34" charset="-128"/>
                  <a:ea typeface="Meiryo" panose="020B0604030504040204" pitchFamily="34" charset="-128"/>
                  <a:cs typeface="Arial"/>
                </a:rPr>
                <a:t>既存の人材開発プログラムにオンライン学習を組み込みます。</a:t>
              </a:r>
            </a:p>
            <a:p>
              <a:pPr>
                <a:lnSpc>
                  <a:spcPct val="90000"/>
                </a:lnSpc>
              </a:pPr>
              <a:endParaRPr lang="en-US" sz="38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800">
                  <a:solidFill>
                    <a:srgbClr val="556679"/>
                  </a:solidFill>
                  <a:latin typeface="Meiryo" panose="020B0604030504040204" pitchFamily="34" charset="-128"/>
                  <a:ea typeface="Meiryo" panose="020B0604030504040204" pitchFamily="34" charset="-128"/>
                  <a:cs typeface="Arial"/>
                </a:rPr>
                <a:t>職員のチャンピオンを活用します。</a:t>
              </a:r>
            </a:p>
            <a:p>
              <a:pPr>
                <a:lnSpc>
                  <a:spcPct val="90000"/>
                </a:lnSpc>
              </a:pPr>
              <a:endParaRPr lang="en-US" sz="38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800">
                  <a:solidFill>
                    <a:srgbClr val="556679"/>
                  </a:solidFill>
                  <a:latin typeface="Meiryo" panose="020B0604030504040204" pitchFamily="34" charset="-128"/>
                  <a:ea typeface="Meiryo" panose="020B0604030504040204" pitchFamily="34" charset="-128"/>
                  <a:cs typeface="Arial"/>
                </a:rPr>
                <a:t>マネージャーに権限を与えます。</a:t>
              </a:r>
            </a:p>
            <a:p>
              <a:pPr>
                <a:lnSpc>
                  <a:spcPct val="90000"/>
                </a:lnSpc>
              </a:pPr>
              <a:endParaRPr lang="en-US" sz="3800" dirty="0">
                <a:solidFill>
                  <a:srgbClr val="556679"/>
                </a:solidFill>
                <a:latin typeface="Meiryo" panose="020B0604030504040204" pitchFamily="34" charset="-128"/>
                <a:ea typeface="Meiryo" panose="020B0604030504040204" pitchFamily="34" charset="-128"/>
                <a:cs typeface="Arial"/>
              </a:endParaRPr>
            </a:p>
            <a:p>
              <a:pPr rtl="0">
                <a:lnSpc>
                  <a:spcPct val="90000"/>
                </a:lnSpc>
              </a:pPr>
              <a:r>
                <a:rPr lang="ja-JP" sz="3800">
                  <a:solidFill>
                    <a:srgbClr val="556679"/>
                  </a:solidFill>
                  <a:latin typeface="Meiryo" panose="020B0604030504040204" pitchFamily="34" charset="-128"/>
                  <a:ea typeface="Meiryo" panose="020B0604030504040204" pitchFamily="34" charset="-128"/>
                  <a:cs typeface="Arial"/>
                </a:rPr>
                <a:t>経営層に参加してもらいます。</a:t>
              </a:r>
            </a:p>
            <a:p>
              <a:pPr>
                <a:lnSpc>
                  <a:spcPct val="90000"/>
                </a:lnSpc>
              </a:pPr>
              <a:endParaRPr lang="en-US" sz="38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800">
                  <a:solidFill>
                    <a:srgbClr val="556679"/>
                  </a:solidFill>
                  <a:latin typeface="Meiryo" panose="020B0604030504040204" pitchFamily="34" charset="-128"/>
                  <a:ea typeface="Meiryo" panose="020B0604030504040204" pitchFamily="34" charset="-128"/>
                  <a:cs typeface="Arial"/>
                </a:rPr>
                <a:t>繰り返し宣伝を行います。</a:t>
              </a:r>
            </a:p>
          </p:txBody>
        </p:sp>
        <p:grpSp>
          <p:nvGrpSpPr>
            <p:cNvPr id="34" name="Group 33">
              <a:extLst>
                <a:ext uri="{FF2B5EF4-FFF2-40B4-BE49-F238E27FC236}">
                  <a16:creationId xmlns:a16="http://schemas.microsoft.com/office/drawing/2014/main" id="{4213ECBA-A665-A644-A7FA-F03E57F364C6}"/>
                </a:ext>
              </a:extLst>
            </p:cNvPr>
            <p:cNvGrpSpPr/>
            <p:nvPr/>
          </p:nvGrpSpPr>
          <p:grpSpPr>
            <a:xfrm>
              <a:off x="17368239" y="10378805"/>
              <a:ext cx="491228" cy="572750"/>
              <a:chOff x="1353063" y="7402692"/>
              <a:chExt cx="584775" cy="681821"/>
            </a:xfrm>
          </p:grpSpPr>
          <p:sp>
            <p:nvSpPr>
              <p:cNvPr id="35" name="Oval 34">
                <a:extLst>
                  <a:ext uri="{FF2B5EF4-FFF2-40B4-BE49-F238E27FC236}">
                    <a16:creationId xmlns:a16="http://schemas.microsoft.com/office/drawing/2014/main" id="{0D458CA0-420B-7E4E-9A28-058C8133575B}"/>
                  </a:ext>
                </a:extLst>
              </p:cNvPr>
              <p:cNvSpPr/>
              <p:nvPr/>
            </p:nvSpPr>
            <p:spPr>
              <a:xfrm>
                <a:off x="1353063" y="7402692"/>
                <a:ext cx="584775" cy="584774"/>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Meiryo" panose="020B0604030504040204" pitchFamily="34" charset="-128"/>
                  <a:ea typeface="Meiryo" panose="020B0604030504040204" pitchFamily="34" charset="-128"/>
                </a:endParaRPr>
              </a:p>
            </p:txBody>
          </p:sp>
          <p:sp>
            <p:nvSpPr>
              <p:cNvPr id="36" name="TextBox 35">
                <a:extLst>
                  <a:ext uri="{FF2B5EF4-FFF2-40B4-BE49-F238E27FC236}">
                    <a16:creationId xmlns:a16="http://schemas.microsoft.com/office/drawing/2014/main" id="{43E7C565-7158-A547-A402-5B796FF09569}"/>
                  </a:ext>
                </a:extLst>
              </p:cNvPr>
              <p:cNvSpPr txBox="1"/>
              <p:nvPr/>
            </p:nvSpPr>
            <p:spPr>
              <a:xfrm>
                <a:off x="1587276" y="7498292"/>
                <a:ext cx="225651"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ja-JP" sz="3200">
                    <a:solidFill>
                      <a:srgbClr val="FDFAF5"/>
                    </a:solidFill>
                    <a:latin typeface="Meiryo" panose="020B0604030504040204" pitchFamily="34" charset="-128"/>
                    <a:ea typeface="Meiryo" panose="020B0604030504040204" pitchFamily="34" charset="-128"/>
                    <a:cs typeface="AvenirNext LT Pro Regular"/>
                  </a:rPr>
                  <a:t>5</a:t>
                </a:r>
              </a:p>
            </p:txBody>
          </p:sp>
        </p:grpSp>
        <p:sp>
          <p:nvSpPr>
            <p:cNvPr id="37" name="Rectangle 36">
              <a:extLst>
                <a:ext uri="{FF2B5EF4-FFF2-40B4-BE49-F238E27FC236}">
                  <a16:creationId xmlns:a16="http://schemas.microsoft.com/office/drawing/2014/main" id="{FDB3AA03-FCF1-844B-98D7-D61DFFE0A0D7}"/>
                </a:ext>
              </a:extLst>
            </p:cNvPr>
            <p:cNvSpPr/>
            <p:nvPr/>
          </p:nvSpPr>
          <p:spPr>
            <a:xfrm>
              <a:off x="9507941" y="2519714"/>
              <a:ext cx="5551469" cy="957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5000">
                  <a:solidFill>
                    <a:srgbClr val="0664C2"/>
                  </a:solidFill>
                  <a:latin typeface="Meiryo" panose="020B0604030504040204" pitchFamily="34" charset="-128"/>
                  <a:ea typeface="Meiryo" panose="020B0604030504040204" pitchFamily="34" charset="-128"/>
                  <a:cs typeface="Arial"/>
                </a:rPr>
                <a:t>管理者側:</a:t>
              </a:r>
            </a:p>
            <a:p>
              <a:pPr>
                <a:lnSpc>
                  <a:spcPct val="90000"/>
                </a:lnSpc>
              </a:pPr>
              <a:endParaRPr lang="en-US" sz="5000" dirty="0">
                <a:solidFill>
                  <a:srgbClr val="44702B"/>
                </a:solidFill>
                <a:latin typeface="Meiryo" panose="020B0604030504040204" pitchFamily="34" charset="-128"/>
                <a:ea typeface="Meiryo" panose="020B0604030504040204" pitchFamily="34" charset="-128"/>
                <a:cs typeface="Arial"/>
              </a:endParaRPr>
            </a:p>
            <a:p>
              <a:pPr>
                <a:lnSpc>
                  <a:spcPct val="90000"/>
                </a:lnSpc>
              </a:pPr>
              <a:endParaRPr lang="en-US" sz="5000" dirty="0">
                <a:solidFill>
                  <a:srgbClr val="B14021"/>
                </a:solidFill>
                <a:latin typeface="Meiryo" panose="020B0604030504040204" pitchFamily="34" charset="-128"/>
                <a:ea typeface="Meiryo" panose="020B0604030504040204" pitchFamily="34" charset="-128"/>
                <a:cs typeface="Arial"/>
              </a:endParaRPr>
            </a:p>
          </p:txBody>
        </p:sp>
        <p:sp>
          <p:nvSpPr>
            <p:cNvPr id="38" name="Rectangle 37">
              <a:extLst>
                <a:ext uri="{FF2B5EF4-FFF2-40B4-BE49-F238E27FC236}">
                  <a16:creationId xmlns:a16="http://schemas.microsoft.com/office/drawing/2014/main" id="{BE9F1213-52F5-CA4E-BBE7-5CB7700963F2}"/>
                </a:ext>
              </a:extLst>
            </p:cNvPr>
            <p:cNvSpPr/>
            <p:nvPr/>
          </p:nvSpPr>
          <p:spPr>
            <a:xfrm>
              <a:off x="10336402" y="3659253"/>
              <a:ext cx="4965511" cy="73296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3800">
                  <a:solidFill>
                    <a:srgbClr val="556679"/>
                  </a:solidFill>
                  <a:latin typeface="Meiryo" panose="020B0604030504040204" pitchFamily="34" charset="-128"/>
                  <a:ea typeface="Meiryo" panose="020B0604030504040204" pitchFamily="34" charset="-128"/>
                  <a:cs typeface="Arial"/>
                </a:rPr>
                <a:t>ライセンスをすべて</a:t>
              </a:r>
              <a:br>
                <a:rPr lang="en-US" altLang="ja-JP" sz="3800" dirty="0">
                  <a:solidFill>
                    <a:srgbClr val="556679"/>
                  </a:solidFill>
                  <a:latin typeface="Meiryo" panose="020B0604030504040204" pitchFamily="34" charset="-128"/>
                  <a:ea typeface="Meiryo" panose="020B0604030504040204" pitchFamily="34" charset="-128"/>
                  <a:cs typeface="Arial"/>
                </a:rPr>
              </a:br>
              <a:r>
                <a:rPr lang="ja-JP" sz="3800">
                  <a:solidFill>
                    <a:srgbClr val="556679"/>
                  </a:solidFill>
                  <a:latin typeface="Meiryo" panose="020B0604030504040204" pitchFamily="34" charset="-128"/>
                  <a:ea typeface="Meiryo" panose="020B0604030504040204" pitchFamily="34" charset="-128"/>
                  <a:cs typeface="Arial"/>
                </a:rPr>
                <a:t>割り当てます。</a:t>
              </a:r>
            </a:p>
            <a:p>
              <a:pPr>
                <a:lnSpc>
                  <a:spcPct val="90000"/>
                </a:lnSpc>
              </a:pPr>
              <a:endParaRPr lang="en-US" sz="3800" dirty="0">
                <a:solidFill>
                  <a:srgbClr val="556679"/>
                </a:solidFill>
                <a:latin typeface="Meiryo" panose="020B0604030504040204" pitchFamily="34" charset="-128"/>
                <a:ea typeface="Meiryo" panose="020B0604030504040204" pitchFamily="34" charset="-128"/>
                <a:cs typeface="Arial"/>
              </a:endParaRPr>
            </a:p>
            <a:p>
              <a:pPr rtl="0">
                <a:lnSpc>
                  <a:spcPct val="90000"/>
                </a:lnSpc>
              </a:pPr>
              <a:r>
                <a:rPr lang="ja-JP" sz="3800">
                  <a:solidFill>
                    <a:srgbClr val="556679"/>
                  </a:solidFill>
                  <a:latin typeface="Meiryo" panose="020B0604030504040204" pitchFamily="34" charset="-128"/>
                  <a:ea typeface="Meiryo" panose="020B0604030504040204" pitchFamily="34" charset="-128"/>
                </a:rPr>
                <a:t>プロフィールをつなげます。</a:t>
              </a:r>
            </a:p>
            <a:p>
              <a:pPr>
                <a:lnSpc>
                  <a:spcPct val="90000"/>
                </a:lnSpc>
              </a:pPr>
              <a:endParaRPr lang="en-US" sz="38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800">
                  <a:solidFill>
                    <a:srgbClr val="556679"/>
                  </a:solidFill>
                  <a:latin typeface="Meiryo" panose="020B0604030504040204" pitchFamily="34" charset="-128"/>
                  <a:ea typeface="Meiryo" panose="020B0604030504040204" pitchFamily="34" charset="-128"/>
                  <a:cs typeface="Arial"/>
                </a:rPr>
                <a:t>コンテンツ提案をして運用を開始します。</a:t>
              </a:r>
            </a:p>
            <a:p>
              <a:pPr>
                <a:lnSpc>
                  <a:spcPct val="90000"/>
                </a:lnSpc>
              </a:pPr>
              <a:endParaRPr lang="en-US" sz="3800" dirty="0">
                <a:solidFill>
                  <a:srgbClr val="556679"/>
                </a:solidFill>
                <a:latin typeface="Meiryo" panose="020B0604030504040204" pitchFamily="34" charset="-128"/>
                <a:ea typeface="Meiryo" panose="020B0604030504040204" pitchFamily="34" charset="-128"/>
                <a:cs typeface="Arial"/>
              </a:endParaRPr>
            </a:p>
            <a:p>
              <a:pPr rtl="0">
                <a:lnSpc>
                  <a:spcPct val="90000"/>
                </a:lnSpc>
              </a:pPr>
              <a:r>
                <a:rPr lang="ja-JP" sz="3800">
                  <a:solidFill>
                    <a:srgbClr val="556679"/>
                  </a:solidFill>
                  <a:latin typeface="Meiryo" panose="020B0604030504040204" pitchFamily="34" charset="-128"/>
                  <a:ea typeface="Meiryo" panose="020B0604030504040204" pitchFamily="34" charset="-128"/>
                  <a:cs typeface="Arial"/>
                </a:rPr>
                <a:t>ミッションクリティカルなニーズに合わせて</a:t>
              </a:r>
              <a:br>
                <a:rPr lang="en-US" sz="3800" dirty="0">
                  <a:solidFill>
                    <a:srgbClr val="556679"/>
                  </a:solidFill>
                  <a:latin typeface="Meiryo" panose="020B0604030504040204" pitchFamily="34" charset="-128"/>
                  <a:ea typeface="Meiryo" panose="020B0604030504040204" pitchFamily="34" charset="-128"/>
                  <a:cs typeface="Arial"/>
                </a:rPr>
              </a:br>
              <a:r>
                <a:rPr lang="ja-JP" sz="3800">
                  <a:solidFill>
                    <a:srgbClr val="556679"/>
                  </a:solidFill>
                  <a:latin typeface="Meiryo" panose="020B0604030504040204" pitchFamily="34" charset="-128"/>
                  <a:ea typeface="Meiryo" panose="020B0604030504040204" pitchFamily="34" charset="-128"/>
                  <a:cs typeface="Arial"/>
                </a:rPr>
                <a:t>コンテンツを割り当てます。</a:t>
              </a:r>
            </a:p>
            <a:p>
              <a:pPr>
                <a:lnSpc>
                  <a:spcPct val="90000"/>
                </a:lnSpc>
              </a:pPr>
              <a:endParaRPr lang="en-US" sz="38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800">
                  <a:solidFill>
                    <a:srgbClr val="556679"/>
                  </a:solidFill>
                  <a:latin typeface="Meiryo" panose="020B0604030504040204" pitchFamily="34" charset="-128"/>
                  <a:ea typeface="Meiryo" panose="020B0604030504040204" pitchFamily="34" charset="-128"/>
                  <a:cs typeface="Arial"/>
                </a:rPr>
                <a:t>職員にサーベイを受けてもらい、その結果に基づいて戦略を絞り込みます。</a:t>
              </a:r>
            </a:p>
            <a:p>
              <a:pPr>
                <a:lnSpc>
                  <a:spcPct val="90000"/>
                </a:lnSpc>
              </a:pPr>
              <a:endParaRPr lang="en-US" sz="3800" dirty="0">
                <a:solidFill>
                  <a:srgbClr val="556679"/>
                </a:solidFill>
                <a:latin typeface="Meiryo" panose="020B0604030504040204" pitchFamily="34" charset="-128"/>
                <a:ea typeface="Meiryo" panose="020B0604030504040204" pitchFamily="34" charset="-128"/>
                <a:cs typeface="Arial"/>
              </a:endParaRPr>
            </a:p>
          </p:txBody>
        </p:sp>
        <p:grpSp>
          <p:nvGrpSpPr>
            <p:cNvPr id="58" name="Group 57">
              <a:extLst>
                <a:ext uri="{FF2B5EF4-FFF2-40B4-BE49-F238E27FC236}">
                  <a16:creationId xmlns:a16="http://schemas.microsoft.com/office/drawing/2014/main" id="{FF077DD3-3CE9-B44A-ADE2-4899588A751A}"/>
                </a:ext>
              </a:extLst>
            </p:cNvPr>
            <p:cNvGrpSpPr/>
            <p:nvPr/>
          </p:nvGrpSpPr>
          <p:grpSpPr>
            <a:xfrm>
              <a:off x="17325709" y="8951059"/>
              <a:ext cx="491228" cy="494333"/>
              <a:chOff x="1302434" y="7529266"/>
              <a:chExt cx="584775" cy="588471"/>
            </a:xfrm>
          </p:grpSpPr>
          <p:sp>
            <p:nvSpPr>
              <p:cNvPr id="59" name="Oval 58">
                <a:extLst>
                  <a:ext uri="{FF2B5EF4-FFF2-40B4-BE49-F238E27FC236}">
                    <a16:creationId xmlns:a16="http://schemas.microsoft.com/office/drawing/2014/main" id="{BFA79816-7CAA-C545-89A2-3F12D50A40E3}"/>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Meiryo" panose="020B0604030504040204" pitchFamily="34" charset="-128"/>
                  <a:ea typeface="Meiryo" panose="020B0604030504040204" pitchFamily="34" charset="-128"/>
                </a:endParaRPr>
              </a:p>
            </p:txBody>
          </p:sp>
          <p:sp>
            <p:nvSpPr>
              <p:cNvPr id="60" name="TextBox 59">
                <a:extLst>
                  <a:ext uri="{FF2B5EF4-FFF2-40B4-BE49-F238E27FC236}">
                    <a16:creationId xmlns:a16="http://schemas.microsoft.com/office/drawing/2014/main" id="{2B774EB2-B410-EC48-956D-1628858B6DF2}"/>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ja-JP" sz="3200">
                    <a:solidFill>
                      <a:srgbClr val="FDFAF5"/>
                    </a:solidFill>
                    <a:latin typeface="Meiryo" panose="020B0604030504040204" pitchFamily="34" charset="-128"/>
                    <a:ea typeface="Meiryo" panose="020B0604030504040204" pitchFamily="34" charset="-128"/>
                    <a:cs typeface="AvenirNext LT Pro Regular"/>
                  </a:rPr>
                  <a:t>4</a:t>
                </a:r>
              </a:p>
            </p:txBody>
          </p:sp>
        </p:grpSp>
        <p:grpSp>
          <p:nvGrpSpPr>
            <p:cNvPr id="61" name="Group 60">
              <a:extLst>
                <a:ext uri="{FF2B5EF4-FFF2-40B4-BE49-F238E27FC236}">
                  <a16:creationId xmlns:a16="http://schemas.microsoft.com/office/drawing/2014/main" id="{74EA2CDA-E082-7F4B-A5D2-DC73CA25BB6E}"/>
                </a:ext>
              </a:extLst>
            </p:cNvPr>
            <p:cNvGrpSpPr/>
            <p:nvPr/>
          </p:nvGrpSpPr>
          <p:grpSpPr>
            <a:xfrm>
              <a:off x="17325709" y="7379364"/>
              <a:ext cx="491228" cy="494333"/>
              <a:chOff x="1302434" y="7529266"/>
              <a:chExt cx="584775" cy="588471"/>
            </a:xfrm>
          </p:grpSpPr>
          <p:sp>
            <p:nvSpPr>
              <p:cNvPr id="62" name="Oval 61">
                <a:extLst>
                  <a:ext uri="{FF2B5EF4-FFF2-40B4-BE49-F238E27FC236}">
                    <a16:creationId xmlns:a16="http://schemas.microsoft.com/office/drawing/2014/main" id="{EF847894-6A64-0242-AA1A-493214A26BA2}"/>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Meiryo" panose="020B0604030504040204" pitchFamily="34" charset="-128"/>
                  <a:ea typeface="Meiryo" panose="020B0604030504040204" pitchFamily="34" charset="-128"/>
                </a:endParaRPr>
              </a:p>
            </p:txBody>
          </p:sp>
          <p:sp>
            <p:nvSpPr>
              <p:cNvPr id="63" name="TextBox 62">
                <a:extLst>
                  <a:ext uri="{FF2B5EF4-FFF2-40B4-BE49-F238E27FC236}">
                    <a16:creationId xmlns:a16="http://schemas.microsoft.com/office/drawing/2014/main" id="{43E61083-D781-5448-8CC9-575191855F9C}"/>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ja-JP" sz="3200">
                    <a:solidFill>
                      <a:srgbClr val="FDFAF5"/>
                    </a:solidFill>
                    <a:latin typeface="Meiryo" panose="020B0604030504040204" pitchFamily="34" charset="-128"/>
                    <a:ea typeface="Meiryo" panose="020B0604030504040204" pitchFamily="34" charset="-128"/>
                    <a:cs typeface="AvenirNext LT Pro Regular"/>
                  </a:rPr>
                  <a:t>3</a:t>
                </a:r>
              </a:p>
            </p:txBody>
          </p:sp>
        </p:grpSp>
        <p:grpSp>
          <p:nvGrpSpPr>
            <p:cNvPr id="64" name="Group 63">
              <a:extLst>
                <a:ext uri="{FF2B5EF4-FFF2-40B4-BE49-F238E27FC236}">
                  <a16:creationId xmlns:a16="http://schemas.microsoft.com/office/drawing/2014/main" id="{71BB93D0-607F-9143-B90D-D6E44D7A580F}"/>
                </a:ext>
              </a:extLst>
            </p:cNvPr>
            <p:cNvGrpSpPr/>
            <p:nvPr/>
          </p:nvGrpSpPr>
          <p:grpSpPr>
            <a:xfrm>
              <a:off x="17329830" y="5804564"/>
              <a:ext cx="491228" cy="494333"/>
              <a:chOff x="1302434" y="7529266"/>
              <a:chExt cx="584775" cy="588471"/>
            </a:xfrm>
          </p:grpSpPr>
          <p:sp>
            <p:nvSpPr>
              <p:cNvPr id="65" name="Oval 64">
                <a:extLst>
                  <a:ext uri="{FF2B5EF4-FFF2-40B4-BE49-F238E27FC236}">
                    <a16:creationId xmlns:a16="http://schemas.microsoft.com/office/drawing/2014/main" id="{3D82D759-E738-484E-AC43-D743A472F6F8}"/>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Meiryo" panose="020B0604030504040204" pitchFamily="34" charset="-128"/>
                  <a:ea typeface="Meiryo" panose="020B0604030504040204" pitchFamily="34" charset="-128"/>
                </a:endParaRPr>
              </a:p>
            </p:txBody>
          </p:sp>
          <p:sp>
            <p:nvSpPr>
              <p:cNvPr id="66" name="TextBox 65">
                <a:extLst>
                  <a:ext uri="{FF2B5EF4-FFF2-40B4-BE49-F238E27FC236}">
                    <a16:creationId xmlns:a16="http://schemas.microsoft.com/office/drawing/2014/main" id="{DA56B802-6E15-A745-AC57-FE4FC2EB93BE}"/>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ja-JP" sz="3200">
                    <a:solidFill>
                      <a:srgbClr val="FDFAF5"/>
                    </a:solidFill>
                    <a:latin typeface="Meiryo" panose="020B0604030504040204" pitchFamily="34" charset="-128"/>
                    <a:ea typeface="Meiryo" panose="020B0604030504040204" pitchFamily="34" charset="-128"/>
                    <a:cs typeface="AvenirNext LT Pro Regular"/>
                  </a:rPr>
                  <a:t>2</a:t>
                </a:r>
              </a:p>
            </p:txBody>
          </p:sp>
        </p:grpSp>
        <p:grpSp>
          <p:nvGrpSpPr>
            <p:cNvPr id="67" name="Group 66">
              <a:extLst>
                <a:ext uri="{FF2B5EF4-FFF2-40B4-BE49-F238E27FC236}">
                  <a16:creationId xmlns:a16="http://schemas.microsoft.com/office/drawing/2014/main" id="{CCD272AF-3105-4B41-9D0F-603EAE3F1859}"/>
                </a:ext>
              </a:extLst>
            </p:cNvPr>
            <p:cNvGrpSpPr/>
            <p:nvPr/>
          </p:nvGrpSpPr>
          <p:grpSpPr>
            <a:xfrm>
              <a:off x="17324466" y="3714299"/>
              <a:ext cx="491228" cy="494333"/>
              <a:chOff x="1302434" y="7529266"/>
              <a:chExt cx="584775" cy="588471"/>
            </a:xfrm>
          </p:grpSpPr>
          <p:sp>
            <p:nvSpPr>
              <p:cNvPr id="68" name="Oval 67">
                <a:extLst>
                  <a:ext uri="{FF2B5EF4-FFF2-40B4-BE49-F238E27FC236}">
                    <a16:creationId xmlns:a16="http://schemas.microsoft.com/office/drawing/2014/main" id="{7D8E5BD2-C079-7848-BAAE-9C2EA5F5190C}"/>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Meiryo" panose="020B0604030504040204" pitchFamily="34" charset="-128"/>
                  <a:ea typeface="Meiryo" panose="020B0604030504040204" pitchFamily="34" charset="-128"/>
                </a:endParaRPr>
              </a:p>
            </p:txBody>
          </p:sp>
          <p:sp>
            <p:nvSpPr>
              <p:cNvPr id="69" name="TextBox 68">
                <a:extLst>
                  <a:ext uri="{FF2B5EF4-FFF2-40B4-BE49-F238E27FC236}">
                    <a16:creationId xmlns:a16="http://schemas.microsoft.com/office/drawing/2014/main" id="{A2D3DE0B-28E2-6345-9234-1002D22B0952}"/>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ja-JP" sz="3200">
                    <a:solidFill>
                      <a:srgbClr val="FDFAF5"/>
                    </a:solidFill>
                    <a:latin typeface="Meiryo" panose="020B0604030504040204" pitchFamily="34" charset="-128"/>
                    <a:ea typeface="Meiryo" panose="020B0604030504040204" pitchFamily="34" charset="-128"/>
                    <a:cs typeface="AvenirNext LT Pro Regular"/>
                  </a:rPr>
                  <a:t>1</a:t>
                </a:r>
              </a:p>
            </p:txBody>
          </p:sp>
        </p:grpSp>
        <p:grpSp>
          <p:nvGrpSpPr>
            <p:cNvPr id="70" name="Group 69">
              <a:extLst>
                <a:ext uri="{FF2B5EF4-FFF2-40B4-BE49-F238E27FC236}">
                  <a16:creationId xmlns:a16="http://schemas.microsoft.com/office/drawing/2014/main" id="{433E5264-F21A-514E-A507-5B52A745D50A}"/>
                </a:ext>
              </a:extLst>
            </p:cNvPr>
            <p:cNvGrpSpPr/>
            <p:nvPr/>
          </p:nvGrpSpPr>
          <p:grpSpPr>
            <a:xfrm>
              <a:off x="9578849" y="11341605"/>
              <a:ext cx="491228" cy="515599"/>
              <a:chOff x="1378378" y="10364513"/>
              <a:chExt cx="584775" cy="613787"/>
            </a:xfrm>
          </p:grpSpPr>
          <p:sp>
            <p:nvSpPr>
              <p:cNvPr id="71" name="Oval 70">
                <a:extLst>
                  <a:ext uri="{FF2B5EF4-FFF2-40B4-BE49-F238E27FC236}">
                    <a16:creationId xmlns:a16="http://schemas.microsoft.com/office/drawing/2014/main" id="{BC2C618F-BC44-D745-B5C4-BDDCA109DA91}"/>
                  </a:ext>
                </a:extLst>
              </p:cNvPr>
              <p:cNvSpPr/>
              <p:nvPr/>
            </p:nvSpPr>
            <p:spPr>
              <a:xfrm>
                <a:off x="1378378" y="10364513"/>
                <a:ext cx="584775" cy="584774"/>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Meiryo" panose="020B0604030504040204" pitchFamily="34" charset="-128"/>
                  <a:ea typeface="Meiryo" panose="020B0604030504040204" pitchFamily="34" charset="-128"/>
                </a:endParaRPr>
              </a:p>
            </p:txBody>
          </p:sp>
          <p:sp>
            <p:nvSpPr>
              <p:cNvPr id="72" name="TextBox 71">
                <a:extLst>
                  <a:ext uri="{FF2B5EF4-FFF2-40B4-BE49-F238E27FC236}">
                    <a16:creationId xmlns:a16="http://schemas.microsoft.com/office/drawing/2014/main" id="{BDE2E4C8-BD30-5941-8593-756CFA73A7F7}"/>
                  </a:ext>
                </a:extLst>
              </p:cNvPr>
              <p:cNvSpPr txBox="1"/>
              <p:nvPr/>
            </p:nvSpPr>
            <p:spPr>
              <a:xfrm>
                <a:off x="1528601" y="10392079"/>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ja-JP" sz="3200">
                    <a:solidFill>
                      <a:srgbClr val="FDFAF5"/>
                    </a:solidFill>
                    <a:latin typeface="Meiryo" panose="020B0604030504040204" pitchFamily="34" charset="-128"/>
                    <a:ea typeface="Meiryo" panose="020B0604030504040204" pitchFamily="34" charset="-128"/>
                    <a:cs typeface="AvenirNext LT Pro Regular"/>
                  </a:rPr>
                  <a:t>5</a:t>
                </a:r>
              </a:p>
            </p:txBody>
          </p:sp>
        </p:grpSp>
        <p:grpSp>
          <p:nvGrpSpPr>
            <p:cNvPr id="73" name="Group 72">
              <a:extLst>
                <a:ext uri="{FF2B5EF4-FFF2-40B4-BE49-F238E27FC236}">
                  <a16:creationId xmlns:a16="http://schemas.microsoft.com/office/drawing/2014/main" id="{5A56BDA5-9ABB-FF4B-92D8-BF2A486D6FB1}"/>
                </a:ext>
              </a:extLst>
            </p:cNvPr>
            <p:cNvGrpSpPr/>
            <p:nvPr/>
          </p:nvGrpSpPr>
          <p:grpSpPr>
            <a:xfrm>
              <a:off x="9557585" y="8227652"/>
              <a:ext cx="491228" cy="579394"/>
              <a:chOff x="1353064" y="8541854"/>
              <a:chExt cx="584775" cy="689731"/>
            </a:xfrm>
          </p:grpSpPr>
          <p:sp>
            <p:nvSpPr>
              <p:cNvPr id="74" name="Oval 73">
                <a:extLst>
                  <a:ext uri="{FF2B5EF4-FFF2-40B4-BE49-F238E27FC236}">
                    <a16:creationId xmlns:a16="http://schemas.microsoft.com/office/drawing/2014/main" id="{DC312506-6DF9-D54C-B04C-A8C7AB7C252E}"/>
                  </a:ext>
                </a:extLst>
              </p:cNvPr>
              <p:cNvSpPr/>
              <p:nvPr/>
            </p:nvSpPr>
            <p:spPr>
              <a:xfrm>
                <a:off x="1353064" y="8541854"/>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Meiryo" panose="020B0604030504040204" pitchFamily="34" charset="-128"/>
                  <a:ea typeface="Meiryo" panose="020B0604030504040204" pitchFamily="34" charset="-128"/>
                </a:endParaRPr>
              </a:p>
            </p:txBody>
          </p:sp>
          <p:sp>
            <p:nvSpPr>
              <p:cNvPr id="75" name="TextBox 74">
                <a:extLst>
                  <a:ext uri="{FF2B5EF4-FFF2-40B4-BE49-F238E27FC236}">
                    <a16:creationId xmlns:a16="http://schemas.microsoft.com/office/drawing/2014/main" id="{DE2812D5-8895-B845-868E-8EC62C4DCAE0}"/>
                  </a:ext>
                </a:extLst>
              </p:cNvPr>
              <p:cNvSpPr txBox="1"/>
              <p:nvPr/>
            </p:nvSpPr>
            <p:spPr>
              <a:xfrm>
                <a:off x="1477972" y="8645364"/>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ja-JP" sz="3200">
                    <a:solidFill>
                      <a:srgbClr val="FDFAF5"/>
                    </a:solidFill>
                    <a:latin typeface="Meiryo" panose="020B0604030504040204" pitchFamily="34" charset="-128"/>
                    <a:ea typeface="Meiryo" panose="020B0604030504040204" pitchFamily="34" charset="-128"/>
                    <a:cs typeface="AvenirNext LT Pro Regular"/>
                  </a:rPr>
                  <a:t>4</a:t>
                </a:r>
              </a:p>
            </p:txBody>
          </p:sp>
        </p:grpSp>
        <p:grpSp>
          <p:nvGrpSpPr>
            <p:cNvPr id="76" name="Group 75">
              <a:extLst>
                <a:ext uri="{FF2B5EF4-FFF2-40B4-BE49-F238E27FC236}">
                  <a16:creationId xmlns:a16="http://schemas.microsoft.com/office/drawing/2014/main" id="{CA6B4387-83BC-8847-8876-9C45D60BC9BB}"/>
                </a:ext>
              </a:extLst>
            </p:cNvPr>
            <p:cNvGrpSpPr/>
            <p:nvPr/>
          </p:nvGrpSpPr>
          <p:grpSpPr>
            <a:xfrm>
              <a:off x="9557584" y="6602690"/>
              <a:ext cx="491228" cy="579392"/>
              <a:chOff x="1353063" y="8440597"/>
              <a:chExt cx="584775" cy="689728"/>
            </a:xfrm>
          </p:grpSpPr>
          <p:sp>
            <p:nvSpPr>
              <p:cNvPr id="77" name="Oval 76">
                <a:extLst>
                  <a:ext uri="{FF2B5EF4-FFF2-40B4-BE49-F238E27FC236}">
                    <a16:creationId xmlns:a16="http://schemas.microsoft.com/office/drawing/2014/main" id="{1E7DBA56-65CA-7A43-9C06-73648EF575BD}"/>
                  </a:ext>
                </a:extLst>
              </p:cNvPr>
              <p:cNvSpPr/>
              <p:nvPr/>
            </p:nvSpPr>
            <p:spPr>
              <a:xfrm>
                <a:off x="1353063" y="8440597"/>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Meiryo" panose="020B0604030504040204" pitchFamily="34" charset="-128"/>
                  <a:ea typeface="Meiryo" panose="020B0604030504040204" pitchFamily="34" charset="-128"/>
                </a:endParaRPr>
              </a:p>
            </p:txBody>
          </p:sp>
          <p:sp>
            <p:nvSpPr>
              <p:cNvPr id="78" name="TextBox 77">
                <a:extLst>
                  <a:ext uri="{FF2B5EF4-FFF2-40B4-BE49-F238E27FC236}">
                    <a16:creationId xmlns:a16="http://schemas.microsoft.com/office/drawing/2014/main" id="{B3A11C43-D5AB-BF49-A117-7EBE8F54BB73}"/>
                  </a:ext>
                </a:extLst>
              </p:cNvPr>
              <p:cNvSpPr txBox="1"/>
              <p:nvPr/>
            </p:nvSpPr>
            <p:spPr>
              <a:xfrm>
                <a:off x="1528601" y="8544104"/>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ja-JP" sz="3200">
                    <a:solidFill>
                      <a:srgbClr val="FDFAF5"/>
                    </a:solidFill>
                    <a:latin typeface="Meiryo" panose="020B0604030504040204" pitchFamily="34" charset="-128"/>
                    <a:ea typeface="Meiryo" panose="020B0604030504040204" pitchFamily="34" charset="-128"/>
                    <a:cs typeface="AvenirNext LT Pro Regular"/>
                  </a:rPr>
                  <a:t>3</a:t>
                </a:r>
              </a:p>
            </p:txBody>
          </p:sp>
        </p:grpSp>
        <p:grpSp>
          <p:nvGrpSpPr>
            <p:cNvPr id="79" name="Group 78">
              <a:extLst>
                <a:ext uri="{FF2B5EF4-FFF2-40B4-BE49-F238E27FC236}">
                  <a16:creationId xmlns:a16="http://schemas.microsoft.com/office/drawing/2014/main" id="{8E5CC510-6066-F543-A094-2DA079D2298E}"/>
                </a:ext>
              </a:extLst>
            </p:cNvPr>
            <p:cNvGrpSpPr/>
            <p:nvPr/>
          </p:nvGrpSpPr>
          <p:grpSpPr>
            <a:xfrm>
              <a:off x="9540440" y="5004261"/>
              <a:ext cx="491228" cy="536863"/>
              <a:chOff x="1327749" y="7807728"/>
              <a:chExt cx="584775" cy="639100"/>
            </a:xfrm>
          </p:grpSpPr>
          <p:sp>
            <p:nvSpPr>
              <p:cNvPr id="80" name="Oval 79">
                <a:extLst>
                  <a:ext uri="{FF2B5EF4-FFF2-40B4-BE49-F238E27FC236}">
                    <a16:creationId xmlns:a16="http://schemas.microsoft.com/office/drawing/2014/main" id="{BA0BFF3E-28E9-D147-80FF-0011A182FEF8}"/>
                  </a:ext>
                </a:extLst>
              </p:cNvPr>
              <p:cNvSpPr/>
              <p:nvPr/>
            </p:nvSpPr>
            <p:spPr>
              <a:xfrm>
                <a:off x="1327749" y="7807728"/>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Meiryo" panose="020B0604030504040204" pitchFamily="34" charset="-128"/>
                  <a:ea typeface="Meiryo" panose="020B0604030504040204" pitchFamily="34" charset="-128"/>
                </a:endParaRPr>
              </a:p>
            </p:txBody>
          </p:sp>
          <p:sp>
            <p:nvSpPr>
              <p:cNvPr id="81" name="TextBox 80">
                <a:extLst>
                  <a:ext uri="{FF2B5EF4-FFF2-40B4-BE49-F238E27FC236}">
                    <a16:creationId xmlns:a16="http://schemas.microsoft.com/office/drawing/2014/main" id="{4A203472-F184-D244-BD13-425117188448}"/>
                  </a:ext>
                </a:extLst>
              </p:cNvPr>
              <p:cNvSpPr txBox="1"/>
              <p:nvPr/>
            </p:nvSpPr>
            <p:spPr>
              <a:xfrm>
                <a:off x="1477971" y="7860607"/>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ja-JP" sz="3200">
                    <a:solidFill>
                      <a:srgbClr val="FDFAF5"/>
                    </a:solidFill>
                    <a:latin typeface="Meiryo" panose="020B0604030504040204" pitchFamily="34" charset="-128"/>
                    <a:ea typeface="Meiryo" panose="020B0604030504040204" pitchFamily="34" charset="-128"/>
                    <a:cs typeface="AvenirNext LT Pro Regular"/>
                  </a:rPr>
                  <a:t>2</a:t>
                </a:r>
              </a:p>
            </p:txBody>
          </p:sp>
        </p:grpSp>
        <p:grpSp>
          <p:nvGrpSpPr>
            <p:cNvPr id="82" name="Group 81">
              <a:extLst>
                <a:ext uri="{FF2B5EF4-FFF2-40B4-BE49-F238E27FC236}">
                  <a16:creationId xmlns:a16="http://schemas.microsoft.com/office/drawing/2014/main" id="{7C0A4977-915E-F946-8395-A0560CC4FFB2}"/>
                </a:ext>
              </a:extLst>
            </p:cNvPr>
            <p:cNvGrpSpPr/>
            <p:nvPr/>
          </p:nvGrpSpPr>
          <p:grpSpPr>
            <a:xfrm>
              <a:off x="9513811" y="3501611"/>
              <a:ext cx="491228" cy="579392"/>
              <a:chOff x="1302434" y="7276116"/>
              <a:chExt cx="584775" cy="689732"/>
            </a:xfrm>
          </p:grpSpPr>
          <p:sp>
            <p:nvSpPr>
              <p:cNvPr id="83" name="Oval 82">
                <a:extLst>
                  <a:ext uri="{FF2B5EF4-FFF2-40B4-BE49-F238E27FC236}">
                    <a16:creationId xmlns:a16="http://schemas.microsoft.com/office/drawing/2014/main" id="{A7B8A581-1113-9E49-A90F-C66B8940A6D3}"/>
                  </a:ext>
                </a:extLst>
              </p:cNvPr>
              <p:cNvSpPr/>
              <p:nvPr/>
            </p:nvSpPr>
            <p:spPr>
              <a:xfrm>
                <a:off x="1302434" y="7276116"/>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dirty="0">
                  <a:solidFill>
                    <a:srgbClr val="FDFAF5"/>
                  </a:solidFill>
                  <a:latin typeface="Meiryo" panose="020B0604030504040204" pitchFamily="34" charset="-128"/>
                  <a:ea typeface="Meiryo" panose="020B0604030504040204" pitchFamily="34" charset="-128"/>
                </a:endParaRPr>
              </a:p>
            </p:txBody>
          </p:sp>
          <p:sp>
            <p:nvSpPr>
              <p:cNvPr id="84" name="TextBox 83">
                <a:extLst>
                  <a:ext uri="{FF2B5EF4-FFF2-40B4-BE49-F238E27FC236}">
                    <a16:creationId xmlns:a16="http://schemas.microsoft.com/office/drawing/2014/main" id="{471C1E22-48A3-FB40-AFC2-A0D81F9A357D}"/>
                  </a:ext>
                </a:extLst>
              </p:cNvPr>
              <p:cNvSpPr txBox="1"/>
              <p:nvPr/>
            </p:nvSpPr>
            <p:spPr>
              <a:xfrm>
                <a:off x="1427342" y="7379626"/>
                <a:ext cx="334956" cy="586222"/>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ja-JP" sz="3200">
                    <a:solidFill>
                      <a:srgbClr val="FDFAF5"/>
                    </a:solidFill>
                    <a:latin typeface="Meiryo" panose="020B0604030504040204" pitchFamily="34" charset="-128"/>
                    <a:ea typeface="Meiryo" panose="020B0604030504040204" pitchFamily="34" charset="-128"/>
                    <a:cs typeface="AvenirNext LT Pro Regular"/>
                  </a:rPr>
                  <a:t>1</a:t>
                </a:r>
              </a:p>
            </p:txBody>
          </p:sp>
        </p:grpSp>
      </p:grpSp>
    </p:spTree>
    <p:extLst>
      <p:ext uri="{BB962C8B-B14F-4D97-AF65-F5344CB8AC3E}">
        <p14:creationId xmlns:p14="http://schemas.microsoft.com/office/powerpoint/2010/main" val="3210796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c15="http://schemas.microsoft.com/office/drawing/2012/chart" xmlns:c="http://schemas.openxmlformats.org/drawingml/2006/chart">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0" y="0"/>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1" name="TextBox 20">
            <a:extLst>
              <a:ext uri="{FF2B5EF4-FFF2-40B4-BE49-F238E27FC236}">
                <a16:creationId xmlns:a16="http://schemas.microsoft.com/office/drawing/2014/main" id="{3BF049A2-CDC2-AB40-9F65-3C76B548A012}"/>
              </a:ext>
            </a:extLst>
          </p:cNvPr>
          <p:cNvSpPr txBox="1"/>
          <p:nvPr/>
        </p:nvSpPr>
        <p:spPr>
          <a:xfrm>
            <a:off x="6911942" y="1807534"/>
            <a:ext cx="11801360" cy="1625060"/>
          </a:xfrm>
          <a:prstGeom prst="rect">
            <a:avLst/>
          </a:prstGeom>
        </p:spPr>
        <p:txBody>
          <a:bodyPr vert="horz" wrap="square" lIns="0" tIns="0" rIns="0" bIns="0" rtlCol="0">
            <a:spAutoFit/>
          </a:bodyPr>
          <a:lstStyle>
            <a:defPPr>
              <a:defRPr lang="en-US"/>
            </a:defPPr>
          </a:lstStyle>
          <a:p>
            <a:pPr defTabSz="457004" rtl="0">
              <a:spcBef>
                <a:spcPct val="20000"/>
              </a:spcBef>
              <a:spcAft>
                <a:spcPct val="0"/>
              </a:spcAft>
              <a:buClr>
                <a:srgbClr val="4472C4"/>
              </a:buClr>
              <a:defRPr/>
            </a:pPr>
            <a:r>
              <a:rPr lang="ja-JP" sz="4800">
                <a:solidFill>
                  <a:srgbClr val="556679"/>
                </a:solidFill>
                <a:latin typeface="Meiryo" panose="020B0604030504040204" pitchFamily="34" charset="-128"/>
                <a:ea typeface="Meiryo" panose="020B0604030504040204" pitchFamily="34" charset="-128"/>
                <a:cs typeface="AvenirNext LT Pro Regular"/>
              </a:rPr>
              <a:t>例として、ドバイの自治体が挙げられます。</a:t>
            </a:r>
          </a:p>
          <a:p>
            <a:pPr defTabSz="457004">
              <a:spcBef>
                <a:spcPct val="20000"/>
              </a:spcBef>
              <a:spcAft>
                <a:spcPct val="0"/>
              </a:spcAft>
              <a:buClr>
                <a:srgbClr val="4472C4"/>
              </a:buClr>
              <a:defRPr/>
            </a:pPr>
            <a:endParaRPr lang="en-US" sz="4800" dirty="0">
              <a:solidFill>
                <a:srgbClr val="556679"/>
              </a:solidFill>
              <a:latin typeface="Meiryo" panose="020B0604030504040204" pitchFamily="34" charset="-128"/>
              <a:ea typeface="Meiryo" panose="020B0604030504040204" pitchFamily="34" charset="-128"/>
              <a:cs typeface="AvenirNext LT Pro Regular"/>
            </a:endParaRP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6994222"/>
          </a:xfrm>
          <a:prstGeom prst="rect">
            <a:avLst/>
          </a:prstGeom>
        </p:spPr>
        <p:txBody>
          <a:bodyPr vert="horz" wrap="square" lIns="0" tIns="0" rIns="0" bIns="0" rtlCol="0">
            <a:spAutoFit/>
          </a:bodyPr>
          <a:lstStyle>
            <a:defPPr>
              <a:defRPr lang="en-US"/>
            </a:defPPr>
          </a:lstStyle>
          <a:p>
            <a:pPr rtl="0">
              <a:lnSpc>
                <a:spcPct val="90000"/>
              </a:lnSpc>
            </a:pPr>
            <a:r>
              <a:rPr lang="ja-JP" sz="3600">
                <a:solidFill>
                  <a:srgbClr val="556679"/>
                </a:solidFill>
                <a:latin typeface="Meiryo" panose="020B0604030504040204" pitchFamily="34" charset="-128"/>
                <a:ea typeface="Meiryo" panose="020B0604030504040204" pitchFamily="34" charset="-128"/>
              </a:rPr>
              <a:t>ドバイの自治体は、ポスターやメールマガジン、さらには1ヶ月の間に誰が最も多くのことを学べるかを競うコンテストなど、LinkedInラーニングを繰り返し宣伝しました。</a:t>
            </a: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rtl="0">
              <a:lnSpc>
                <a:spcPct val="90000"/>
              </a:lnSpc>
            </a:pPr>
            <a:r>
              <a:rPr lang="ja-JP" sz="3600">
                <a:solidFill>
                  <a:srgbClr val="B03F1F"/>
                </a:solidFill>
                <a:latin typeface="Meiryo" panose="020B0604030504040204" pitchFamily="34" charset="-128"/>
                <a:ea typeface="Meiryo" panose="020B0604030504040204" pitchFamily="34" charset="-128"/>
              </a:rPr>
              <a:t>その結果は?</a:t>
            </a:r>
          </a:p>
          <a:p>
            <a:pPr rtl="0">
              <a:lnSpc>
                <a:spcPct val="90000"/>
              </a:lnSpc>
            </a:pPr>
            <a:r>
              <a:rPr lang="ja-JP" sz="3600">
                <a:solidFill>
                  <a:srgbClr val="556679"/>
                </a:solidFill>
                <a:latin typeface="Meiryo" panose="020B0604030504040204" pitchFamily="34" charset="-128"/>
                <a:ea typeface="Meiryo" panose="020B0604030504040204" pitchFamily="34" charset="-128"/>
              </a:rPr>
              <a:t>広告キャンペーンの結果、94%がアクティベーションを行い、初年度には、平均的なユーザーは10時間ものコースをプラットフォーム上で視聴しました。</a:t>
            </a: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a:p>
            <a:pPr>
              <a:lnSpc>
                <a:spcPct val="90000"/>
              </a:lnSpc>
            </a:pPr>
            <a:endParaRPr lang="en-US" sz="3600" dirty="0">
              <a:solidFill>
                <a:srgbClr val="556679"/>
              </a:solidFill>
              <a:latin typeface="Meiryo" panose="020B0604030504040204" pitchFamily="34" charset="-128"/>
              <a:ea typeface="Meiryo" panose="020B0604030504040204" pitchFamily="34" charset="-128"/>
            </a:endParaRPr>
          </a:p>
        </p:txBody>
      </p:sp>
      <p:grpSp>
        <p:nvGrpSpPr>
          <p:cNvPr id="15" name="Group 14">
            <a:extLst>
              <a:ext uri="{FF2B5EF4-FFF2-40B4-BE49-F238E27FC236}">
                <a16:creationId xmlns:a16="http://schemas.microsoft.com/office/drawing/2014/main" id="{7C966477-0707-6344-9C5B-59CD80DCBA94}"/>
              </a:ext>
            </a:extLst>
          </p:cNvPr>
          <p:cNvGrpSpPr/>
          <p:nvPr/>
        </p:nvGrpSpPr>
        <p:grpSpPr>
          <a:xfrm>
            <a:off x="1029235" y="1385160"/>
            <a:ext cx="4437408" cy="3948833"/>
            <a:chOff x="1331027" y="4372842"/>
            <a:chExt cx="4437408" cy="3948833"/>
          </a:xfrm>
        </p:grpSpPr>
        <p:sp>
          <p:nvSpPr>
            <p:cNvPr id="16" name="Rectangle 15">
              <a:extLst>
                <a:ext uri="{FF2B5EF4-FFF2-40B4-BE49-F238E27FC236}">
                  <a16:creationId xmlns:a16="http://schemas.microsoft.com/office/drawing/2014/main" id="{F003DB4B-373E-434E-ABB6-9287A32BB40F}"/>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B03F1F"/>
                  </a:solidFill>
                  <a:latin typeface="Meiryo" panose="020B0604030504040204" pitchFamily="34" charset="-128"/>
                  <a:ea typeface="Meiryo" panose="020B0604030504040204" pitchFamily="34" charset="-128"/>
                  <a:cs typeface="Arial"/>
                </a:rPr>
                <a:t>アウトリーチ</a:t>
              </a:r>
              <a:br>
                <a:rPr lang="en-US" sz="4600" spc="-100" dirty="0">
                  <a:solidFill>
                    <a:srgbClr val="B03F1F"/>
                  </a:solidFill>
                  <a:latin typeface="Meiryo" panose="020B0604030504040204" pitchFamily="34" charset="-128"/>
                  <a:ea typeface="Meiryo" panose="020B0604030504040204" pitchFamily="34" charset="-128"/>
                  <a:cs typeface="Arial"/>
                </a:rPr>
              </a:br>
              <a:r>
                <a:rPr lang="ja-JP" sz="4600">
                  <a:solidFill>
                    <a:srgbClr val="B03F1F"/>
                  </a:solidFill>
                  <a:latin typeface="Meiryo" panose="020B0604030504040204" pitchFamily="34" charset="-128"/>
                  <a:ea typeface="Meiryo" panose="020B0604030504040204" pitchFamily="34" charset="-128"/>
                  <a:cs typeface="Arial"/>
                </a:rPr>
                <a:t>戦略その5</a:t>
              </a:r>
            </a:p>
          </p:txBody>
        </p:sp>
        <p:sp>
          <p:nvSpPr>
            <p:cNvPr id="18" name="Rectangle 17">
              <a:extLst>
                <a:ext uri="{FF2B5EF4-FFF2-40B4-BE49-F238E27FC236}">
                  <a16:creationId xmlns:a16="http://schemas.microsoft.com/office/drawing/2014/main" id="{9EDF12A7-B9A5-BA4C-8666-B17BC956332A}"/>
                </a:ext>
              </a:extLst>
            </p:cNvPr>
            <p:cNvSpPr/>
            <p:nvPr/>
          </p:nvSpPr>
          <p:spPr>
            <a:xfrm>
              <a:off x="1352331" y="6138934"/>
              <a:ext cx="4400545" cy="21827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7200">
                  <a:solidFill>
                    <a:srgbClr val="B03F1F"/>
                  </a:solidFill>
                  <a:latin typeface="Meiryo" panose="020B0604030504040204" pitchFamily="34" charset="-128"/>
                  <a:ea typeface="Meiryo" panose="020B0604030504040204" pitchFamily="34" charset="-128"/>
                  <a:cs typeface="Arial"/>
                </a:rPr>
                <a:t>繰り返し宣伝する</a:t>
              </a:r>
            </a:p>
          </p:txBody>
        </p:sp>
        <p:cxnSp>
          <p:nvCxnSpPr>
            <p:cNvPr id="20" name="Straight Connector 19">
              <a:extLst>
                <a:ext uri="{FF2B5EF4-FFF2-40B4-BE49-F238E27FC236}">
                  <a16:creationId xmlns:a16="http://schemas.microsoft.com/office/drawing/2014/main" id="{1FD7621B-3E20-814B-910C-10A285828786}"/>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pic>
        <p:nvPicPr>
          <p:cNvPr id="4" name="Picture 3">
            <a:extLst>
              <a:ext uri="{FF2B5EF4-FFF2-40B4-BE49-F238E27FC236}">
                <a16:creationId xmlns:a16="http://schemas.microsoft.com/office/drawing/2014/main" id="{530E3255-F2D5-2B46-89F6-C83E3AA4ABA3}"/>
              </a:ext>
            </a:extLst>
          </p:cNvPr>
          <p:cNvPicPr>
            <a:picLocks noChangeAspect="1"/>
          </p:cNvPicPr>
          <p:nvPr/>
        </p:nvPicPr>
        <p:blipFill>
          <a:blip r:embed="rId5"/>
          <a:stretch>
            <a:fillRect/>
          </a:stretch>
        </p:blipFill>
        <p:spPr>
          <a:xfrm>
            <a:off x="18875384" y="-11435"/>
            <a:ext cx="5511791" cy="13710923"/>
          </a:xfrm>
          <a:prstGeom prst="rect">
            <a:avLst/>
          </a:prstGeom>
        </p:spPr>
      </p:pic>
    </p:spTree>
    <p:extLst>
      <p:ext uri="{BB962C8B-B14F-4D97-AF65-F5344CB8AC3E}">
        <p14:creationId xmlns:p14="http://schemas.microsoft.com/office/powerpoint/2010/main" val="2262123233"/>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309760" y="496173"/>
            <a:ext cx="21711596" cy="9728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7700">
                <a:solidFill>
                  <a:srgbClr val="44702B"/>
                </a:solidFill>
                <a:latin typeface="Meiryo" panose="020B0604030504040204" pitchFamily="34" charset="-128"/>
                <a:ea typeface="Meiryo" panose="020B0604030504040204" pitchFamily="34" charset="-128"/>
                <a:cs typeface="Arial"/>
              </a:rPr>
              <a:t>結論 - 自分に適した方法を見つける </a:t>
            </a:r>
          </a:p>
        </p:txBody>
      </p:sp>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2" name="TextBox 21">
            <a:extLst>
              <a:ext uri="{FF2B5EF4-FFF2-40B4-BE49-F238E27FC236}">
                <a16:creationId xmlns:a16="http://schemas.microsoft.com/office/drawing/2014/main" id="{A96179BB-E6EC-B141-B2B8-B3E2DC57C711}"/>
              </a:ext>
            </a:extLst>
          </p:cNvPr>
          <p:cNvSpPr txBox="1"/>
          <p:nvPr/>
        </p:nvSpPr>
        <p:spPr>
          <a:xfrm>
            <a:off x="1041992" y="2105247"/>
            <a:ext cx="6996222" cy="99719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準備は整いましたか? ご紹介したどのアイデアでも、学習者のエンゲージメントを高めることができます。ベストプラクティス – これらの戦略を自分に適した方法でいくつか組み合わせることで、大きな成果を得ることができます。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まずは、管理者向けの戦略から始めることをおすすめします。すでにLinkedIn ラーニングを開始している場合でも、ライセンスが割り当てられていることと、ご自身や部門の責任者が関連するコンテンツを割り当てていることを確認することが、アクティベーションとエンゲージメントに最も直接的な影響を与えます。</a:t>
            </a:r>
          </a:p>
        </p:txBody>
      </p:sp>
      <p:sp>
        <p:nvSpPr>
          <p:cNvPr id="37" name="TextBox 36">
            <a:extLst>
              <a:ext uri="{FF2B5EF4-FFF2-40B4-BE49-F238E27FC236}">
                <a16:creationId xmlns:a16="http://schemas.microsoft.com/office/drawing/2014/main" id="{9C1F6B4A-1C57-C744-9383-3664CE91F707}"/>
              </a:ext>
            </a:extLst>
          </p:cNvPr>
          <p:cNvSpPr txBox="1"/>
          <p:nvPr/>
        </p:nvSpPr>
        <p:spPr>
          <a:xfrm>
            <a:off x="8934665" y="2178063"/>
            <a:ext cx="6320758" cy="941796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これらの項目を確認し終えたら、組織に適した方法を探すためにアウトリーチ戦略を検討し始めてください。例えば、部長と関係は良好ですか? 従業員の学習への取り組みがCEOにとって重要であることがわかっていれば、戦略その4「エグゼクティブスポンサーシップ」からスタートしましょう。 </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パフォーマンスレビューの最中ですか? アウトリーチ戦略その1から始めて、パフォーマンスレビューにオンライン学習を取り入れましょう。</a:t>
            </a:r>
          </a:p>
        </p:txBody>
      </p:sp>
      <p:sp>
        <p:nvSpPr>
          <p:cNvPr id="23" name="TextBox 22">
            <a:extLst>
              <a:ext uri="{FF2B5EF4-FFF2-40B4-BE49-F238E27FC236}">
                <a16:creationId xmlns:a16="http://schemas.microsoft.com/office/drawing/2014/main" id="{51115EEC-E1F0-6041-BE55-BAFFEB60CB91}"/>
              </a:ext>
            </a:extLst>
          </p:cNvPr>
          <p:cNvSpPr txBox="1"/>
          <p:nvPr/>
        </p:nvSpPr>
        <p:spPr>
          <a:xfrm>
            <a:off x="16687113" y="2263123"/>
            <a:ext cx="6320758" cy="609397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このような戦略を積み重ねることで、組織内で学習者のエンゲージメントを継続的に高めることができます。そうすれば、より多くの職員を学習に導き、職員の能力を最大限に引き出す企業文化を生み出すことができるでしょう。</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44702B"/>
                </a:solidFill>
                <a:latin typeface="Meiryo" panose="020B0604030504040204" pitchFamily="34" charset="-128"/>
                <a:ea typeface="Meiryo" panose="020B0604030504040204" pitchFamily="34" charset="-128"/>
                <a:cs typeface="Arial"/>
              </a:rPr>
              <a:t>ご健闘をお祈りしています。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p:txBody>
      </p:sp>
    </p:spTree>
    <p:extLst>
      <p:ext uri="{BB962C8B-B14F-4D97-AF65-F5344CB8AC3E}">
        <p14:creationId xmlns:p14="http://schemas.microsoft.com/office/powerpoint/2010/main" val="1021580054"/>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2" name="Group 1">
            <a:extLst>
              <a:ext uri="{FF2B5EF4-FFF2-40B4-BE49-F238E27FC236}">
                <a16:creationId xmlns:a16="http://schemas.microsoft.com/office/drawing/2014/main" id="{E19C29ED-D770-4D46-BC05-92AC2CFB42F3}"/>
              </a:ext>
            </a:extLst>
          </p:cNvPr>
          <p:cNvGrpSpPr/>
          <p:nvPr/>
        </p:nvGrpSpPr>
        <p:grpSpPr>
          <a:xfrm>
            <a:off x="9048769" y="3881737"/>
            <a:ext cx="13993852" cy="6495086"/>
            <a:chOff x="9048769" y="3180898"/>
            <a:chExt cx="13993852" cy="6495086"/>
          </a:xfrm>
        </p:grpSpPr>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9048769" y="3180898"/>
              <a:ext cx="4954690" cy="680397"/>
            </a:xfrm>
            <a:prstGeom prst="rect">
              <a:avLst/>
            </a:prstGeom>
          </p:spPr>
        </p:pic>
        <p:sp>
          <p:nvSpPr>
            <p:cNvPr id="22" name="TextBox 21">
              <a:extLst>
                <a:ext uri="{FF2B5EF4-FFF2-40B4-BE49-F238E27FC236}">
                  <a16:creationId xmlns:a16="http://schemas.microsoft.com/office/drawing/2014/main" id="{A96179BB-E6EC-B141-B2B8-B3E2DC57C711}"/>
                </a:ext>
              </a:extLst>
            </p:cNvPr>
            <p:cNvSpPr txBox="1"/>
            <p:nvPr/>
          </p:nvSpPr>
          <p:spPr>
            <a:xfrm>
              <a:off x="9048769" y="4690004"/>
              <a:ext cx="13993852" cy="4985980"/>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LinkedInラーニングは、プロフェッショナルのスキル学習を通じて目標の達成を助ける世界有数のオンライン学習プラットフォームです。16,000件を超える最新コースを備えたライブラリは7ヶ国語に対応していて使いやすく、一人一人の学習内容に合わせて学べます。 </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LinkedInラーニングでは、学習指導者がスキル不足や受講者のニーズの把握に使えるリアルタイムSkills Insightsも提供しています。詳細については、learning.linkedin.com/for-governmentsをご覧ください。</a:t>
              </a:r>
            </a:p>
          </p:txBody>
        </p:sp>
      </p:grpSp>
      <p:sp>
        <p:nvSpPr>
          <p:cNvPr id="31" name="Rectangle 30">
            <a:extLst>
              <a:ext uri="{FF2B5EF4-FFF2-40B4-BE49-F238E27FC236}">
                <a16:creationId xmlns:a16="http://schemas.microsoft.com/office/drawing/2014/main" id="{32F1B851-A348-934F-B04B-190A09592C49}"/>
              </a:ext>
            </a:extLst>
          </p:cNvPr>
          <p:cNvSpPr/>
          <p:nvPr/>
        </p:nvSpPr>
        <p:spPr>
          <a:xfrm>
            <a:off x="-1" y="-11434"/>
            <a:ext cx="536713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4" name="Picture 3">
            <a:extLst>
              <a:ext uri="{FF2B5EF4-FFF2-40B4-BE49-F238E27FC236}">
                <a16:creationId xmlns:a16="http://schemas.microsoft.com/office/drawing/2014/main" id="{A9B2976B-2657-594F-A121-8D51DF41F0E9}"/>
              </a:ext>
            </a:extLst>
          </p:cNvPr>
          <p:cNvPicPr>
            <a:picLocks noChangeAspect="1"/>
          </p:cNvPicPr>
          <p:nvPr/>
        </p:nvPicPr>
        <p:blipFill>
          <a:blip r:embed="rId5"/>
          <a:stretch>
            <a:fillRect/>
          </a:stretch>
        </p:blipFill>
        <p:spPr>
          <a:xfrm>
            <a:off x="-1126612" y="2226364"/>
            <a:ext cx="9278181" cy="9278181"/>
          </a:xfrm>
          <a:prstGeom prst="ellipse">
            <a:avLst/>
          </a:prstGeom>
        </p:spPr>
      </p:pic>
    </p:spTree>
    <p:extLst>
      <p:ext uri="{BB962C8B-B14F-4D97-AF65-F5344CB8AC3E}">
        <p14:creationId xmlns:p14="http://schemas.microsoft.com/office/powerpoint/2010/main" val="150297925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0" y="4763387"/>
            <a:ext cx="9170875" cy="42209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10000">
                <a:solidFill>
                  <a:srgbClr val="0664C2"/>
                </a:solidFill>
                <a:latin typeface="Meiryo" panose="020B0604030504040204" pitchFamily="34" charset="-128"/>
                <a:ea typeface="Meiryo" panose="020B0604030504040204" pitchFamily="34" charset="-128"/>
                <a:cs typeface="Arial"/>
              </a:rPr>
              <a:t>管理者のための実証済みの5つの戦略</a:t>
            </a:r>
          </a:p>
        </p:txBody>
      </p:sp>
      <p:pic>
        <p:nvPicPr>
          <p:cNvPr id="5" name="Picture 4">
            <a:extLst>
              <a:ext uri="{FF2B5EF4-FFF2-40B4-BE49-F238E27FC236}">
                <a16:creationId xmlns:a16="http://schemas.microsoft.com/office/drawing/2014/main" id="{77271CBB-56A2-D342-99AC-7F8670D27F7F}"/>
              </a:ext>
            </a:extLst>
          </p:cNvPr>
          <p:cNvPicPr>
            <a:picLocks noChangeAspect="1"/>
          </p:cNvPicPr>
          <p:nvPr/>
        </p:nvPicPr>
        <p:blipFill>
          <a:blip r:embed="rId5"/>
          <a:stretch>
            <a:fillRect/>
          </a:stretch>
        </p:blipFill>
        <p:spPr>
          <a:xfrm>
            <a:off x="9018586" y="0"/>
            <a:ext cx="15411236" cy="13716000"/>
          </a:xfrm>
          <a:prstGeom prst="rect">
            <a:avLst/>
          </a:prstGeom>
        </p:spPr>
      </p:pic>
    </p:spTree>
    <p:extLst>
      <p:ext uri="{BB962C8B-B14F-4D97-AF65-F5344CB8AC3E}">
        <p14:creationId xmlns:p14="http://schemas.microsoft.com/office/powerpoint/2010/main" val="82631021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4725D87-AE5A-D240-9E42-9785F16896CE}"/>
              </a:ext>
            </a:extLst>
          </p:cNvPr>
          <p:cNvSpPr/>
          <p:nvPr/>
        </p:nvSpPr>
        <p:spPr>
          <a:xfrm>
            <a:off x="0" y="-1138486"/>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8" name="Group 7">
            <a:extLst>
              <a:ext uri="{FF2B5EF4-FFF2-40B4-BE49-F238E27FC236}">
                <a16:creationId xmlns:a16="http://schemas.microsoft.com/office/drawing/2014/main" id="{EDC1FF29-2964-3D4D-A30E-350721905A3E}"/>
              </a:ext>
            </a:extLst>
          </p:cNvPr>
          <p:cNvGrpSpPr/>
          <p:nvPr/>
        </p:nvGrpSpPr>
        <p:grpSpPr>
          <a:xfrm>
            <a:off x="540176" y="1637414"/>
            <a:ext cx="7030205" cy="3918082"/>
            <a:chOff x="841968" y="4625096"/>
            <a:chExt cx="7030205" cy="3918082"/>
          </a:xfrm>
        </p:grpSpPr>
        <p:sp>
          <p:nvSpPr>
            <p:cNvPr id="31" name="Rectangle 30">
              <a:extLst>
                <a:ext uri="{FF2B5EF4-FFF2-40B4-BE49-F238E27FC236}">
                  <a16:creationId xmlns:a16="http://schemas.microsoft.com/office/drawing/2014/main" id="{1943DB4B-6622-0242-BF6C-1FF9D3BD4A66}"/>
                </a:ext>
              </a:extLst>
            </p:cNvPr>
            <p:cNvSpPr/>
            <p:nvPr/>
          </p:nvSpPr>
          <p:spPr>
            <a:xfrm>
              <a:off x="1288496" y="4625096"/>
              <a:ext cx="6583677" cy="781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0664C2"/>
                  </a:solidFill>
                  <a:latin typeface="Meiryo" panose="020B0604030504040204" pitchFamily="34" charset="-128"/>
                  <a:ea typeface="Meiryo" panose="020B0604030504040204" pitchFamily="34" charset="-128"/>
                  <a:cs typeface="Arial"/>
                </a:rPr>
                <a:t>管理者向けの戦略</a:t>
              </a:r>
              <a:br>
                <a:rPr lang="en-US" altLang="ja-JP" sz="4600" dirty="0">
                  <a:solidFill>
                    <a:srgbClr val="0664C2"/>
                  </a:solidFill>
                  <a:latin typeface="Meiryo" panose="020B0604030504040204" pitchFamily="34" charset="-128"/>
                  <a:ea typeface="Meiryo" panose="020B0604030504040204" pitchFamily="34" charset="-128"/>
                  <a:cs typeface="Arial"/>
                </a:rPr>
              </a:br>
              <a:r>
                <a:rPr lang="ja-JP" sz="4600">
                  <a:solidFill>
                    <a:srgbClr val="0664C2"/>
                  </a:solidFill>
                  <a:latin typeface="Meiryo" panose="020B0604030504040204" pitchFamily="34" charset="-128"/>
                  <a:ea typeface="Meiryo" panose="020B0604030504040204" pitchFamily="34" charset="-128"/>
                  <a:cs typeface="Arial"/>
                </a:rPr>
                <a:t>その1</a:t>
              </a:r>
            </a:p>
          </p:txBody>
        </p:sp>
        <p:sp>
          <p:nvSpPr>
            <p:cNvPr id="38" name="Rectangle 37">
              <a:extLst>
                <a:ext uri="{FF2B5EF4-FFF2-40B4-BE49-F238E27FC236}">
                  <a16:creationId xmlns:a16="http://schemas.microsoft.com/office/drawing/2014/main" id="{D79E4B11-C034-954F-B906-3F2CDA7CE9A1}"/>
                </a:ext>
              </a:extLst>
            </p:cNvPr>
            <p:cNvSpPr/>
            <p:nvPr/>
          </p:nvSpPr>
          <p:spPr>
            <a:xfrm>
              <a:off x="841968" y="6368835"/>
              <a:ext cx="6137070" cy="21743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7700">
                  <a:solidFill>
                    <a:srgbClr val="0465C3"/>
                  </a:solidFill>
                  <a:latin typeface="Meiryo" panose="020B0604030504040204" pitchFamily="34" charset="-128"/>
                  <a:ea typeface="Meiryo" panose="020B0604030504040204" pitchFamily="34" charset="-128"/>
                  <a:cs typeface="Arial"/>
                </a:rPr>
                <a:t>ライセンスを割り当て</a:t>
              </a:r>
              <a:r>
                <a:rPr lang="ja-JP" altLang="en-US" sz="7700">
                  <a:solidFill>
                    <a:srgbClr val="0465C3"/>
                  </a:solidFill>
                  <a:latin typeface="Meiryo" panose="020B0604030504040204" pitchFamily="34" charset="-128"/>
                  <a:ea typeface="Meiryo" panose="020B0604030504040204" pitchFamily="34" charset="-128"/>
                  <a:cs typeface="Arial"/>
                </a:rPr>
                <a:t>る</a:t>
              </a:r>
              <a:endParaRPr lang="ja-JP" sz="7700">
                <a:solidFill>
                  <a:srgbClr val="0465C3"/>
                </a:solidFill>
                <a:latin typeface="Meiryo" panose="020B0604030504040204" pitchFamily="34" charset="-128"/>
                <a:ea typeface="Meiryo" panose="020B0604030504040204" pitchFamily="34" charset="-128"/>
                <a:cs typeface="Arial"/>
              </a:endParaRPr>
            </a:p>
          </p:txBody>
        </p:sp>
        <p:cxnSp>
          <p:nvCxnSpPr>
            <p:cNvPr id="3" name="Straight Connector 2">
              <a:extLst>
                <a:ext uri="{FF2B5EF4-FFF2-40B4-BE49-F238E27FC236}">
                  <a16:creationId xmlns:a16="http://schemas.microsoft.com/office/drawing/2014/main" id="{9F90EA1E-FB70-DE4C-9CC1-178C1302033B}"/>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37C51DD7-FE8D-F547-BF30-87036C1C4010}"/>
              </a:ext>
            </a:extLst>
          </p:cNvPr>
          <p:cNvGrpSpPr/>
          <p:nvPr/>
        </p:nvGrpSpPr>
        <p:grpSpPr>
          <a:xfrm>
            <a:off x="18824093" y="2046361"/>
            <a:ext cx="4210749" cy="6216339"/>
            <a:chOff x="18824093" y="2441577"/>
            <a:chExt cx="4210749" cy="6216339"/>
          </a:xfrm>
        </p:grpSpPr>
        <p:sp>
          <p:nvSpPr>
            <p:cNvPr id="5" name="Rectangle 4">
              <a:extLst>
                <a:ext uri="{FF2B5EF4-FFF2-40B4-BE49-F238E27FC236}">
                  <a16:creationId xmlns:a16="http://schemas.microsoft.com/office/drawing/2014/main" id="{C3E40950-087E-6C41-93C9-30195B23F714}"/>
                </a:ext>
              </a:extLst>
            </p:cNvPr>
            <p:cNvSpPr/>
            <p:nvPr/>
          </p:nvSpPr>
          <p:spPr>
            <a:xfrm>
              <a:off x="18845160" y="2441577"/>
              <a:ext cx="4189682" cy="6216339"/>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824093" y="3078528"/>
              <a:ext cx="4210749" cy="5034205"/>
              <a:chOff x="18824093" y="3257430"/>
              <a:chExt cx="4210749" cy="5034205"/>
            </a:xfrm>
          </p:grpSpPr>
          <p:sp>
            <p:nvSpPr>
              <p:cNvPr id="42" name="TextBox 41">
                <a:extLst>
                  <a:ext uri="{FF2B5EF4-FFF2-40B4-BE49-F238E27FC236}">
                    <a16:creationId xmlns:a16="http://schemas.microsoft.com/office/drawing/2014/main" id="{31F759AC-1C6B-604A-80EC-FDC1745B2CCD}"/>
                  </a:ext>
                </a:extLst>
              </p:cNvPr>
              <p:cNvSpPr txBox="1"/>
              <p:nvPr/>
            </p:nvSpPr>
            <p:spPr>
              <a:xfrm>
                <a:off x="19456401" y="5952533"/>
                <a:ext cx="2966936" cy="2339102"/>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ja-JP" sz="3800">
                    <a:solidFill>
                      <a:srgbClr val="5E6869"/>
                    </a:solidFill>
                    <a:latin typeface="Meiryo" panose="020B0604030504040204" pitchFamily="34" charset="-128"/>
                    <a:ea typeface="Meiryo" panose="020B0604030504040204" pitchFamily="34" charset="-128"/>
                    <a:cs typeface="Arial" panose="020B0604020202020204" pitchFamily="34" charset="0"/>
                  </a:rPr>
                  <a:t>割り当てられていないライセンスが使用される割合</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824093" y="3257430"/>
                <a:ext cx="4210749" cy="2769989"/>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ja-JP" sz="18000">
                    <a:solidFill>
                      <a:srgbClr val="0664C2"/>
                    </a:solidFill>
                    <a:latin typeface="Meiryo" panose="020B0604030504040204" pitchFamily="34" charset="-128"/>
                    <a:ea typeface="Meiryo" panose="020B0604030504040204" pitchFamily="34" charset="-128"/>
                    <a:cs typeface="AvenirNext LT Pro Regular"/>
                  </a:rPr>
                  <a:t>0%</a:t>
                </a:r>
              </a:p>
            </p:txBody>
          </p:sp>
        </p:grpSp>
      </p:grpSp>
      <p:grpSp>
        <p:nvGrpSpPr>
          <p:cNvPr id="9" name="Group 8">
            <a:extLst>
              <a:ext uri="{FF2B5EF4-FFF2-40B4-BE49-F238E27FC236}">
                <a16:creationId xmlns:a16="http://schemas.microsoft.com/office/drawing/2014/main" id="{ADA98D6E-BAD5-C543-923C-D71D47392C8B}"/>
              </a:ext>
            </a:extLst>
          </p:cNvPr>
          <p:cNvGrpSpPr/>
          <p:nvPr/>
        </p:nvGrpSpPr>
        <p:grpSpPr>
          <a:xfrm>
            <a:off x="7819362" y="2012496"/>
            <a:ext cx="10040013" cy="10525958"/>
            <a:chOff x="7819362" y="1964352"/>
            <a:chExt cx="10040013" cy="10525958"/>
          </a:xfrm>
        </p:grpSpPr>
        <p:sp>
          <p:nvSpPr>
            <p:cNvPr id="37" name="TextBox 36">
              <a:extLst>
                <a:ext uri="{FF2B5EF4-FFF2-40B4-BE49-F238E27FC236}">
                  <a16:creationId xmlns:a16="http://schemas.microsoft.com/office/drawing/2014/main" id="{9C1F6B4A-1C57-C744-9383-3664CE91F707}"/>
                </a:ext>
              </a:extLst>
            </p:cNvPr>
            <p:cNvSpPr txBox="1"/>
            <p:nvPr/>
          </p:nvSpPr>
          <p:spPr>
            <a:xfrm>
              <a:off x="7819362" y="1964352"/>
              <a:ext cx="4168347" cy="105259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最も単刀直入なステップです。学習のエンゲージメントを促すにはLinkedInラーニングのライセンスを割り当てる必要があります。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では、誰にライセンスを割り当てるべきでしょうか? これが少し難しいところです。理想的には、すべての職員にライセンスを割り当てることです。しかし、そうでない場合は、いくつかの選択肢があります。</a:t>
              </a:r>
            </a:p>
          </p:txBody>
        </p:sp>
        <p:sp>
          <p:nvSpPr>
            <p:cNvPr id="45" name="TextBox 44">
              <a:extLst>
                <a:ext uri="{FF2B5EF4-FFF2-40B4-BE49-F238E27FC236}">
                  <a16:creationId xmlns:a16="http://schemas.microsoft.com/office/drawing/2014/main" id="{95BAF850-CCAA-AC48-A147-79C5E3E0DE95}"/>
                </a:ext>
              </a:extLst>
            </p:cNvPr>
            <p:cNvSpPr txBox="1"/>
            <p:nvPr/>
          </p:nvSpPr>
          <p:spPr>
            <a:xfrm>
              <a:off x="13332261" y="2023544"/>
              <a:ext cx="4527114" cy="880477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自ら希望する人にライセンスを割り当てる組織もあります。また、特定の部署や潜在能力の高い人など、戦略的に重要な人たちに注目する職場もあります。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いずれにしても、</a:t>
              </a:r>
              <a:br>
                <a:rPr lang="en-US" altLang="ja-JP" sz="3600" dirty="0">
                  <a:solidFill>
                    <a:srgbClr val="5E6869"/>
                  </a:solidFill>
                  <a:latin typeface="Meiryo" panose="020B0604030504040204" pitchFamily="34" charset="-128"/>
                  <a:ea typeface="Meiryo" panose="020B0604030504040204" pitchFamily="34" charset="-128"/>
                  <a:cs typeface="Arial"/>
                </a:rPr>
              </a:br>
              <a:r>
                <a:rPr lang="ja-JP" sz="3600">
                  <a:solidFill>
                    <a:srgbClr val="5E6869"/>
                  </a:solidFill>
                  <a:latin typeface="Meiryo" panose="020B0604030504040204" pitchFamily="34" charset="-128"/>
                  <a:ea typeface="Meiryo" panose="020B0604030504040204" pitchFamily="34" charset="-128"/>
                  <a:cs typeface="Arial"/>
                </a:rPr>
                <a:t>できるだけ早く全職員にライセンスを割り当て、エンゲージメントの向上と学習文化の構築に努めましょう。</a:t>
              </a:r>
            </a:p>
          </p:txBody>
        </p:sp>
      </p:gr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spTree>
    <p:extLst>
      <p:ext uri="{BB962C8B-B14F-4D97-AF65-F5344CB8AC3E}">
        <p14:creationId xmlns:p14="http://schemas.microsoft.com/office/powerpoint/2010/main" val="1483732567"/>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sp>
        <p:nvSpPr>
          <p:cNvPr id="33" name="TextBox 32">
            <a:extLst>
              <a:ext uri="{FF2B5EF4-FFF2-40B4-BE49-F238E27FC236}">
                <a16:creationId xmlns:a16="http://schemas.microsoft.com/office/drawing/2014/main" id="{64274496-FCBA-4642-9935-A737D35A9B7D}"/>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5E6869"/>
                </a:solidFill>
                <a:latin typeface="Meiryo" panose="020B0604030504040204" pitchFamily="34" charset="-128"/>
                <a:ea typeface="Meiryo" panose="020B0604030504040204" pitchFamily="34" charset="-128"/>
                <a:cs typeface="Arial"/>
              </a:rPr>
              <a:t>実現するにはどうしたらいいでしょうか。</a:t>
            </a:r>
          </a:p>
        </p:txBody>
      </p:sp>
      <p:sp>
        <p:nvSpPr>
          <p:cNvPr id="34" name="TextBox 33">
            <a:extLst>
              <a:ext uri="{FF2B5EF4-FFF2-40B4-BE49-F238E27FC236}">
                <a16:creationId xmlns:a16="http://schemas.microsoft.com/office/drawing/2014/main" id="{F320C427-5F3B-F54A-8651-B05BEE5D32F5}"/>
              </a:ext>
            </a:extLst>
          </p:cNvPr>
          <p:cNvSpPr txBox="1"/>
          <p:nvPr/>
        </p:nvSpPr>
        <p:spPr>
          <a:xfrm>
            <a:off x="7910322" y="3349126"/>
            <a:ext cx="6854908"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a:rPr>
              <a:t>学習者を選びます。</a:t>
            </a: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誰にライセンスを割り当てるのか? 部門のリーダーや人事部のビジネスパートナーと協力して、学習者を探します。</a:t>
            </a:r>
          </a:p>
        </p:txBody>
      </p:sp>
      <p:sp>
        <p:nvSpPr>
          <p:cNvPr id="35" name="TextBox 34">
            <a:extLst>
              <a:ext uri="{FF2B5EF4-FFF2-40B4-BE49-F238E27FC236}">
                <a16:creationId xmlns:a16="http://schemas.microsoft.com/office/drawing/2014/main" id="{A728A11A-84A9-924C-9AE5-F2A12F04CB3C}"/>
              </a:ext>
            </a:extLst>
          </p:cNvPr>
          <p:cNvSpPr txBox="1"/>
          <p:nvPr/>
        </p:nvSpPr>
        <p:spPr>
          <a:xfrm>
            <a:off x="7879257" y="7651631"/>
            <a:ext cx="6885971" cy="347787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a:rPr>
              <a:t>職員に伝えます。</a:t>
            </a: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職員にLinkedInラーニングへのアクセス権があることを知らせましょう! 大きな「イベント」にすればするほど、より迅速な行動として表れます。</a:t>
            </a:r>
          </a:p>
        </p:txBody>
      </p:sp>
      <p:sp>
        <p:nvSpPr>
          <p:cNvPr id="36" name="TextBox 35">
            <a:extLst>
              <a:ext uri="{FF2B5EF4-FFF2-40B4-BE49-F238E27FC236}">
                <a16:creationId xmlns:a16="http://schemas.microsoft.com/office/drawing/2014/main" id="{247C79F0-A92D-8C4B-9D39-2B0096515757}"/>
              </a:ext>
            </a:extLst>
          </p:cNvPr>
          <p:cNvSpPr txBox="1"/>
          <p:nvPr/>
        </p:nvSpPr>
        <p:spPr>
          <a:xfrm>
            <a:off x="16109782" y="3334414"/>
            <a:ext cx="6927814" cy="41857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a:rPr>
              <a:t>IT部門とも連携してください。</a:t>
            </a: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ITチームと協力して、LinkedInラーニングを導入する最も簡単な方法を探します。最適なシナリオは、SSOや既存のLMSに統合することです。</a:t>
            </a:r>
          </a:p>
        </p:txBody>
      </p:sp>
      <p:sp>
        <p:nvSpPr>
          <p:cNvPr id="39" name="TextBox 38">
            <a:extLst>
              <a:ext uri="{FF2B5EF4-FFF2-40B4-BE49-F238E27FC236}">
                <a16:creationId xmlns:a16="http://schemas.microsoft.com/office/drawing/2014/main" id="{73A50B57-B8B2-2446-BED2-0301A0E9C5EA}"/>
              </a:ext>
            </a:extLst>
          </p:cNvPr>
          <p:cNvSpPr txBox="1"/>
          <p:nvPr/>
        </p:nvSpPr>
        <p:spPr>
          <a:xfrm>
            <a:off x="16078718" y="7636919"/>
            <a:ext cx="6927814" cy="41857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a:rPr>
              <a:t>LinkedInがサポートします。</a:t>
            </a: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CSMや担当者と協力し、またはカスタマーサクセスセンターのベストプラクティスを活用して、開始に向けたマーケティングキャンペーンを作成します。</a:t>
            </a:r>
          </a:p>
        </p:txBody>
      </p:sp>
      <p:sp>
        <p:nvSpPr>
          <p:cNvPr id="27" name="Rectangle 26">
            <a:extLst>
              <a:ext uri="{FF2B5EF4-FFF2-40B4-BE49-F238E27FC236}">
                <a16:creationId xmlns:a16="http://schemas.microsoft.com/office/drawing/2014/main" id="{B243437D-9585-5E4F-9CBF-330EA19DA2BC}"/>
              </a:ext>
            </a:extLst>
          </p:cNvPr>
          <p:cNvSpPr/>
          <p:nvPr/>
        </p:nvSpPr>
        <p:spPr>
          <a:xfrm>
            <a:off x="0" y="0"/>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grpSp>
        <p:nvGrpSpPr>
          <p:cNvPr id="32" name="Group 31">
            <a:extLst>
              <a:ext uri="{FF2B5EF4-FFF2-40B4-BE49-F238E27FC236}">
                <a16:creationId xmlns:a16="http://schemas.microsoft.com/office/drawing/2014/main" id="{2A2D2F62-81E4-3A44-8CE5-3F45B334B165}"/>
              </a:ext>
            </a:extLst>
          </p:cNvPr>
          <p:cNvGrpSpPr/>
          <p:nvPr/>
        </p:nvGrpSpPr>
        <p:grpSpPr>
          <a:xfrm>
            <a:off x="476381" y="1722474"/>
            <a:ext cx="6328456" cy="3811757"/>
            <a:chOff x="778173" y="4710156"/>
            <a:chExt cx="6328456" cy="3811757"/>
          </a:xfrm>
        </p:grpSpPr>
        <p:sp>
          <p:nvSpPr>
            <p:cNvPr id="37" name="Rectangle 36">
              <a:extLst>
                <a:ext uri="{FF2B5EF4-FFF2-40B4-BE49-F238E27FC236}">
                  <a16:creationId xmlns:a16="http://schemas.microsoft.com/office/drawing/2014/main" id="{11A66D82-D4E4-5D41-9CD1-048B43EAC81F}"/>
                </a:ext>
              </a:extLst>
            </p:cNvPr>
            <p:cNvSpPr/>
            <p:nvPr/>
          </p:nvSpPr>
          <p:spPr>
            <a:xfrm>
              <a:off x="1309761" y="4710156"/>
              <a:ext cx="4797407" cy="6325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0664C2"/>
                  </a:solidFill>
                  <a:latin typeface="Meiryo" panose="020B0604030504040204" pitchFamily="34" charset="-128"/>
                  <a:ea typeface="Meiryo" panose="020B0604030504040204" pitchFamily="34" charset="-128"/>
                  <a:cs typeface="Arial"/>
                </a:rPr>
                <a:t>管理者向けの戦略その1</a:t>
              </a:r>
            </a:p>
          </p:txBody>
        </p:sp>
        <p:sp>
          <p:nvSpPr>
            <p:cNvPr id="40" name="Rectangle 39">
              <a:extLst>
                <a:ext uri="{FF2B5EF4-FFF2-40B4-BE49-F238E27FC236}">
                  <a16:creationId xmlns:a16="http://schemas.microsoft.com/office/drawing/2014/main" id="{EC712EE8-E626-1F4A-8E80-38212BDB5186}"/>
                </a:ext>
              </a:extLst>
            </p:cNvPr>
            <p:cNvSpPr/>
            <p:nvPr/>
          </p:nvSpPr>
          <p:spPr>
            <a:xfrm>
              <a:off x="778173" y="6453896"/>
              <a:ext cx="6328456" cy="20680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7700">
                  <a:solidFill>
                    <a:srgbClr val="0465C3"/>
                  </a:solidFill>
                  <a:latin typeface="Meiryo" panose="020B0604030504040204" pitchFamily="34" charset="-128"/>
                  <a:ea typeface="Meiryo" panose="020B0604030504040204" pitchFamily="34" charset="-128"/>
                  <a:cs typeface="Arial"/>
                </a:rPr>
                <a:t>ライセンスを割り当て</a:t>
              </a:r>
              <a:r>
                <a:rPr lang="ja-JP" altLang="en-US" sz="7700">
                  <a:solidFill>
                    <a:srgbClr val="0465C3"/>
                  </a:solidFill>
                  <a:latin typeface="Meiryo" panose="020B0604030504040204" pitchFamily="34" charset="-128"/>
                  <a:ea typeface="Meiryo" panose="020B0604030504040204" pitchFamily="34" charset="-128"/>
                  <a:cs typeface="Arial"/>
                </a:rPr>
                <a:t>る</a:t>
              </a:r>
              <a:endParaRPr lang="ja-JP" sz="7700">
                <a:solidFill>
                  <a:srgbClr val="0465C3"/>
                </a:solidFill>
                <a:latin typeface="Meiryo" panose="020B0604030504040204" pitchFamily="34" charset="-128"/>
                <a:ea typeface="Meiryo" panose="020B0604030504040204" pitchFamily="34" charset="-128"/>
                <a:cs typeface="Arial"/>
              </a:endParaRPr>
            </a:p>
          </p:txBody>
        </p:sp>
        <p:cxnSp>
          <p:nvCxnSpPr>
            <p:cNvPr id="41" name="Straight Connector 40">
              <a:extLst>
                <a:ext uri="{FF2B5EF4-FFF2-40B4-BE49-F238E27FC236}">
                  <a16:creationId xmlns:a16="http://schemas.microsoft.com/office/drawing/2014/main" id="{C34C0FCF-7EC8-BD43-87BE-0B40F5E07A7E}"/>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4615425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0" y="-458001"/>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5" name="Rectangle 4">
            <a:extLst>
              <a:ext uri="{FF2B5EF4-FFF2-40B4-BE49-F238E27FC236}">
                <a16:creationId xmlns:a16="http://schemas.microsoft.com/office/drawing/2014/main" id="{C3E40950-087E-6C41-93C9-30195B23F714}"/>
              </a:ext>
            </a:extLst>
          </p:cNvPr>
          <p:cNvSpPr/>
          <p:nvPr/>
        </p:nvSpPr>
        <p:spPr>
          <a:xfrm>
            <a:off x="18626517" y="2114093"/>
            <a:ext cx="4408325" cy="7538971"/>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037406" y="4962084"/>
            <a:ext cx="5760658" cy="3671522"/>
            <a:chOff x="18037406" y="4774208"/>
            <a:chExt cx="5760658" cy="3671522"/>
          </a:xfrm>
        </p:grpSpPr>
        <p:sp>
          <p:nvSpPr>
            <p:cNvPr id="42" name="TextBox 41">
              <a:extLst>
                <a:ext uri="{FF2B5EF4-FFF2-40B4-BE49-F238E27FC236}">
                  <a16:creationId xmlns:a16="http://schemas.microsoft.com/office/drawing/2014/main" id="{31F759AC-1C6B-604A-80EC-FDC1745B2CCD}"/>
                </a:ext>
              </a:extLst>
            </p:cNvPr>
            <p:cNvSpPr txBox="1"/>
            <p:nvPr/>
          </p:nvSpPr>
          <p:spPr>
            <a:xfrm>
              <a:off x="18745662" y="7276179"/>
              <a:ext cx="4560905" cy="1169551"/>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ja-JP" sz="3800">
                  <a:solidFill>
                    <a:srgbClr val="5E6869"/>
                  </a:solidFill>
                  <a:latin typeface="Meiryo" panose="020B0604030504040204" pitchFamily="34" charset="-128"/>
                  <a:ea typeface="Meiryo" panose="020B0604030504040204" pitchFamily="34" charset="-128"/>
                  <a:cs typeface="Arial" panose="020B0604020202020204" pitchFamily="34" charset="0"/>
                </a:rPr>
                <a:t>LinkedInラーニングにエンゲージします。</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037406" y="4774208"/>
              <a:ext cx="5760658"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ja-JP" sz="15800">
                  <a:solidFill>
                    <a:srgbClr val="0664C2"/>
                  </a:solidFill>
                  <a:latin typeface="Meiryo" panose="020B0604030504040204" pitchFamily="34" charset="-128"/>
                  <a:ea typeface="Meiryo" panose="020B0604030504040204" pitchFamily="34" charset="-128"/>
                  <a:cs typeface="AvenirNext LT Pro Regular"/>
                </a:rPr>
                <a:t>1.5倍</a:t>
              </a:r>
            </a:p>
          </p:txBody>
        </p:sp>
      </p:grpSp>
      <p:sp>
        <p:nvSpPr>
          <p:cNvPr id="37" name="TextBox 36">
            <a:extLst>
              <a:ext uri="{FF2B5EF4-FFF2-40B4-BE49-F238E27FC236}">
                <a16:creationId xmlns:a16="http://schemas.microsoft.com/office/drawing/2014/main" id="{9C1F6B4A-1C57-C744-9383-3664CE91F707}"/>
              </a:ext>
            </a:extLst>
          </p:cNvPr>
          <p:cNvSpPr txBox="1"/>
          <p:nvPr/>
        </p:nvSpPr>
        <p:spPr>
          <a:xfrm>
            <a:off x="7848211" y="2012496"/>
            <a:ext cx="9457093" cy="99719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政府機関の中には、このステップを意図的に省略していることもあります。しかし、私たちの調査によると、職員が学習プロフィールをLinkedInにリンクすることで、エンゲージメントがより高まることがわかっていま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それはなぜでしょうか? それは、LinkedInによるコンテンツの推薦がよりダイナミックになり、学習者がQ&amp;Aなどのソーシャル機能を活用できるようになり、学習のための新たなチャネル (LinkedIn.com) などが提供されるからです。 </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プロフィールをリンクすることは不安ですか? </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心配ありません。このガイドで紹介されている他の戦略を実践することで、組織で有意義な学習を促進することができます。</a:t>
            </a:r>
          </a:p>
        </p:txBody>
      </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sp>
        <p:nvSpPr>
          <p:cNvPr id="32" name="TextBox 31">
            <a:extLst>
              <a:ext uri="{FF2B5EF4-FFF2-40B4-BE49-F238E27FC236}">
                <a16:creationId xmlns:a16="http://schemas.microsoft.com/office/drawing/2014/main" id="{3CE15BAD-45B7-9B43-8EBD-0FA765AC2DEF}"/>
              </a:ext>
            </a:extLst>
          </p:cNvPr>
          <p:cNvSpPr txBox="1"/>
          <p:nvPr/>
        </p:nvSpPr>
        <p:spPr>
          <a:xfrm>
            <a:off x="19043374" y="3139121"/>
            <a:ext cx="3625090" cy="1754326"/>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ja-JP" sz="3800">
                <a:solidFill>
                  <a:srgbClr val="5E6869"/>
                </a:solidFill>
                <a:latin typeface="Meiryo" panose="020B0604030504040204" pitchFamily="34" charset="-128"/>
                <a:ea typeface="Meiryo" panose="020B0604030504040204" pitchFamily="34" charset="-128"/>
                <a:cs typeface="Arial" panose="020B0604020202020204" pitchFamily="34" charset="0"/>
              </a:rPr>
              <a:t>プロフィールをリンクしている</a:t>
            </a:r>
            <a:br>
              <a:rPr lang="en-US" sz="3800" dirty="0">
                <a:solidFill>
                  <a:srgbClr val="5E6869"/>
                </a:solidFill>
                <a:latin typeface="Meiryo" panose="020B0604030504040204" pitchFamily="34" charset="-128"/>
                <a:ea typeface="Meiryo" panose="020B0604030504040204" pitchFamily="34" charset="-128"/>
                <a:cs typeface="Arial" panose="020B0604020202020204" pitchFamily="34" charset="0"/>
              </a:rPr>
            </a:br>
            <a:r>
              <a:rPr lang="ja-JP" sz="3800">
                <a:solidFill>
                  <a:srgbClr val="5E6869"/>
                </a:solidFill>
                <a:latin typeface="Meiryo" panose="020B0604030504040204" pitchFamily="34" charset="-128"/>
                <a:ea typeface="Meiryo" panose="020B0604030504040204" pitchFamily="34" charset="-128"/>
                <a:cs typeface="Arial" panose="020B0604020202020204" pitchFamily="34" charset="0"/>
              </a:rPr>
              <a:t>受講者は</a:t>
            </a:r>
          </a:p>
        </p:txBody>
      </p:sp>
      <p:grpSp>
        <p:nvGrpSpPr>
          <p:cNvPr id="34" name="Group 33">
            <a:extLst>
              <a:ext uri="{FF2B5EF4-FFF2-40B4-BE49-F238E27FC236}">
                <a16:creationId xmlns:a16="http://schemas.microsoft.com/office/drawing/2014/main" id="{1C73E7C5-EAF5-D449-BE3A-737A4330FFFA}"/>
              </a:ext>
            </a:extLst>
          </p:cNvPr>
          <p:cNvGrpSpPr/>
          <p:nvPr/>
        </p:nvGrpSpPr>
        <p:grpSpPr>
          <a:xfrm>
            <a:off x="370055" y="1629723"/>
            <a:ext cx="6370987" cy="5099107"/>
            <a:chOff x="671847" y="4617405"/>
            <a:chExt cx="6370987" cy="5099107"/>
          </a:xfrm>
        </p:grpSpPr>
        <p:sp>
          <p:nvSpPr>
            <p:cNvPr id="35" name="Rectangle 34">
              <a:extLst>
                <a:ext uri="{FF2B5EF4-FFF2-40B4-BE49-F238E27FC236}">
                  <a16:creationId xmlns:a16="http://schemas.microsoft.com/office/drawing/2014/main" id="{2F526CA9-E580-304B-8474-B9D560354268}"/>
                </a:ext>
              </a:extLst>
            </p:cNvPr>
            <p:cNvSpPr/>
            <p:nvPr/>
          </p:nvSpPr>
          <p:spPr>
            <a:xfrm>
              <a:off x="1394823" y="4617405"/>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0664C2"/>
                  </a:solidFill>
                  <a:latin typeface="Meiryo" panose="020B0604030504040204" pitchFamily="34" charset="-128"/>
                  <a:ea typeface="Meiryo" panose="020B0604030504040204" pitchFamily="34" charset="-128"/>
                  <a:cs typeface="Arial"/>
                </a:rPr>
                <a:t>管理者向けの</a:t>
              </a:r>
              <a:br>
                <a:rPr lang="en-US" altLang="ja-JP" sz="4600" dirty="0">
                  <a:solidFill>
                    <a:srgbClr val="0664C2"/>
                  </a:solidFill>
                  <a:latin typeface="Meiryo" panose="020B0604030504040204" pitchFamily="34" charset="-128"/>
                  <a:ea typeface="Meiryo" panose="020B0604030504040204" pitchFamily="34" charset="-128"/>
                  <a:cs typeface="Arial"/>
                </a:rPr>
              </a:br>
              <a:r>
                <a:rPr lang="ja-JP" sz="4600">
                  <a:solidFill>
                    <a:srgbClr val="0664C2"/>
                  </a:solidFill>
                  <a:latin typeface="Meiryo" panose="020B0604030504040204" pitchFamily="34" charset="-128"/>
                  <a:ea typeface="Meiryo" panose="020B0604030504040204" pitchFamily="34" charset="-128"/>
                  <a:cs typeface="Arial"/>
                </a:rPr>
                <a:t>戦略その2</a:t>
              </a:r>
            </a:p>
          </p:txBody>
        </p:sp>
        <p:sp>
          <p:nvSpPr>
            <p:cNvPr id="36" name="Rectangle 35">
              <a:extLst>
                <a:ext uri="{FF2B5EF4-FFF2-40B4-BE49-F238E27FC236}">
                  <a16:creationId xmlns:a16="http://schemas.microsoft.com/office/drawing/2014/main" id="{2EB8E8C9-7DFA-A54D-B43F-8157687C56BC}"/>
                </a:ext>
              </a:extLst>
            </p:cNvPr>
            <p:cNvSpPr/>
            <p:nvPr/>
          </p:nvSpPr>
          <p:spPr>
            <a:xfrm>
              <a:off x="671847" y="6581488"/>
              <a:ext cx="6370987" cy="3135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7700">
                  <a:solidFill>
                    <a:srgbClr val="0465C3"/>
                  </a:solidFill>
                  <a:latin typeface="Meiryo" panose="020B0604030504040204" pitchFamily="34" charset="-128"/>
                  <a:ea typeface="Meiryo" panose="020B0604030504040204" pitchFamily="34" charset="-128"/>
                  <a:cs typeface="Arial"/>
                </a:rPr>
                <a:t>プロフィールをリンク</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7332646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2" name="Group 1">
            <a:extLst>
              <a:ext uri="{FF2B5EF4-FFF2-40B4-BE49-F238E27FC236}">
                <a16:creationId xmlns:a16="http://schemas.microsoft.com/office/drawing/2014/main" id="{0DC96EFC-EDE0-2F4D-9E9D-3924AE4D524C}"/>
              </a:ext>
            </a:extLst>
          </p:cNvPr>
          <p:cNvGrpSpPr/>
          <p:nvPr/>
        </p:nvGrpSpPr>
        <p:grpSpPr>
          <a:xfrm>
            <a:off x="16110207" y="1757362"/>
            <a:ext cx="7600398" cy="9868555"/>
            <a:chOff x="16110207" y="2823870"/>
            <a:chExt cx="7600398" cy="9868555"/>
          </a:xfrm>
        </p:grpSpPr>
        <p:sp>
          <p:nvSpPr>
            <p:cNvPr id="52" name="TextBox 51">
              <a:extLst>
                <a:ext uri="{FF2B5EF4-FFF2-40B4-BE49-F238E27FC236}">
                  <a16:creationId xmlns:a16="http://schemas.microsoft.com/office/drawing/2014/main" id="{09C25020-285B-884C-A2CA-5F9612D8600E}"/>
                </a:ext>
              </a:extLst>
            </p:cNvPr>
            <p:cNvSpPr txBox="1"/>
            <p:nvPr/>
          </p:nvSpPr>
          <p:spPr>
            <a:xfrm>
              <a:off x="16237372" y="2823870"/>
              <a:ext cx="7294141" cy="2831544"/>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4600">
                  <a:solidFill>
                    <a:srgbClr val="0664C2"/>
                  </a:solidFill>
                  <a:latin typeface="Meiryo" panose="020B0604030504040204" pitchFamily="34" charset="-128"/>
                  <a:ea typeface="Meiryo" panose="020B0604030504040204" pitchFamily="34" charset="-128"/>
                  <a:cs typeface="Arial" panose="020B0604020202020204" pitchFamily="34" charset="0"/>
                </a:rPr>
                <a:t>LinkedInネットワークのデータとインサイトによるバックアップでより豊かな学習体験を実現:</a:t>
              </a:r>
            </a:p>
          </p:txBody>
        </p:sp>
        <p:sp>
          <p:nvSpPr>
            <p:cNvPr id="53" name="TextBox 52">
              <a:extLst>
                <a:ext uri="{FF2B5EF4-FFF2-40B4-BE49-F238E27FC236}">
                  <a16:creationId xmlns:a16="http://schemas.microsoft.com/office/drawing/2014/main" id="{60EE3EC8-8B52-D349-BC98-4EF3D08FD330}"/>
                </a:ext>
              </a:extLst>
            </p:cNvPr>
            <p:cNvSpPr txBox="1"/>
            <p:nvPr/>
          </p:nvSpPr>
          <p:spPr>
            <a:xfrm>
              <a:off x="16976654" y="6404051"/>
              <a:ext cx="6733951" cy="104644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3400">
                  <a:solidFill>
                    <a:srgbClr val="5E6869"/>
                  </a:solidFill>
                  <a:latin typeface="Meiryo" panose="020B0604030504040204" pitchFamily="34" charset="-128"/>
                  <a:ea typeface="Meiryo" panose="020B0604030504040204" pitchFamily="34" charset="-128"/>
                  <a:cs typeface="Arial" panose="020B0604020202020204" pitchFamily="34" charset="0"/>
                </a:rPr>
                <a:t>LinkedIn.comからすばやく簡単にサインイン</a:t>
              </a:r>
            </a:p>
          </p:txBody>
        </p:sp>
        <p:sp>
          <p:nvSpPr>
            <p:cNvPr id="54" name="TextBox 53">
              <a:extLst>
                <a:ext uri="{FF2B5EF4-FFF2-40B4-BE49-F238E27FC236}">
                  <a16:creationId xmlns:a16="http://schemas.microsoft.com/office/drawing/2014/main" id="{C28145C2-F91F-D94C-ACFB-8B065D762731}"/>
                </a:ext>
              </a:extLst>
            </p:cNvPr>
            <p:cNvSpPr txBox="1"/>
            <p:nvPr/>
          </p:nvSpPr>
          <p:spPr>
            <a:xfrm>
              <a:off x="16893476" y="7660041"/>
              <a:ext cx="6154160" cy="156966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3400">
                  <a:solidFill>
                    <a:srgbClr val="5E6869"/>
                  </a:solidFill>
                  <a:latin typeface="Meiryo" panose="020B0604030504040204" pitchFamily="34" charset="-128"/>
                  <a:ea typeface="Meiryo" panose="020B0604030504040204" pitchFamily="34" charset="-128"/>
                  <a:cs typeface="Arial" panose="020B0604020202020204" pitchFamily="34" charset="0"/>
                </a:rPr>
                <a:t>役職、スキル、業種に合わせてきめ細かくパーソナライズされたコース</a:t>
              </a:r>
            </a:p>
          </p:txBody>
        </p:sp>
        <p:sp>
          <p:nvSpPr>
            <p:cNvPr id="55" name="TextBox 54">
              <a:extLst>
                <a:ext uri="{FF2B5EF4-FFF2-40B4-BE49-F238E27FC236}">
                  <a16:creationId xmlns:a16="http://schemas.microsoft.com/office/drawing/2014/main" id="{2DF268C0-6576-0A4E-A5C9-1497C629C55B}"/>
                </a:ext>
              </a:extLst>
            </p:cNvPr>
            <p:cNvSpPr txBox="1"/>
            <p:nvPr/>
          </p:nvSpPr>
          <p:spPr>
            <a:xfrm>
              <a:off x="16891591" y="10599544"/>
              <a:ext cx="6018094" cy="2092881"/>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3400">
                  <a:solidFill>
                    <a:srgbClr val="5E6869"/>
                  </a:solidFill>
                  <a:latin typeface="Meiryo" panose="020B0604030504040204" pitchFamily="34" charset="-128"/>
                  <a:ea typeface="Meiryo" panose="020B0604030504040204" pitchFamily="34" charset="-128"/>
                  <a:cs typeface="Arial" panose="020B0604020202020204" pitchFamily="34" charset="0"/>
                </a:rPr>
                <a:t>オプションでLinkedInのニュースフィードからコースを再生すればいつでも学習が可能に</a:t>
              </a:r>
            </a:p>
          </p:txBody>
        </p:sp>
        <p:grpSp>
          <p:nvGrpSpPr>
            <p:cNvPr id="56" name="Group 55">
              <a:extLst>
                <a:ext uri="{FF2B5EF4-FFF2-40B4-BE49-F238E27FC236}">
                  <a16:creationId xmlns:a16="http://schemas.microsoft.com/office/drawing/2014/main" id="{79DE5436-EA88-044D-9847-4BFB5BCF8A3F}"/>
                </a:ext>
              </a:extLst>
            </p:cNvPr>
            <p:cNvGrpSpPr/>
            <p:nvPr/>
          </p:nvGrpSpPr>
          <p:grpSpPr>
            <a:xfrm>
              <a:off x="16125485" y="6408145"/>
              <a:ext cx="584698" cy="587024"/>
              <a:chOff x="1302434" y="7529266"/>
              <a:chExt cx="584775" cy="587101"/>
            </a:xfrm>
          </p:grpSpPr>
          <p:sp>
            <p:nvSpPr>
              <p:cNvPr id="57" name="Oval 56">
                <a:extLst>
                  <a:ext uri="{FF2B5EF4-FFF2-40B4-BE49-F238E27FC236}">
                    <a16:creationId xmlns:a16="http://schemas.microsoft.com/office/drawing/2014/main" id="{EF6CC7D2-7C2C-024C-BE47-A14A54B99526}"/>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Meiryo" panose="020B0604030504040204" pitchFamily="34" charset="-128"/>
                  <a:ea typeface="Meiryo" panose="020B0604030504040204" pitchFamily="34" charset="-128"/>
                </a:endParaRPr>
              </a:p>
            </p:txBody>
          </p:sp>
          <p:sp>
            <p:nvSpPr>
              <p:cNvPr id="58" name="TextBox 57">
                <a:extLst>
                  <a:ext uri="{FF2B5EF4-FFF2-40B4-BE49-F238E27FC236}">
                    <a16:creationId xmlns:a16="http://schemas.microsoft.com/office/drawing/2014/main" id="{FA72439D-C35D-6E42-AD36-208AFF21B695}"/>
                  </a:ext>
                </a:extLst>
              </p:cNvPr>
              <p:cNvSpPr txBox="1"/>
              <p:nvPr/>
            </p:nvSpPr>
            <p:spPr>
              <a:xfrm>
                <a:off x="1427342" y="7531516"/>
                <a:ext cx="334956" cy="584851"/>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ja-JP" sz="3800">
                    <a:solidFill>
                      <a:srgbClr val="0664C2"/>
                    </a:solidFill>
                    <a:latin typeface="Meiryo" panose="020B0604030504040204" pitchFamily="34" charset="-128"/>
                    <a:ea typeface="Meiryo" panose="020B0604030504040204" pitchFamily="34" charset="-128"/>
                    <a:cs typeface="AvenirNext LT Pro Regular"/>
                  </a:rPr>
                  <a:t>1</a:t>
                </a:r>
              </a:p>
            </p:txBody>
          </p:sp>
        </p:grpSp>
        <p:grpSp>
          <p:nvGrpSpPr>
            <p:cNvPr id="59" name="Group 58">
              <a:extLst>
                <a:ext uri="{FF2B5EF4-FFF2-40B4-BE49-F238E27FC236}">
                  <a16:creationId xmlns:a16="http://schemas.microsoft.com/office/drawing/2014/main" id="{7E2658FE-556D-FB4D-BEFB-AD4A9B8A1108}"/>
                </a:ext>
              </a:extLst>
            </p:cNvPr>
            <p:cNvGrpSpPr/>
            <p:nvPr/>
          </p:nvGrpSpPr>
          <p:grpSpPr>
            <a:xfrm>
              <a:off x="16123265" y="7622222"/>
              <a:ext cx="584698" cy="587024"/>
              <a:chOff x="1302434" y="7529266"/>
              <a:chExt cx="584775" cy="587101"/>
            </a:xfrm>
          </p:grpSpPr>
          <p:sp>
            <p:nvSpPr>
              <p:cNvPr id="60" name="Oval 59">
                <a:extLst>
                  <a:ext uri="{FF2B5EF4-FFF2-40B4-BE49-F238E27FC236}">
                    <a16:creationId xmlns:a16="http://schemas.microsoft.com/office/drawing/2014/main" id="{491F5748-02D2-A243-89DD-414C0F8F4469}"/>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dirty="0">
                  <a:solidFill>
                    <a:srgbClr val="FDFAF5"/>
                  </a:solidFill>
                  <a:latin typeface="Meiryo" panose="020B0604030504040204" pitchFamily="34" charset="-128"/>
                  <a:ea typeface="Meiryo" panose="020B0604030504040204" pitchFamily="34" charset="-128"/>
                </a:endParaRPr>
              </a:p>
            </p:txBody>
          </p:sp>
          <p:sp>
            <p:nvSpPr>
              <p:cNvPr id="61" name="TextBox 60">
                <a:extLst>
                  <a:ext uri="{FF2B5EF4-FFF2-40B4-BE49-F238E27FC236}">
                    <a16:creationId xmlns:a16="http://schemas.microsoft.com/office/drawing/2014/main" id="{2FD3C181-5141-F244-B5B9-B35E4301F0C0}"/>
                  </a:ext>
                </a:extLst>
              </p:cNvPr>
              <p:cNvSpPr txBox="1"/>
              <p:nvPr/>
            </p:nvSpPr>
            <p:spPr>
              <a:xfrm>
                <a:off x="1427342" y="7531516"/>
                <a:ext cx="334956" cy="584851"/>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ja-JP" sz="3800">
                    <a:solidFill>
                      <a:srgbClr val="0664C2"/>
                    </a:solidFill>
                    <a:latin typeface="Meiryo" panose="020B0604030504040204" pitchFamily="34" charset="-128"/>
                    <a:ea typeface="Meiryo" panose="020B0604030504040204" pitchFamily="34" charset="-128"/>
                    <a:cs typeface="AvenirNext LT Pro Regular"/>
                  </a:rPr>
                  <a:t>2</a:t>
                </a:r>
              </a:p>
            </p:txBody>
          </p:sp>
        </p:grpSp>
        <p:grpSp>
          <p:nvGrpSpPr>
            <p:cNvPr id="62" name="Group 61">
              <a:extLst>
                <a:ext uri="{FF2B5EF4-FFF2-40B4-BE49-F238E27FC236}">
                  <a16:creationId xmlns:a16="http://schemas.microsoft.com/office/drawing/2014/main" id="{D01514E2-9E27-7342-AD80-6425AC912ECD}"/>
                </a:ext>
              </a:extLst>
            </p:cNvPr>
            <p:cNvGrpSpPr/>
            <p:nvPr/>
          </p:nvGrpSpPr>
          <p:grpSpPr>
            <a:xfrm>
              <a:off x="16110207" y="9327598"/>
              <a:ext cx="584698" cy="587024"/>
              <a:chOff x="1302434" y="7529266"/>
              <a:chExt cx="584775" cy="587101"/>
            </a:xfrm>
          </p:grpSpPr>
          <p:sp>
            <p:nvSpPr>
              <p:cNvPr id="63" name="Oval 62">
                <a:extLst>
                  <a:ext uri="{FF2B5EF4-FFF2-40B4-BE49-F238E27FC236}">
                    <a16:creationId xmlns:a16="http://schemas.microsoft.com/office/drawing/2014/main" id="{00787338-071B-DB45-A4FF-9716C460BB48}"/>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Meiryo" panose="020B0604030504040204" pitchFamily="34" charset="-128"/>
                  <a:ea typeface="Meiryo" panose="020B0604030504040204" pitchFamily="34" charset="-128"/>
                </a:endParaRPr>
              </a:p>
            </p:txBody>
          </p:sp>
          <p:sp>
            <p:nvSpPr>
              <p:cNvPr id="64" name="TextBox 63">
                <a:extLst>
                  <a:ext uri="{FF2B5EF4-FFF2-40B4-BE49-F238E27FC236}">
                    <a16:creationId xmlns:a16="http://schemas.microsoft.com/office/drawing/2014/main" id="{8979B425-B77C-BB46-B40A-E0DCEC71B6BF}"/>
                  </a:ext>
                </a:extLst>
              </p:cNvPr>
              <p:cNvSpPr txBox="1"/>
              <p:nvPr/>
            </p:nvSpPr>
            <p:spPr>
              <a:xfrm>
                <a:off x="1427342" y="7531516"/>
                <a:ext cx="334956" cy="584851"/>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ja-JP" sz="3800">
                    <a:solidFill>
                      <a:srgbClr val="0664C2"/>
                    </a:solidFill>
                    <a:latin typeface="Meiryo" panose="020B0604030504040204" pitchFamily="34" charset="-128"/>
                    <a:ea typeface="Meiryo" panose="020B0604030504040204" pitchFamily="34" charset="-128"/>
                    <a:cs typeface="AvenirNext LT Pro Regular"/>
                  </a:rPr>
                  <a:t>3</a:t>
                </a:r>
              </a:p>
            </p:txBody>
          </p:sp>
        </p:grpSp>
        <p:sp>
          <p:nvSpPr>
            <p:cNvPr id="65" name="TextBox 64">
              <a:extLst>
                <a:ext uri="{FF2B5EF4-FFF2-40B4-BE49-F238E27FC236}">
                  <a16:creationId xmlns:a16="http://schemas.microsoft.com/office/drawing/2014/main" id="{E8F29CBD-5398-7342-A1E9-B07B53623F28}"/>
                </a:ext>
              </a:extLst>
            </p:cNvPr>
            <p:cNvSpPr txBox="1"/>
            <p:nvPr/>
          </p:nvSpPr>
          <p:spPr>
            <a:xfrm>
              <a:off x="16891587" y="9391402"/>
              <a:ext cx="6127713" cy="104644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ja-JP" sz="3400">
                  <a:solidFill>
                    <a:srgbClr val="5E6869"/>
                  </a:solidFill>
                  <a:latin typeface="Meiryo" panose="020B0604030504040204" pitchFamily="34" charset="-128"/>
                  <a:ea typeface="Meiryo" panose="020B0604030504040204" pitchFamily="34" charset="-128"/>
                  <a:cs typeface="Arial" panose="020B0604020202020204" pitchFamily="34" charset="0"/>
                </a:rPr>
                <a:t>コースの講師が参加するQ&amp;Aへのアクセス</a:t>
              </a:r>
            </a:p>
          </p:txBody>
        </p:sp>
        <p:grpSp>
          <p:nvGrpSpPr>
            <p:cNvPr id="66" name="Group 65">
              <a:extLst>
                <a:ext uri="{FF2B5EF4-FFF2-40B4-BE49-F238E27FC236}">
                  <a16:creationId xmlns:a16="http://schemas.microsoft.com/office/drawing/2014/main" id="{A219F789-6108-9F4A-875C-D58C80199ED3}"/>
                </a:ext>
              </a:extLst>
            </p:cNvPr>
            <p:cNvGrpSpPr/>
            <p:nvPr/>
          </p:nvGrpSpPr>
          <p:grpSpPr>
            <a:xfrm>
              <a:off x="16110207" y="10558748"/>
              <a:ext cx="584698" cy="587027"/>
              <a:chOff x="1302434" y="7529266"/>
              <a:chExt cx="584775" cy="587104"/>
            </a:xfrm>
          </p:grpSpPr>
          <p:sp>
            <p:nvSpPr>
              <p:cNvPr id="67" name="Oval 66">
                <a:extLst>
                  <a:ext uri="{FF2B5EF4-FFF2-40B4-BE49-F238E27FC236}">
                    <a16:creationId xmlns:a16="http://schemas.microsoft.com/office/drawing/2014/main" id="{D2BC3669-52FD-AD43-8D13-CB66DCF45FB3}"/>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dirty="0">
                  <a:solidFill>
                    <a:srgbClr val="FDFAF5"/>
                  </a:solidFill>
                  <a:latin typeface="Meiryo" panose="020B0604030504040204" pitchFamily="34" charset="-128"/>
                  <a:ea typeface="Meiryo" panose="020B0604030504040204" pitchFamily="34" charset="-128"/>
                </a:endParaRPr>
              </a:p>
            </p:txBody>
          </p:sp>
          <p:sp>
            <p:nvSpPr>
              <p:cNvPr id="68" name="TextBox 67">
                <a:extLst>
                  <a:ext uri="{FF2B5EF4-FFF2-40B4-BE49-F238E27FC236}">
                    <a16:creationId xmlns:a16="http://schemas.microsoft.com/office/drawing/2014/main" id="{19895DAA-EB22-DD41-B5D9-2426B8CDA107}"/>
                  </a:ext>
                </a:extLst>
              </p:cNvPr>
              <p:cNvSpPr txBox="1"/>
              <p:nvPr/>
            </p:nvSpPr>
            <p:spPr>
              <a:xfrm>
                <a:off x="1427342" y="7531518"/>
                <a:ext cx="334956" cy="584852"/>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ja-JP" sz="3800">
                    <a:solidFill>
                      <a:srgbClr val="0664C2"/>
                    </a:solidFill>
                    <a:latin typeface="Meiryo" panose="020B0604030504040204" pitchFamily="34" charset="-128"/>
                    <a:ea typeface="Meiryo" panose="020B0604030504040204" pitchFamily="34" charset="-128"/>
                    <a:cs typeface="AvenirNext LT Pro Regular"/>
                  </a:rPr>
                  <a:t>4</a:t>
                </a:r>
              </a:p>
            </p:txBody>
          </p:sp>
        </p:grpSp>
      </p:grpSp>
      <p:grpSp>
        <p:nvGrpSpPr>
          <p:cNvPr id="5" name="Group 4">
            <a:extLst>
              <a:ext uri="{FF2B5EF4-FFF2-40B4-BE49-F238E27FC236}">
                <a16:creationId xmlns:a16="http://schemas.microsoft.com/office/drawing/2014/main" id="{AFAE9D13-8B78-A54F-A366-A82682610978}"/>
              </a:ext>
            </a:extLst>
          </p:cNvPr>
          <p:cNvGrpSpPr/>
          <p:nvPr/>
        </p:nvGrpSpPr>
        <p:grpSpPr>
          <a:xfrm>
            <a:off x="6826068" y="2012495"/>
            <a:ext cx="11191116" cy="8450400"/>
            <a:chOff x="6826068" y="2012495"/>
            <a:chExt cx="11191116" cy="8450400"/>
          </a:xfrm>
        </p:grpSpPr>
        <p:graphicFrame>
          <p:nvGraphicFramePr>
            <p:cNvPr id="70" name="Chart 69">
              <a:extLst>
                <a:ext uri="{FF2B5EF4-FFF2-40B4-BE49-F238E27FC236}">
                  <a16:creationId xmlns:a16="http://schemas.microsoft.com/office/drawing/2014/main" id="{5A328D3B-5CA0-6046-91D4-AC67EAF8EE33}"/>
                </a:ext>
              </a:extLst>
            </p:cNvPr>
            <p:cNvGraphicFramePr/>
            <p:nvPr>
              <p:extLst>
                <p:ext uri="{D42A27DB-BD31-4B8C-83A1-F6EECF244321}">
                  <p14:modId xmlns:p14="http://schemas.microsoft.com/office/powerpoint/2010/main" val="3017702794"/>
                </p:ext>
              </p:extLst>
            </p:nvPr>
          </p:nvGraphicFramePr>
          <p:xfrm>
            <a:off x="6826068" y="3125054"/>
            <a:ext cx="5179123" cy="345274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3" name="Chart 72">
              <a:extLst>
                <a:ext uri="{FF2B5EF4-FFF2-40B4-BE49-F238E27FC236}">
                  <a16:creationId xmlns:a16="http://schemas.microsoft.com/office/drawing/2014/main" id="{6D8D2346-DE81-7046-8C22-57CB1CFCCBAA}"/>
                </a:ext>
              </a:extLst>
            </p:cNvPr>
            <p:cNvGraphicFramePr/>
            <p:nvPr>
              <p:extLst>
                <p:ext uri="{D42A27DB-BD31-4B8C-83A1-F6EECF244321}">
                  <p14:modId xmlns:p14="http://schemas.microsoft.com/office/powerpoint/2010/main" val="1437554650"/>
                </p:ext>
              </p:extLst>
            </p:nvPr>
          </p:nvGraphicFramePr>
          <p:xfrm>
            <a:off x="6826070" y="7010149"/>
            <a:ext cx="5179121" cy="3452746"/>
          </p:xfrm>
          <a:graphic>
            <a:graphicData uri="http://schemas.openxmlformats.org/drawingml/2006/chart">
              <c:chart xmlns:c="http://schemas.openxmlformats.org/drawingml/2006/chart" xmlns:r="http://schemas.openxmlformats.org/officeDocument/2006/relationships" r:id="rId6"/>
            </a:graphicData>
          </a:graphic>
        </p:graphicFrame>
        <p:grpSp>
          <p:nvGrpSpPr>
            <p:cNvPr id="4" name="Group 3">
              <a:extLst>
                <a:ext uri="{FF2B5EF4-FFF2-40B4-BE49-F238E27FC236}">
                  <a16:creationId xmlns:a16="http://schemas.microsoft.com/office/drawing/2014/main" id="{C7E45254-DAB7-2C41-973E-E5CBBBEF2E0A}"/>
                </a:ext>
              </a:extLst>
            </p:cNvPr>
            <p:cNvGrpSpPr/>
            <p:nvPr/>
          </p:nvGrpSpPr>
          <p:grpSpPr>
            <a:xfrm>
              <a:off x="7840433" y="2012495"/>
              <a:ext cx="10176751" cy="8032077"/>
              <a:chOff x="7840433" y="2012495"/>
              <a:chExt cx="10176751" cy="8032077"/>
            </a:xfrm>
          </p:grpSpPr>
          <p:sp>
            <p:nvSpPr>
              <p:cNvPr id="33" name="TextBox 32">
                <a:extLst>
                  <a:ext uri="{FF2B5EF4-FFF2-40B4-BE49-F238E27FC236}">
                    <a16:creationId xmlns:a16="http://schemas.microsoft.com/office/drawing/2014/main" id="{7D12CE6E-4A4C-B440-9427-BDDE8412D301}"/>
                  </a:ext>
                </a:extLst>
              </p:cNvPr>
              <p:cNvSpPr txBox="1"/>
              <p:nvPr/>
            </p:nvSpPr>
            <p:spPr>
              <a:xfrm>
                <a:off x="7840433" y="2012495"/>
                <a:ext cx="10176751"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4600">
                    <a:solidFill>
                      <a:srgbClr val="5E6869"/>
                    </a:solidFill>
                    <a:latin typeface="Meiryo" panose="020B0604030504040204" pitchFamily="34" charset="-128"/>
                    <a:ea typeface="Meiryo" panose="020B0604030504040204" pitchFamily="34" charset="-128"/>
                    <a:cs typeface="Arial"/>
                  </a:rPr>
                  <a:t>理由</a:t>
                </a:r>
              </a:p>
            </p:txBody>
          </p:sp>
          <p:sp>
            <p:nvSpPr>
              <p:cNvPr id="71" name="TextBox 70">
                <a:extLst>
                  <a:ext uri="{FF2B5EF4-FFF2-40B4-BE49-F238E27FC236}">
                    <a16:creationId xmlns:a16="http://schemas.microsoft.com/office/drawing/2014/main" id="{DA59868A-B723-F740-B0A5-A99B6703F57C}"/>
                  </a:ext>
                </a:extLst>
              </p:cNvPr>
              <p:cNvSpPr txBox="1"/>
              <p:nvPr/>
            </p:nvSpPr>
            <p:spPr>
              <a:xfrm>
                <a:off x="8203809" y="4206921"/>
                <a:ext cx="2410891" cy="1354217"/>
              </a:xfrm>
              <a:prstGeom prst="rect">
                <a:avLst/>
              </a:prstGeom>
            </p:spPr>
            <p:txBody>
              <a:bodyPr vert="horz" wrap="square" lIns="0" tIns="0" rIns="0" bIns="0" rtlCol="0">
                <a:spAutoFit/>
              </a:bodyPr>
              <a:lstStyle>
                <a:defPPr>
                  <a:defRPr lang="en-US"/>
                </a:defPPr>
              </a:lstStyle>
              <a:p>
                <a:pPr algn="ctr" defTabSz="457004" rtl="0">
                  <a:lnSpc>
                    <a:spcPct val="110000"/>
                  </a:lnSpc>
                  <a:spcBef>
                    <a:spcPct val="20000"/>
                  </a:spcBef>
                  <a:spcAft>
                    <a:spcPct val="0"/>
                  </a:spcAft>
                  <a:buClr>
                    <a:srgbClr val="43712E"/>
                  </a:buClr>
                  <a:defRPr/>
                </a:pPr>
                <a:r>
                  <a:rPr lang="ja-JP" sz="8000">
                    <a:solidFill>
                      <a:srgbClr val="0664C2"/>
                    </a:solidFill>
                    <a:latin typeface="Meiryo" panose="020B0604030504040204" pitchFamily="34" charset="-128"/>
                    <a:ea typeface="Meiryo" panose="020B0604030504040204" pitchFamily="34" charset="-128"/>
                    <a:cs typeface="AvenirNext LT Pro Regular"/>
                  </a:rPr>
                  <a:t>95%</a:t>
                </a:r>
              </a:p>
            </p:txBody>
          </p:sp>
          <p:sp>
            <p:nvSpPr>
              <p:cNvPr id="72" name="TextBox 71">
                <a:extLst>
                  <a:ext uri="{FF2B5EF4-FFF2-40B4-BE49-F238E27FC236}">
                    <a16:creationId xmlns:a16="http://schemas.microsoft.com/office/drawing/2014/main" id="{A8C641FE-EFE6-794B-8231-55832FB39B85}"/>
                  </a:ext>
                </a:extLst>
              </p:cNvPr>
              <p:cNvSpPr txBox="1"/>
              <p:nvPr/>
            </p:nvSpPr>
            <p:spPr>
              <a:xfrm>
                <a:off x="11456208" y="3857880"/>
                <a:ext cx="4046062" cy="2092881"/>
              </a:xfrm>
              <a:prstGeom prst="rect">
                <a:avLst/>
              </a:prstGeom>
            </p:spPr>
            <p:txBody>
              <a:bodyPr vert="horz" wrap="square" lIns="0" tIns="0" rIns="0" bIns="0" rtlCol="0" anchor="ctr" anchorCtr="0">
                <a:spAutoFit/>
              </a:bodyPr>
              <a:lstStyle>
                <a:defPPr>
                  <a:defRPr lang="en-US"/>
                </a:defPPr>
              </a:lstStyle>
              <a:p>
                <a:pPr defTabSz="457096" rtl="0">
                  <a:spcBef>
                    <a:spcPct val="0"/>
                  </a:spcBef>
                  <a:spcAft>
                    <a:spcPct val="0"/>
                  </a:spcAft>
                  <a:defRPr/>
                </a:pPr>
                <a:r>
                  <a:rPr lang="ja-JP" sz="3400">
                    <a:solidFill>
                      <a:srgbClr val="5E6869"/>
                    </a:solidFill>
                    <a:latin typeface="Meiryo" panose="020B0604030504040204" pitchFamily="34" charset="-128"/>
                    <a:ea typeface="Meiryo" panose="020B0604030504040204" pitchFamily="34" charset="-128"/>
                    <a:cs typeface="Arial" panose="020B0604020202020204" pitchFamily="34" charset="0"/>
                  </a:rPr>
                  <a:t>最初の試みでアカウントをリンクした受講者のアクティベーション成功率</a:t>
                </a:r>
              </a:p>
            </p:txBody>
          </p:sp>
          <p:sp>
            <p:nvSpPr>
              <p:cNvPr id="74" name="TextBox 73">
                <a:extLst>
                  <a:ext uri="{FF2B5EF4-FFF2-40B4-BE49-F238E27FC236}">
                    <a16:creationId xmlns:a16="http://schemas.microsoft.com/office/drawing/2014/main" id="{E6A616BB-49C9-6042-B9DA-EF5974D4EA7B}"/>
                  </a:ext>
                </a:extLst>
              </p:cNvPr>
              <p:cNvSpPr txBox="1"/>
              <p:nvPr/>
            </p:nvSpPr>
            <p:spPr>
              <a:xfrm>
                <a:off x="8335137" y="8165804"/>
                <a:ext cx="2382482" cy="1354217"/>
              </a:xfrm>
              <a:prstGeom prst="rect">
                <a:avLst/>
              </a:prstGeom>
            </p:spPr>
            <p:txBody>
              <a:bodyPr vert="horz" wrap="square" lIns="0" tIns="0" rIns="0" bIns="0" rtlCol="0">
                <a:spAutoFit/>
              </a:bodyPr>
              <a:lstStyle>
                <a:defPPr>
                  <a:defRPr lang="en-US"/>
                </a:defPPr>
              </a:lstStyle>
              <a:p>
                <a:pPr algn="ctr" defTabSz="457004" rtl="0">
                  <a:lnSpc>
                    <a:spcPct val="110000"/>
                  </a:lnSpc>
                  <a:spcBef>
                    <a:spcPct val="20000"/>
                  </a:spcBef>
                  <a:spcAft>
                    <a:spcPct val="0"/>
                  </a:spcAft>
                  <a:buClr>
                    <a:srgbClr val="43712E"/>
                  </a:buClr>
                  <a:defRPr/>
                </a:pPr>
                <a:r>
                  <a:rPr lang="ja-JP" sz="8000">
                    <a:solidFill>
                      <a:srgbClr val="0664C2"/>
                    </a:solidFill>
                    <a:latin typeface="Meiryo" panose="020B0604030504040204" pitchFamily="34" charset="-128"/>
                    <a:ea typeface="Meiryo" panose="020B0604030504040204" pitchFamily="34" charset="-128"/>
                    <a:cs typeface="AvenirNext LT Pro Regular"/>
                  </a:rPr>
                  <a:t>90%</a:t>
                </a:r>
              </a:p>
            </p:txBody>
          </p:sp>
          <p:sp>
            <p:nvSpPr>
              <p:cNvPr id="75" name="TextBox 74">
                <a:extLst>
                  <a:ext uri="{FF2B5EF4-FFF2-40B4-BE49-F238E27FC236}">
                    <a16:creationId xmlns:a16="http://schemas.microsoft.com/office/drawing/2014/main" id="{5600BE64-A56C-004A-9EC3-6E73F9CE9D5C}"/>
                  </a:ext>
                </a:extLst>
              </p:cNvPr>
              <p:cNvSpPr txBox="1"/>
              <p:nvPr/>
            </p:nvSpPr>
            <p:spPr>
              <a:xfrm>
                <a:off x="11456207" y="7428471"/>
                <a:ext cx="3270224" cy="2616101"/>
              </a:xfrm>
              <a:prstGeom prst="rect">
                <a:avLst/>
              </a:prstGeom>
            </p:spPr>
            <p:txBody>
              <a:bodyPr vert="horz" wrap="square" lIns="0" tIns="0" rIns="0" bIns="0" rtlCol="0" anchor="ctr" anchorCtr="0">
                <a:spAutoFit/>
              </a:bodyPr>
              <a:lstStyle>
                <a:defPPr>
                  <a:defRPr lang="en-US"/>
                </a:defPPr>
              </a:lstStyle>
              <a:p>
                <a:pPr defTabSz="457096" rtl="0">
                  <a:spcBef>
                    <a:spcPct val="0"/>
                  </a:spcBef>
                  <a:spcAft>
                    <a:spcPct val="0"/>
                  </a:spcAft>
                  <a:defRPr/>
                </a:pPr>
                <a:r>
                  <a:rPr lang="ja-JP" sz="3400">
                    <a:solidFill>
                      <a:srgbClr val="5E6869"/>
                    </a:solidFill>
                    <a:latin typeface="Meiryo" panose="020B0604030504040204" pitchFamily="34" charset="-128"/>
                    <a:ea typeface="Meiryo" panose="020B0604030504040204" pitchFamily="34" charset="-128"/>
                    <a:cs typeface="Arial" panose="020B0604020202020204" pitchFamily="34" charset="0"/>
                  </a:rPr>
                  <a:t>LinkedInへのサインインを継続するアカウントリンク済みの受講者の割合</a:t>
                </a:r>
              </a:p>
            </p:txBody>
          </p:sp>
        </p:grpSp>
      </p:grpSp>
      <p:sp>
        <p:nvSpPr>
          <p:cNvPr id="45" name="Rectangle 44">
            <a:extLst>
              <a:ext uri="{FF2B5EF4-FFF2-40B4-BE49-F238E27FC236}">
                <a16:creationId xmlns:a16="http://schemas.microsoft.com/office/drawing/2014/main" id="{5759C4FC-3D89-8B46-A172-71ACACACCEB1}"/>
              </a:ext>
            </a:extLst>
          </p:cNvPr>
          <p:cNvSpPr/>
          <p:nvPr/>
        </p:nvSpPr>
        <p:spPr>
          <a:xfrm>
            <a:off x="0" y="0"/>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grpSp>
        <p:nvGrpSpPr>
          <p:cNvPr id="49" name="Group 48">
            <a:extLst>
              <a:ext uri="{FF2B5EF4-FFF2-40B4-BE49-F238E27FC236}">
                <a16:creationId xmlns:a16="http://schemas.microsoft.com/office/drawing/2014/main" id="{61A81FEB-E3D4-C54C-B34B-B4F5E87C12C1}"/>
              </a:ext>
            </a:extLst>
          </p:cNvPr>
          <p:cNvGrpSpPr/>
          <p:nvPr/>
        </p:nvGrpSpPr>
        <p:grpSpPr>
          <a:xfrm>
            <a:off x="361507" y="1608458"/>
            <a:ext cx="7158493" cy="4992779"/>
            <a:chOff x="663996" y="4596140"/>
            <a:chExt cx="7158493" cy="4992779"/>
          </a:xfrm>
        </p:grpSpPr>
        <p:sp>
          <p:nvSpPr>
            <p:cNvPr id="50" name="Rectangle 49">
              <a:extLst>
                <a:ext uri="{FF2B5EF4-FFF2-40B4-BE49-F238E27FC236}">
                  <a16:creationId xmlns:a16="http://schemas.microsoft.com/office/drawing/2014/main" id="{13176298-F7B2-DA4D-A00D-914524E96568}"/>
                </a:ext>
              </a:extLst>
            </p:cNvPr>
            <p:cNvSpPr/>
            <p:nvPr/>
          </p:nvSpPr>
          <p:spPr>
            <a:xfrm>
              <a:off x="1416088" y="4596140"/>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0664C2"/>
                  </a:solidFill>
                  <a:latin typeface="Meiryo" panose="020B0604030504040204" pitchFamily="34" charset="-128"/>
                  <a:ea typeface="Meiryo" panose="020B0604030504040204" pitchFamily="34" charset="-128"/>
                  <a:cs typeface="Arial"/>
                </a:rPr>
                <a:t>管理者向けの</a:t>
              </a:r>
              <a:br>
                <a:rPr lang="en-US" altLang="ja-JP" sz="4600" dirty="0">
                  <a:solidFill>
                    <a:srgbClr val="0664C2"/>
                  </a:solidFill>
                  <a:latin typeface="Meiryo" panose="020B0604030504040204" pitchFamily="34" charset="-128"/>
                  <a:ea typeface="Meiryo" panose="020B0604030504040204" pitchFamily="34" charset="-128"/>
                  <a:cs typeface="Arial"/>
                </a:rPr>
              </a:br>
              <a:r>
                <a:rPr lang="ja-JP" sz="4600">
                  <a:solidFill>
                    <a:srgbClr val="0664C2"/>
                  </a:solidFill>
                  <a:latin typeface="Meiryo" panose="020B0604030504040204" pitchFamily="34" charset="-128"/>
                  <a:ea typeface="Meiryo" panose="020B0604030504040204" pitchFamily="34" charset="-128"/>
                  <a:cs typeface="Arial"/>
                </a:rPr>
                <a:t>戦略その2</a:t>
              </a:r>
            </a:p>
          </p:txBody>
        </p:sp>
        <p:sp>
          <p:nvSpPr>
            <p:cNvPr id="51" name="Rectangle 50">
              <a:extLst>
                <a:ext uri="{FF2B5EF4-FFF2-40B4-BE49-F238E27FC236}">
                  <a16:creationId xmlns:a16="http://schemas.microsoft.com/office/drawing/2014/main" id="{C09706DD-887E-2043-904F-44D82606DE48}"/>
                </a:ext>
              </a:extLst>
            </p:cNvPr>
            <p:cNvSpPr/>
            <p:nvPr/>
          </p:nvSpPr>
          <p:spPr>
            <a:xfrm>
              <a:off x="663996" y="6517691"/>
              <a:ext cx="7158493" cy="30712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7700">
                  <a:solidFill>
                    <a:srgbClr val="0465C3"/>
                  </a:solidFill>
                  <a:latin typeface="Meiryo" panose="020B0604030504040204" pitchFamily="34" charset="-128"/>
                  <a:ea typeface="Meiryo" panose="020B0604030504040204" pitchFamily="34" charset="-128"/>
                  <a:cs typeface="Arial"/>
                </a:rPr>
                <a:t>プロフィール</a:t>
              </a:r>
              <a:br>
                <a:rPr lang="en-US" altLang="ja-JP" sz="7700" dirty="0">
                  <a:solidFill>
                    <a:srgbClr val="0465C3"/>
                  </a:solidFill>
                  <a:latin typeface="Meiryo" panose="020B0604030504040204" pitchFamily="34" charset="-128"/>
                  <a:ea typeface="Meiryo" panose="020B0604030504040204" pitchFamily="34" charset="-128"/>
                  <a:cs typeface="Arial"/>
                </a:rPr>
              </a:br>
              <a:r>
                <a:rPr lang="ja-JP" sz="7700">
                  <a:solidFill>
                    <a:srgbClr val="0465C3"/>
                  </a:solidFill>
                  <a:latin typeface="Meiryo" panose="020B0604030504040204" pitchFamily="34" charset="-128"/>
                  <a:ea typeface="Meiryo" panose="020B0604030504040204" pitchFamily="34" charset="-128"/>
                  <a:cs typeface="Arial"/>
                </a:rPr>
                <a:t>をリンク</a:t>
              </a:r>
            </a:p>
          </p:txBody>
        </p:sp>
        <p:cxnSp>
          <p:nvCxnSpPr>
            <p:cNvPr id="69" name="Straight Connector 68">
              <a:extLst>
                <a:ext uri="{FF2B5EF4-FFF2-40B4-BE49-F238E27FC236}">
                  <a16:creationId xmlns:a16="http://schemas.microsoft.com/office/drawing/2014/main" id="{58F43813-7C53-B241-8995-BCADB1DEC507}"/>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3994540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4725D87-AE5A-D240-9E42-9785F16896CE}"/>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eiryo" panose="020B0604030504040204" pitchFamily="34" charset="-128"/>
              <a:ea typeface="Meiryo" panose="020B0604030504040204" pitchFamily="34" charset="-128"/>
            </a:endParaRPr>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4" name="Group 3">
            <a:extLst>
              <a:ext uri="{FF2B5EF4-FFF2-40B4-BE49-F238E27FC236}">
                <a16:creationId xmlns:a16="http://schemas.microsoft.com/office/drawing/2014/main" id="{930520AF-1283-6545-A5DC-F73590ED1004}"/>
              </a:ext>
            </a:extLst>
          </p:cNvPr>
          <p:cNvGrpSpPr/>
          <p:nvPr/>
        </p:nvGrpSpPr>
        <p:grpSpPr>
          <a:xfrm>
            <a:off x="26269005" y="-11433"/>
            <a:ext cx="24387175" cy="13782478"/>
            <a:chOff x="7780" y="-11433"/>
            <a:chExt cx="24387175" cy="13782478"/>
          </a:xfrm>
        </p:grpSpPr>
        <p:sp>
          <p:nvSpPr>
            <p:cNvPr id="21" name="Rectangle 20">
              <a:extLst>
                <a:ext uri="{FF2B5EF4-FFF2-40B4-BE49-F238E27FC236}">
                  <a16:creationId xmlns:a16="http://schemas.microsoft.com/office/drawing/2014/main" id="{A2D781CA-60A3-3F4F-B850-ED1C73AE578D}"/>
                </a:ext>
              </a:extLst>
            </p:cNvPr>
            <p:cNvSpPr/>
            <p:nvPr/>
          </p:nvSpPr>
          <p:spPr>
            <a:xfrm>
              <a:off x="7780" y="32179"/>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eiryo" panose="020B0604030504040204" pitchFamily="34" charset="-128"/>
                <a:ea typeface="Meiryo" panose="020B0604030504040204" pitchFamily="34" charset="-128"/>
              </a:endParaRPr>
            </a:p>
          </p:txBody>
        </p:sp>
        <p:sp>
          <p:nvSpPr>
            <p:cNvPr id="25" name="Rectangle 24">
              <a:extLst>
                <a:ext uri="{FF2B5EF4-FFF2-40B4-BE49-F238E27FC236}">
                  <a16:creationId xmlns:a16="http://schemas.microsoft.com/office/drawing/2014/main" id="{80E7BC9D-0765-944D-9E3A-024EAEC1D551}"/>
                </a:ext>
              </a:extLst>
            </p:cNvPr>
            <p:cNvSpPr/>
            <p:nvPr/>
          </p:nvSpPr>
          <p:spPr>
            <a:xfrm>
              <a:off x="5768435" y="32178"/>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eiryo" panose="020B0604030504040204" pitchFamily="34" charset="-128"/>
                <a:ea typeface="Meiryo" panose="020B0604030504040204" pitchFamily="34" charset="-128"/>
              </a:endParaRPr>
            </a:p>
          </p:txBody>
        </p:sp>
        <p:sp>
          <p:nvSpPr>
            <p:cNvPr id="26" name="Rectangle 25">
              <a:extLst>
                <a:ext uri="{FF2B5EF4-FFF2-40B4-BE49-F238E27FC236}">
                  <a16:creationId xmlns:a16="http://schemas.microsoft.com/office/drawing/2014/main" id="{ABD754DD-5359-5B45-B33C-3BEF24FD19A9}"/>
                </a:ext>
              </a:extLst>
            </p:cNvPr>
            <p:cNvSpPr/>
            <p:nvPr/>
          </p:nvSpPr>
          <p:spPr>
            <a:xfrm>
              <a:off x="23050402" y="1332"/>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eiryo" panose="020B0604030504040204" pitchFamily="34" charset="-128"/>
                <a:ea typeface="Meiryo" panose="020B0604030504040204" pitchFamily="34" charset="-128"/>
              </a:endParaRPr>
            </a:p>
          </p:txBody>
        </p:sp>
        <p:sp>
          <p:nvSpPr>
            <p:cNvPr id="27" name="Rectangle 26">
              <a:extLst>
                <a:ext uri="{FF2B5EF4-FFF2-40B4-BE49-F238E27FC236}">
                  <a16:creationId xmlns:a16="http://schemas.microsoft.com/office/drawing/2014/main" id="{2EC8F4F0-B8AF-6B4F-908C-DB962B32C998}"/>
                </a:ext>
              </a:extLst>
            </p:cNvPr>
            <p:cNvSpPr/>
            <p:nvPr/>
          </p:nvSpPr>
          <p:spPr>
            <a:xfrm>
              <a:off x="17289746" y="43612"/>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eiryo" panose="020B0604030504040204" pitchFamily="34" charset="-128"/>
                <a:ea typeface="Meiryo" panose="020B0604030504040204" pitchFamily="34" charset="-128"/>
              </a:endParaRPr>
            </a:p>
          </p:txBody>
        </p:sp>
        <p:sp>
          <p:nvSpPr>
            <p:cNvPr id="23" name="Rectangle 22">
              <a:extLst>
                <a:ext uri="{FF2B5EF4-FFF2-40B4-BE49-F238E27FC236}">
                  <a16:creationId xmlns:a16="http://schemas.microsoft.com/office/drawing/2014/main" id="{EEC5A487-B4BD-E64F-900D-45EA1B23F15F}"/>
                </a:ext>
              </a:extLst>
            </p:cNvPr>
            <p:cNvSpPr/>
            <p:nvPr/>
          </p:nvSpPr>
          <p:spPr>
            <a:xfrm>
              <a:off x="11529090" y="-11433"/>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eiryo" panose="020B0604030504040204" pitchFamily="34" charset="-128"/>
                <a:ea typeface="Meiryo" panose="020B0604030504040204" pitchFamily="34" charset="-128"/>
              </a:endParaRPr>
            </a:p>
          </p:txBody>
        </p:sp>
      </p:grpSp>
      <p:grpSp>
        <p:nvGrpSpPr>
          <p:cNvPr id="8" name="Group 7">
            <a:extLst>
              <a:ext uri="{FF2B5EF4-FFF2-40B4-BE49-F238E27FC236}">
                <a16:creationId xmlns:a16="http://schemas.microsoft.com/office/drawing/2014/main" id="{EDC1FF29-2964-3D4D-A30E-350721905A3E}"/>
              </a:ext>
            </a:extLst>
          </p:cNvPr>
          <p:cNvGrpSpPr/>
          <p:nvPr/>
        </p:nvGrpSpPr>
        <p:grpSpPr>
          <a:xfrm>
            <a:off x="348790" y="1565928"/>
            <a:ext cx="6137070" cy="4074630"/>
            <a:chOff x="650582" y="4553610"/>
            <a:chExt cx="6137070" cy="4074630"/>
          </a:xfrm>
        </p:grpSpPr>
        <p:sp>
          <p:nvSpPr>
            <p:cNvPr id="31" name="Rectangle 30">
              <a:extLst>
                <a:ext uri="{FF2B5EF4-FFF2-40B4-BE49-F238E27FC236}">
                  <a16:creationId xmlns:a16="http://schemas.microsoft.com/office/drawing/2014/main" id="{1943DB4B-6622-0242-BF6C-1FF9D3BD4A66}"/>
                </a:ext>
              </a:extLst>
            </p:cNvPr>
            <p:cNvSpPr/>
            <p:nvPr/>
          </p:nvSpPr>
          <p:spPr>
            <a:xfrm>
              <a:off x="1352293" y="4553610"/>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4600">
                  <a:solidFill>
                    <a:srgbClr val="0664C2"/>
                  </a:solidFill>
                  <a:latin typeface="Meiryo" panose="020B0604030504040204" pitchFamily="34" charset="-128"/>
                  <a:ea typeface="Meiryo" panose="020B0604030504040204" pitchFamily="34" charset="-128"/>
                  <a:cs typeface="Arial"/>
                </a:rPr>
                <a:t>管理者向けの</a:t>
              </a:r>
              <a:br>
                <a:rPr lang="en-US" altLang="ja-JP" sz="4600" dirty="0">
                  <a:solidFill>
                    <a:srgbClr val="0664C2"/>
                  </a:solidFill>
                  <a:latin typeface="Meiryo" panose="020B0604030504040204" pitchFamily="34" charset="-128"/>
                  <a:ea typeface="Meiryo" panose="020B0604030504040204" pitchFamily="34" charset="-128"/>
                  <a:cs typeface="Arial"/>
                </a:rPr>
              </a:br>
              <a:r>
                <a:rPr lang="ja-JP" sz="4600">
                  <a:solidFill>
                    <a:srgbClr val="0664C2"/>
                  </a:solidFill>
                  <a:latin typeface="Meiryo" panose="020B0604030504040204" pitchFamily="34" charset="-128"/>
                  <a:ea typeface="Meiryo" panose="020B0604030504040204" pitchFamily="34" charset="-128"/>
                  <a:cs typeface="Arial"/>
                </a:rPr>
                <a:t>戦略その3</a:t>
              </a:r>
            </a:p>
          </p:txBody>
        </p:sp>
        <p:sp>
          <p:nvSpPr>
            <p:cNvPr id="38" name="Rectangle 37">
              <a:extLst>
                <a:ext uri="{FF2B5EF4-FFF2-40B4-BE49-F238E27FC236}">
                  <a16:creationId xmlns:a16="http://schemas.microsoft.com/office/drawing/2014/main" id="{D79E4B11-C034-954F-B906-3F2CDA7CE9A1}"/>
                </a:ext>
              </a:extLst>
            </p:cNvPr>
            <p:cNvSpPr/>
            <p:nvPr/>
          </p:nvSpPr>
          <p:spPr>
            <a:xfrm>
              <a:off x="650582" y="6390102"/>
              <a:ext cx="6137070" cy="22381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ja-JP" sz="6800">
                  <a:solidFill>
                    <a:srgbClr val="0465C3"/>
                  </a:solidFill>
                  <a:latin typeface="Meiryo" panose="020B0604030504040204" pitchFamily="34" charset="-128"/>
                  <a:ea typeface="Meiryo" panose="020B0604030504040204" pitchFamily="34" charset="-128"/>
                  <a:cs typeface="Arial"/>
                </a:rPr>
                <a:t>初日におすすめのコンテンツを用意</a:t>
              </a:r>
            </a:p>
          </p:txBody>
        </p:sp>
        <p:cxnSp>
          <p:nvCxnSpPr>
            <p:cNvPr id="3" name="Straight Connector 2">
              <a:extLst>
                <a:ext uri="{FF2B5EF4-FFF2-40B4-BE49-F238E27FC236}">
                  <a16:creationId xmlns:a16="http://schemas.microsoft.com/office/drawing/2014/main" id="{9F90EA1E-FB70-DE4C-9CC1-178C1302033B}"/>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ADA98D6E-BAD5-C543-923C-D71D47392C8B}"/>
              </a:ext>
            </a:extLst>
          </p:cNvPr>
          <p:cNvGrpSpPr/>
          <p:nvPr/>
        </p:nvGrpSpPr>
        <p:grpSpPr>
          <a:xfrm>
            <a:off x="7819362" y="2012495"/>
            <a:ext cx="9681247" cy="11664571"/>
            <a:chOff x="7819362" y="1964351"/>
            <a:chExt cx="9681247" cy="11664571"/>
          </a:xfrm>
        </p:grpSpPr>
        <p:sp>
          <p:nvSpPr>
            <p:cNvPr id="37" name="TextBox 36">
              <a:extLst>
                <a:ext uri="{FF2B5EF4-FFF2-40B4-BE49-F238E27FC236}">
                  <a16:creationId xmlns:a16="http://schemas.microsoft.com/office/drawing/2014/main" id="{9C1F6B4A-1C57-C744-9383-3664CE91F707}"/>
                </a:ext>
              </a:extLst>
            </p:cNvPr>
            <p:cNvSpPr txBox="1"/>
            <p:nvPr/>
          </p:nvSpPr>
          <p:spPr>
            <a:xfrm>
              <a:off x="7819362" y="1994968"/>
              <a:ext cx="4810788" cy="11633954"/>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LinkedInラーニングを開始する日は、重要な1日になります。職員に素晴らしいリソースを提供するので、これをイベントにしましょう!</a:t>
              </a:r>
              <a:br>
                <a:rPr lang="en-US" sz="3600" dirty="0">
                  <a:solidFill>
                    <a:srgbClr val="5E6869"/>
                  </a:solidFill>
                  <a:latin typeface="Meiryo" panose="020B0604030504040204" pitchFamily="34" charset="-128"/>
                  <a:ea typeface="Meiryo" panose="020B0604030504040204" pitchFamily="34" charset="-128"/>
                  <a:cs typeface="Arial"/>
                </a:rPr>
              </a:br>
              <a:endParaRPr lang="en-US" sz="3600" dirty="0">
                <a:solidFill>
                  <a:srgbClr val="5E6869"/>
                </a:solidFill>
                <a:latin typeface="Meiryo" panose="020B0604030504040204" pitchFamily="34" charset="-128"/>
                <a:ea typeface="Meiryo" panose="020B0604030504040204" pitchFamily="34" charset="-128"/>
                <a:cs typeface="Arial"/>
              </a:endParaRPr>
            </a:p>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イベントを行う方法はたくさんあります。ポスターを貼る、メールを送信する、全員の前で発表するなど、おそらくお馴染みの方法でしょう。これはすべて、即座にLinkedInラーニングの利用を促し、エンゲージメントを推進する素晴らしい方法です。</a:t>
              </a:r>
            </a:p>
            <a:p>
              <a:pPr defTabSz="1828514">
                <a:spcBef>
                  <a:spcPct val="0"/>
                </a:spcBef>
                <a:spcAft>
                  <a:spcPct val="0"/>
                </a:spcAft>
                <a:defRPr/>
              </a:pPr>
              <a:endParaRPr lang="en-US" sz="3600" dirty="0">
                <a:solidFill>
                  <a:srgbClr val="5E6869"/>
                </a:solidFill>
                <a:latin typeface="Meiryo" panose="020B0604030504040204" pitchFamily="34" charset="-128"/>
                <a:ea typeface="Meiryo" panose="020B0604030504040204" pitchFamily="34" charset="-128"/>
                <a:cs typeface="Arial"/>
              </a:endParaRPr>
            </a:p>
          </p:txBody>
        </p:sp>
        <p:sp>
          <p:nvSpPr>
            <p:cNvPr id="45" name="TextBox 44">
              <a:extLst>
                <a:ext uri="{FF2B5EF4-FFF2-40B4-BE49-F238E27FC236}">
                  <a16:creationId xmlns:a16="http://schemas.microsoft.com/office/drawing/2014/main" id="{95BAF850-CCAA-AC48-A147-79C5E3E0DE95}"/>
                </a:ext>
              </a:extLst>
            </p:cNvPr>
            <p:cNvSpPr txBox="1"/>
            <p:nvPr/>
          </p:nvSpPr>
          <p:spPr>
            <a:xfrm>
              <a:off x="13332261" y="1964351"/>
              <a:ext cx="4168348" cy="886396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ja-JP" sz="3600">
                  <a:solidFill>
                    <a:srgbClr val="5E6869"/>
                  </a:solidFill>
                  <a:latin typeface="Meiryo" panose="020B0604030504040204" pitchFamily="34" charset="-128"/>
                  <a:ea typeface="Meiryo" panose="020B0604030504040204" pitchFamily="34" charset="-128"/>
                  <a:cs typeface="Arial"/>
                </a:rPr>
                <a:t>しかし、利用を促進するために開始にバックエンドで実践できる簡単なステップを忘れないでください。それは、6時間ものコースを割り当てるとういうことではありません。初日に5分間の短い動画を視聴してもらうことは、製品に興味を持ち、LinkedInラーニングのメリットを理解してもらう最適な方法です。</a:t>
              </a:r>
            </a:p>
          </p:txBody>
        </p:sp>
      </p:gr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33" name="Picture 32" descr="A close up of a sign&#10;&#10;Description automatically generated">
            <a:extLst>
              <a:ext uri="{FF2B5EF4-FFF2-40B4-BE49-F238E27FC236}">
                <a16:creationId xmlns:a16="http://schemas.microsoft.com/office/drawing/2014/main" id="{2945ECB1-FBB9-9843-B7D1-135BCDB1DB03}"/>
              </a:ext>
            </a:extLst>
          </p:cNvPr>
          <p:cNvPicPr>
            <a:picLocks noChangeAspect="1"/>
          </p:cNvPicPr>
          <p:nvPr/>
        </p:nvPicPr>
        <p:blipFill>
          <a:blip r:embed="rId4"/>
          <a:stretch>
            <a:fillRect/>
          </a:stretch>
        </p:blipFill>
        <p:spPr>
          <a:xfrm>
            <a:off x="1352331" y="12888051"/>
            <a:ext cx="2090518" cy="287078"/>
          </a:xfrm>
          <a:prstGeom prst="rect">
            <a:avLst/>
          </a:prstGeom>
        </p:spPr>
      </p:pic>
      <p:pic>
        <p:nvPicPr>
          <p:cNvPr id="12" name="Picture 11">
            <a:extLst>
              <a:ext uri="{FF2B5EF4-FFF2-40B4-BE49-F238E27FC236}">
                <a16:creationId xmlns:a16="http://schemas.microsoft.com/office/drawing/2014/main" id="{1A499151-1658-EC42-8821-3A2F3186D19A}"/>
              </a:ext>
            </a:extLst>
          </p:cNvPr>
          <p:cNvPicPr>
            <a:picLocks noChangeAspect="1"/>
          </p:cNvPicPr>
          <p:nvPr/>
        </p:nvPicPr>
        <p:blipFill>
          <a:blip r:embed="rId5"/>
          <a:stretch>
            <a:fillRect/>
          </a:stretch>
        </p:blipFill>
        <p:spPr>
          <a:xfrm>
            <a:off x="18912504" y="-11436"/>
            <a:ext cx="5512899" cy="13713679"/>
          </a:xfrm>
          <a:prstGeom prst="rect">
            <a:avLst/>
          </a:prstGeom>
        </p:spPr>
      </p:pic>
    </p:spTree>
    <p:extLst>
      <p:ext uri="{BB962C8B-B14F-4D97-AF65-F5344CB8AC3E}">
        <p14:creationId xmlns:p14="http://schemas.microsoft.com/office/powerpoint/2010/main" val="864957045"/>
      </p:ext>
    </p:extLst>
  </p:cSld>
  <p:clrMapOvr>
    <a:masterClrMapping/>
  </p:clrMapOvr>
  <p:transition spd="slow">
    <p:wipe/>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664C2"/>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Office Theme</Template>
  <TotalTime>770</TotalTime>
  <Words>4783</Words>
  <Application>Microsoft Macintosh PowerPoint</Application>
  <PresentationFormat>Custom</PresentationFormat>
  <Paragraphs>369</Paragraphs>
  <Slides>32</Slides>
  <Notes>32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Calibri Light</vt:lpstr>
      <vt:lpstr>Community</vt:lpstr>
      <vt:lpstr>Community Light</vt:lpstr>
      <vt:lpstr>LKN Sans Light</vt:lpstr>
      <vt:lpstr>Meiryo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Petrone</dc:creator>
  <cp:lastModifiedBy>Yumiko Yano</cp:lastModifiedBy>
  <cp:revision>106</cp:revision>
  <dcterms:created xsi:type="dcterms:W3CDTF">2020-07-21T19:41:32Z</dcterms:created>
  <dcterms:modified xsi:type="dcterms:W3CDTF">2021-10-08T21:28:38Z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etDate">
    <vt:lpwstr>2020-07-21T19:41:32Z</vt:lpwstr>
  </property>
  <property fmtid="{D5CDD505-2E9C-101B-9397-08002B2CF9AE}" pid="4" name="MSIP_Label_f42aa342-8706-4288-bd11-ebb85995028c_Method">
    <vt:lpwstr>Standard</vt:lpwstr>
  </property>
  <property fmtid="{D5CDD505-2E9C-101B-9397-08002B2CF9AE}" pid="5" name="MSIP_Label_f42aa342-8706-4288-bd11-ebb85995028c_Name">
    <vt:lpwstr>Internal</vt:lpwstr>
  </property>
  <property fmtid="{D5CDD505-2E9C-101B-9397-08002B2CF9AE}" pid="6" name="MSIP_Label_f42aa342-8706-4288-bd11-ebb85995028c_SiteId">
    <vt:lpwstr>72f988bf-86f1-41af-91ab-2d7cd011db47</vt:lpwstr>
  </property>
  <property fmtid="{D5CDD505-2E9C-101B-9397-08002B2CF9AE}" pid="7" name="MSIP_Label_f42aa342-8706-4288-bd11-ebb85995028c_ActionId">
    <vt:lpwstr>a75f9292-31f4-4eb5-a5c4-0000a3220b3f</vt:lpwstr>
  </property>
  <property fmtid="{D5CDD505-2E9C-101B-9397-08002B2CF9AE}" pid="8" name="MSIP_Label_f42aa342-8706-4288-bd11-ebb85995028c_ContentBits">
    <vt:lpwstr>0</vt:lpwstr>
  </property>
</Properties>
</file>