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34"/>
  </p:notesMasterIdLst>
  <p:sldIdLst>
    <p:sldId id="3710" r:id="rId2"/>
    <p:sldId id="3776" r:id="rId3"/>
    <p:sldId id="3783" r:id="rId4"/>
    <p:sldId id="3791" r:id="rId5"/>
    <p:sldId id="3777" r:id="rId6"/>
    <p:sldId id="3779" r:id="rId7"/>
    <p:sldId id="3780" r:id="rId8"/>
    <p:sldId id="3781" r:id="rId9"/>
    <p:sldId id="3784" r:id="rId10"/>
    <p:sldId id="3785" r:id="rId11"/>
    <p:sldId id="3786" r:id="rId12"/>
    <p:sldId id="3787" r:id="rId13"/>
    <p:sldId id="3788" r:id="rId14"/>
    <p:sldId id="3789" r:id="rId15"/>
    <p:sldId id="3790" r:id="rId16"/>
    <p:sldId id="3792" r:id="rId17"/>
    <p:sldId id="3793" r:id="rId18"/>
    <p:sldId id="3794" r:id="rId19"/>
    <p:sldId id="3795" r:id="rId20"/>
    <p:sldId id="3796" r:id="rId21"/>
    <p:sldId id="3797" r:id="rId22"/>
    <p:sldId id="3798" r:id="rId23"/>
    <p:sldId id="3799" r:id="rId24"/>
    <p:sldId id="3800" r:id="rId25"/>
    <p:sldId id="3801" r:id="rId26"/>
    <p:sldId id="3802" r:id="rId27"/>
    <p:sldId id="3805" r:id="rId28"/>
    <p:sldId id="3806" r:id="rId29"/>
    <p:sldId id="3807" r:id="rId30"/>
    <p:sldId id="3808" r:id="rId31"/>
    <p:sldId id="3809" r:id="rId32"/>
    <p:sldId id="3810" r:id="rId33"/>
  </p:sldIdLst>
  <p:sldSz cx="24387175"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23BD5E-3FE8-1BF6-280D-58AE79E0286F}" name="Jessica Feinstein" initials="JF" userId="S::jfeinste@linkedin.biz::27f095b9-4129-457d-8527-82b710261c71" providerId="AD"/>
  <p188:author id="{A2FA036C-7D10-6C4E-481D-B8FD54656753}" name="Paul Petrone" initials="PP" userId="S::ppetrone@linkedin.biz::03958cd3-0dcc-42e8-880f-c69c636cba66" providerId="AD"/>
  <p188:author id="{C151A494-3BDA-AF84-E1A5-391C1641382C}" name="Robert Firme" initials="RF" userId="S::rfirme@linkedin.biz::48ab0095-b744-4eb0-8f5e-cdf73bd39091" providerId="AD"/>
  <p188:author id="{D3DCDBCB-6B6B-0CA7-A774-27CCBE12FDC5}" name="Reggie Hanson" initials="RH" userId="S::rhanson@linkedin.biz::e5e7131d-5ae5-42ce-8e8c-bf3fa9f01fd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BE6EF"/>
    <a:srgbClr val="FEFAF6"/>
    <a:srgbClr val="44702B"/>
    <a:srgbClr val="B03F1F"/>
    <a:srgbClr val="556679"/>
    <a:srgbClr val="F7DFD7"/>
    <a:srgbClr val="B13F1F"/>
    <a:srgbClr val="0664C2"/>
    <a:srgbClr val="D6EBCE"/>
    <a:srgbClr val="F8E0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23"/>
    <p:restoredTop sz="94722"/>
  </p:normalViewPr>
  <p:slideViewPr>
    <p:cSldViewPr snapToGrid="0">
      <p:cViewPr varScale="1">
        <p:scale>
          <a:sx n="90" d="100"/>
          <a:sy n="90" d="100"/>
        </p:scale>
        <p:origin x="320" y="30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離職</c:v>
                </c:pt>
              </c:strCache>
            </c:strRef>
          </c:tx>
          <c:spPr>
            <a:solidFill>
              <a:srgbClr val="F3E2DD"/>
            </a:solidFill>
          </c:spPr>
          <c:dPt>
            <c:idx val="0"/>
            <c:bubble3D val="0"/>
            <c:spPr>
              <a:solidFill>
                <a:srgbClr val="0664C2"/>
              </a:solidFill>
              <a:ln w="19050">
                <a:solidFill>
                  <a:schemeClr val="lt1"/>
                </a:solidFill>
              </a:ln>
              <a:effectLst/>
            </c:spPr>
            <c:extLst>
              <c:ext xmlns:c16="http://schemas.microsoft.com/office/drawing/2014/chart" uri="{C3380CC4-5D6E-409C-BE32-E72D297353CC}">
                <c16:uniqueId val="{00000001-E05C-1643-959F-68D2401F83B4}"/>
              </c:ext>
            </c:extLst>
          </c:dPt>
          <c:dPt>
            <c:idx val="1"/>
            <c:bubble3D val="0"/>
            <c:spPr>
              <a:solidFill>
                <a:srgbClr val="DBE6EF"/>
              </a:solidFill>
              <a:ln w="19050">
                <a:solidFill>
                  <a:schemeClr val="lt1"/>
                </a:solidFill>
              </a:ln>
              <a:effectLst/>
            </c:spPr>
            <c:extLst>
              <c:ext xmlns:c16="http://schemas.microsoft.com/office/drawing/2014/chart" uri="{C3380CC4-5D6E-409C-BE32-E72D297353CC}">
                <c16:uniqueId val="{00000003-E05C-1643-959F-68D2401F83B4}"/>
              </c:ext>
            </c:extLst>
          </c:dPt>
          <c:cat>
            <c:strRef>
              <c:f>Sheet1!$A$2:$A$3</c:f>
              <c:strCache>
                <c:ptCount val="2"/>
                <c:pt idx="0">
                  <c:v>離職</c:v>
                </c:pt>
                <c:pt idx="1">
                  <c:v>補充</c:v>
                </c:pt>
              </c:strCache>
            </c:strRef>
          </c:cat>
          <c:val>
            <c:numRef>
              <c:f>Sheet1!$B$2:$B$3</c:f>
              <c:numCache>
                <c:formatCode>General</c:formatCode>
                <c:ptCount val="2"/>
                <c:pt idx="0">
                  <c:v>95</c:v>
                </c:pt>
                <c:pt idx="1">
                  <c:v>5</c:v>
                </c:pt>
              </c:numCache>
            </c:numRef>
          </c:val>
          <c:extLst>
            <c:ext xmlns:c16="http://schemas.microsoft.com/office/drawing/2014/chart" uri="{C3380CC4-5D6E-409C-BE32-E72D297353CC}">
              <c16:uniqueId val="{00000004-E05C-1643-959F-68D2401F83B4}"/>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離職</c:v>
                </c:pt>
              </c:strCache>
            </c:strRef>
          </c:tx>
          <c:spPr>
            <a:solidFill>
              <a:srgbClr val="F3E2DD"/>
            </a:solidFill>
          </c:spPr>
          <c:dPt>
            <c:idx val="0"/>
            <c:bubble3D val="0"/>
            <c:spPr>
              <a:solidFill>
                <a:srgbClr val="0664C2"/>
              </a:solidFill>
              <a:ln w="19050">
                <a:solidFill>
                  <a:schemeClr val="lt1"/>
                </a:solidFill>
              </a:ln>
              <a:effectLst/>
            </c:spPr>
            <c:extLst>
              <c:ext xmlns:c16="http://schemas.microsoft.com/office/drawing/2014/chart" uri="{C3380CC4-5D6E-409C-BE32-E72D297353CC}">
                <c16:uniqueId val="{00000001-5080-0A4B-907C-EE7E5C73CDB8}"/>
              </c:ext>
            </c:extLst>
          </c:dPt>
          <c:dPt>
            <c:idx val="1"/>
            <c:bubble3D val="0"/>
            <c:spPr>
              <a:solidFill>
                <a:srgbClr val="DBE6EF"/>
              </a:solidFill>
              <a:ln w="19050">
                <a:solidFill>
                  <a:schemeClr val="lt1"/>
                </a:solidFill>
              </a:ln>
              <a:effectLst/>
            </c:spPr>
            <c:extLst>
              <c:ext xmlns:c16="http://schemas.microsoft.com/office/drawing/2014/chart" uri="{C3380CC4-5D6E-409C-BE32-E72D297353CC}">
                <c16:uniqueId val="{00000003-5080-0A4B-907C-EE7E5C73CDB8}"/>
              </c:ext>
            </c:extLst>
          </c:dPt>
          <c:cat>
            <c:strRef>
              <c:f>Sheet1!$A$2:$A$3</c:f>
              <c:strCache>
                <c:ptCount val="2"/>
                <c:pt idx="0">
                  <c:v>離職</c:v>
                </c:pt>
                <c:pt idx="1">
                  <c:v>補充</c:v>
                </c:pt>
              </c:strCache>
            </c:strRef>
          </c:cat>
          <c:val>
            <c:numRef>
              <c:f>Sheet1!$B$2:$B$3</c:f>
              <c:numCache>
                <c:formatCode>General</c:formatCode>
                <c:ptCount val="2"/>
                <c:pt idx="0">
                  <c:v>90</c:v>
                </c:pt>
                <c:pt idx="1">
                  <c:v>10</c:v>
                </c:pt>
              </c:numCache>
            </c:numRef>
          </c:val>
          <c:extLst>
            <c:ext xmlns:c16="http://schemas.microsoft.com/office/drawing/2014/chart" uri="{C3380CC4-5D6E-409C-BE32-E72D297353CC}">
              <c16:uniqueId val="{00000004-5080-0A4B-907C-EE7E5C73CDB8}"/>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extLst/>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B7DA5B-3182-8642-B34F-7EA3EA40A944}" type="datetimeFigureOut">
              <a:rPr lang="en-US" smtClean="0"/>
              <a:t>10/8/21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D6BE04-478C-284C-85F5-3BA4FD0548AC}" type="slidenum">
              <a:rPr lang="en-US" smtClean="0"/>
              <a:t>‹#›</a:t>
            </a:fld>
            <a:endParaRPr lang="en-US"/>
          </a:p>
        </p:txBody>
      </p:sp>
    </p:spTree>
    <p:extLst>
      <p:ext uri="{BB962C8B-B14F-4D97-AF65-F5344CB8AC3E}">
        <p14:creationId xmlns:p14="http://schemas.microsoft.com/office/powerpoint/2010/main" val="3019443998"/>
      </p:ext>
    </p:extLst>
  </p:cSld>
  <p:clrMap bg1="lt1" tx1="dk1" bg2="lt2" tx2="dk2" accent1="accent1" accent2="accent2" accent3="accent3" accent4="accent4" accent5="accent5" accent6="accent6" hlink="hlink" folHlink="folHlink"/>
  <p:notesStyle>
    <a:lvl1pPr marL="0" algn="l" defTabSz="1828597" rtl="0" eaLnBrk="1" latinLnBrk="0" hangingPunct="1">
      <a:defRPr sz="2400" kern="1200">
        <a:solidFill>
          <a:schemeClr val="tx1"/>
        </a:solidFill>
        <a:latin typeface="+mn-lt"/>
        <a:ea typeface="+mn-ea"/>
        <a:cs typeface="+mn-cs"/>
      </a:defRPr>
    </a:lvl1pPr>
    <a:lvl2pPr marL="914300" algn="l" defTabSz="1828597" rtl="0" eaLnBrk="1" latinLnBrk="0" hangingPunct="1">
      <a:defRPr sz="2400" kern="1200">
        <a:solidFill>
          <a:schemeClr val="tx1"/>
        </a:solidFill>
        <a:latin typeface="+mn-lt"/>
        <a:ea typeface="+mn-ea"/>
        <a:cs typeface="+mn-cs"/>
      </a:defRPr>
    </a:lvl2pPr>
    <a:lvl3pPr marL="1828597" algn="l" defTabSz="1828597" rtl="0" eaLnBrk="1" latinLnBrk="0" hangingPunct="1">
      <a:defRPr sz="2400" kern="1200">
        <a:solidFill>
          <a:schemeClr val="tx1"/>
        </a:solidFill>
        <a:latin typeface="+mn-lt"/>
        <a:ea typeface="+mn-ea"/>
        <a:cs typeface="+mn-cs"/>
      </a:defRPr>
    </a:lvl3pPr>
    <a:lvl4pPr marL="2742897" algn="l" defTabSz="1828597" rtl="0" eaLnBrk="1" latinLnBrk="0" hangingPunct="1">
      <a:defRPr sz="2400" kern="1200">
        <a:solidFill>
          <a:schemeClr val="tx1"/>
        </a:solidFill>
        <a:latin typeface="+mn-lt"/>
        <a:ea typeface="+mn-ea"/>
        <a:cs typeface="+mn-cs"/>
      </a:defRPr>
    </a:lvl4pPr>
    <a:lvl5pPr marL="3657197" algn="l" defTabSz="1828597" rtl="0" eaLnBrk="1" latinLnBrk="0" hangingPunct="1">
      <a:defRPr sz="2400" kern="1200">
        <a:solidFill>
          <a:schemeClr val="tx1"/>
        </a:solidFill>
        <a:latin typeface="+mn-lt"/>
        <a:ea typeface="+mn-ea"/>
        <a:cs typeface="+mn-cs"/>
      </a:defRPr>
    </a:lvl5pPr>
    <a:lvl6pPr marL="4571497" algn="l" defTabSz="1828597" rtl="0" eaLnBrk="1" latinLnBrk="0" hangingPunct="1">
      <a:defRPr sz="2400" kern="1200">
        <a:solidFill>
          <a:schemeClr val="tx1"/>
        </a:solidFill>
        <a:latin typeface="+mn-lt"/>
        <a:ea typeface="+mn-ea"/>
        <a:cs typeface="+mn-cs"/>
      </a:defRPr>
    </a:lvl6pPr>
    <a:lvl7pPr marL="5485794" algn="l" defTabSz="1828597" rtl="0" eaLnBrk="1" latinLnBrk="0" hangingPunct="1">
      <a:defRPr sz="2400" kern="1200">
        <a:solidFill>
          <a:schemeClr val="tx1"/>
        </a:solidFill>
        <a:latin typeface="+mn-lt"/>
        <a:ea typeface="+mn-ea"/>
        <a:cs typeface="+mn-cs"/>
      </a:defRPr>
    </a:lvl7pPr>
    <a:lvl8pPr marL="6400094" algn="l" defTabSz="1828597" rtl="0" eaLnBrk="1" latinLnBrk="0" hangingPunct="1">
      <a:defRPr sz="2400" kern="1200">
        <a:solidFill>
          <a:schemeClr val="tx1"/>
        </a:solidFill>
        <a:latin typeface="+mn-lt"/>
        <a:ea typeface="+mn-ea"/>
        <a:cs typeface="+mn-cs"/>
      </a:defRPr>
    </a:lvl8pPr>
    <a:lvl9pPr marL="7314394" algn="l" defTabSz="182859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2400" marR="0" lvl="0" indent="0" algn="l" defTabSz="914400" rtl="0" eaLnBrk="1" fontAlgn="auto" latinLnBrk="0" hangingPunct="1">
              <a:lnSpc>
                <a:spcPct val="100000"/>
              </a:lnSpc>
              <a:spcBef>
                <a:spcPts val="0"/>
              </a:spcBef>
              <a:spcAft>
                <a:spcPts val="0"/>
              </a:spcAft>
              <a:buClrTx/>
              <a:buSzPts val="1200"/>
              <a:buFontTx/>
              <a:buNone/>
              <a:tabLst/>
              <a:defRPr/>
            </a:pPr>
            <a:endParaRPr lang="en-US" sz="1800" dirty="0">
              <a:solidFill>
                <a:srgbClr val="556679"/>
              </a:solidFill>
              <a:latin typeface="Community" panose="02000303040000020003" pitchFamily="2" charset="0"/>
            </a:endParaRPr>
          </a:p>
          <a:p>
            <a:pPr marL="152400" lvl="0" indent="0" algn="l" rtl="0">
              <a:spcBef>
                <a:spcPts val="0"/>
              </a:spcBef>
              <a:spcAft>
                <a:spcPts val="0"/>
              </a:spcAft>
              <a:buSzPts val="1200"/>
              <a:buNone/>
            </a:pPr>
            <a:endParaRPr lang="en-US" sz="1800" b="0" i="0" dirty="0">
              <a:latin typeface="Community" panose="02000303040000020003" pitchFamily="2" charset="0"/>
            </a:endParaRPr>
          </a:p>
        </p:txBody>
      </p:sp>
      <p:sp>
        <p:nvSpPr>
          <p:cNvPr id="4" name="Slide Number Placeholder 3"/>
          <p:cNvSpPr>
            <a:spLocks noGrp="1"/>
          </p:cNvSpPr>
          <p:nvPr>
            <p:ph type="sldNum" sz="quarter" idx="5"/>
          </p:nvPr>
        </p:nvSpPr>
        <p:spPr/>
        <p:txBody>
          <a:bodyPr/>
          <a:lstStyle/>
          <a:p>
            <a:pPr rtl="0"/>
            <a:fld id="{6C528159-1B8D-AA4E-B029-EAC82009EB07}" type="slidenum">
              <a:rPr/>
              <a:t>1</a:t>
            </a:fld>
            <a:endParaRPr/>
          </a:p>
        </p:txBody>
      </p:sp>
    </p:spTree>
    <p:extLst>
      <p:ext uri="{BB962C8B-B14F-4D97-AF65-F5344CB8AC3E}">
        <p14:creationId xmlns:p14="http://schemas.microsoft.com/office/powerpoint/2010/main" val="4228306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10</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5796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11</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63835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12</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1656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13</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479037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14</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4103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15</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73967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16</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60067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17</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158569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18</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296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19</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3561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195152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20</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8294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21</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1205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22</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8835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23</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52667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24</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03924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25</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62484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26</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174528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27</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14287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28</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551958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29</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7875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800" dirty="0">
              <a:latin typeface="Community" panose="02000303040000020003" pitchFamily="2" charset="0"/>
            </a:endParaRPr>
          </a:p>
        </p:txBody>
      </p:sp>
      <p:sp>
        <p:nvSpPr>
          <p:cNvPr id="4" name="Slide Number Placeholder 3"/>
          <p:cNvSpPr>
            <a:spLocks noGrp="1"/>
          </p:cNvSpPr>
          <p:nvPr>
            <p:ph type="sldNum" sz="quarter" idx="5"/>
          </p:nvPr>
        </p:nvSpPr>
        <p:spPr/>
        <p:txBody>
          <a:bodyPr/>
          <a:lstStyle/>
          <a:p>
            <a:pPr rtl="0"/>
            <a:fld id="{CE803891-3E3C-A346-BB77-6295847CDB94}" type="slidenum">
              <a:rPr/>
              <a:t>3</a:t>
            </a:fld>
            <a:endParaRPr/>
          </a:p>
        </p:txBody>
      </p:sp>
    </p:spTree>
    <p:extLst>
      <p:ext uri="{BB962C8B-B14F-4D97-AF65-F5344CB8AC3E}">
        <p14:creationId xmlns:p14="http://schemas.microsoft.com/office/powerpoint/2010/main" val="5139439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30</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414415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31</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89819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32</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4116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4</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59401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5</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97460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6</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33896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7</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3257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8</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2573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Community" panose="02000303040000020003" pitchFamily="2" charset="0"/>
            </a:endParaRPr>
          </a:p>
        </p:txBody>
      </p:sp>
      <p:sp>
        <p:nvSpPr>
          <p:cNvPr id="4" name="Slide Number Placeholder 3"/>
          <p:cNvSpPr>
            <a:spLocks noGrp="1"/>
          </p:cNvSpPr>
          <p:nvPr>
            <p:ph type="sldNum" sz="quarter" idx="10"/>
          </p:nvPr>
        </p:nvSpPr>
        <p:spPr/>
        <p:txBody>
          <a:bodyPr/>
          <a:lstStyle/>
          <a:p>
            <a:pPr marL="0" marR="0" lvl="0" indent="0" algn="r" defTabSz="1828891" rtl="0" eaLnBrk="1" fontAlgn="auto" latinLnBrk="0" hangingPunct="1">
              <a:lnSpc>
                <a:spcPct val="100000"/>
              </a:lnSpc>
              <a:spcBef>
                <a:spcPct val="0"/>
              </a:spcBef>
              <a:spcAft>
                <a:spcPct val="0"/>
              </a:spcAft>
              <a:buClrTx/>
              <a:buSzTx/>
              <a:buFontTx/>
              <a:buNone/>
              <a:defRPr/>
            </a:pPr>
            <a:fld id="{C82A3EF7-70D2-6F43-B2CC-06F0F10C8C22}" type="slidenum">
              <a:rPr kumimoji="0" sz="1200" b="0" i="0" u="none" strike="noStrike" kern="1200" cap="none" normalizeH="0" baseline="0">
                <a:ln>
                  <a:noFill/>
                </a:ln>
                <a:solidFill>
                  <a:prstClr val="black"/>
                </a:solidFill>
                <a:effectLst/>
                <a:uLnTx/>
                <a:uFillTx/>
                <a:latin typeface="Calibri"/>
                <a:ea typeface="+mn-ea"/>
                <a:cs typeface="+mn-cs"/>
              </a:rPr>
              <a:pPr marL="0" marR="0" lvl="0" indent="0" algn="r" defTabSz="1828891" rtl="0" eaLnBrk="1" fontAlgn="auto" latinLnBrk="0" hangingPunct="1">
                <a:lnSpc>
                  <a:spcPct val="100000"/>
                </a:lnSpc>
                <a:spcBef>
                  <a:spcPct val="0"/>
                </a:spcBef>
                <a:spcAft>
                  <a:spcPct val="0"/>
                </a:spcAft>
                <a:buClrTx/>
                <a:buSzTx/>
                <a:buFontTx/>
                <a:buNone/>
                <a:defRPr/>
              </a:pPr>
              <a:t>9</a:t>
            </a:fld>
            <a:endParaRPr kumimoji="0" sz="1200" b="0" i="0" u="none" strike="noStrike" kern="1200" cap="none" normalizeH="0" baseline="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93310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397" y="2244726"/>
            <a:ext cx="18290381" cy="4775200"/>
          </a:xfrm>
        </p:spPr>
        <p:txBody>
          <a:bodyPr anchor="b"/>
          <a:lstStyle>
            <a:lvl1pPr algn="ctr">
              <a:defRPr sz="12000"/>
            </a:lvl1pPr>
          </a:lstStyle>
          <a:p>
            <a:r>
              <a:rPr lang="en-US"/>
              <a:t>Click to edit Master title style</a:t>
            </a:r>
            <a:endParaRPr lang="en-US" dirty="0"/>
          </a:p>
        </p:txBody>
      </p:sp>
      <p:sp>
        <p:nvSpPr>
          <p:cNvPr id="3" name="Subtitle 2"/>
          <p:cNvSpPr>
            <a:spLocks noGrp="1"/>
          </p:cNvSpPr>
          <p:nvPr>
            <p:ph type="subTitle" idx="1"/>
          </p:nvPr>
        </p:nvSpPr>
        <p:spPr>
          <a:xfrm>
            <a:off x="3048397" y="7204076"/>
            <a:ext cx="18290381"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7CE020-C9D3-8342-B37A-5282A44BB7E7}" type="datetimeFigureOut">
              <a:rPr lang="en-US" smtClean="0"/>
              <a:t>10/8/21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245796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E020-C9D3-8342-B37A-5282A44BB7E7}" type="datetimeFigureOut">
              <a:rPr lang="en-US" smtClean="0"/>
              <a:t>10/8/21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1620303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52072" y="730250"/>
            <a:ext cx="5258485"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618" y="730250"/>
            <a:ext cx="15470614"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E020-C9D3-8342-B37A-5282A44BB7E7}" type="datetimeFigureOut">
              <a:rPr lang="en-US" smtClean="0"/>
              <a:t>10/8/21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516728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1664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15" name="Text Placeholder 5">
            <a:extLst>
              <a:ext uri="{FF2B5EF4-FFF2-40B4-BE49-F238E27FC236}">
                <a16:creationId xmlns:a16="http://schemas.microsoft.com/office/drawing/2014/main" id="{9AC6BD4D-D643-9547-80C4-FD1A03F61C1D}"/>
              </a:ext>
            </a:extLst>
          </p:cNvPr>
          <p:cNvSpPr>
            <a:spLocks noGrp="1"/>
          </p:cNvSpPr>
          <p:nvPr>
            <p:ph type="body" sz="quarter" idx="10"/>
          </p:nvPr>
        </p:nvSpPr>
        <p:spPr>
          <a:xfrm>
            <a:off x="1388946" y="1279526"/>
            <a:ext cx="21611908" cy="907416"/>
          </a:xfrm>
        </p:spPr>
        <p:txBody>
          <a:bodyPr>
            <a:normAutofit/>
          </a:bodyPr>
          <a:lstStyle>
            <a:lvl1pPr marL="0" indent="0">
              <a:buFontTx/>
              <a:buNone/>
              <a:defRPr sz="6596" b="0" i="0">
                <a:solidFill>
                  <a:schemeClr val="accent2"/>
                </a:solidFill>
                <a:latin typeface="Community Light" panose="02000303040000020003" pitchFamily="2" charset="0"/>
              </a:defRPr>
            </a:lvl1pPr>
            <a:lvl2pPr marL="913990" indent="0">
              <a:buFontTx/>
              <a:buNone/>
              <a:defRPr b="0" i="0">
                <a:solidFill>
                  <a:schemeClr val="bg2"/>
                </a:solidFill>
                <a:latin typeface="LKN Sans Light" panose="02000303040000020003" pitchFamily="2" charset="0"/>
              </a:defRPr>
            </a:lvl2pPr>
            <a:lvl3pPr marL="1827976" indent="0">
              <a:buFontTx/>
              <a:buNone/>
              <a:defRPr b="0" i="0">
                <a:solidFill>
                  <a:schemeClr val="bg2"/>
                </a:solidFill>
                <a:latin typeface="LKN Sans Light" panose="02000303040000020003" pitchFamily="2" charset="0"/>
              </a:defRPr>
            </a:lvl3pPr>
            <a:lvl4pPr marL="2741966" indent="0">
              <a:buFontTx/>
              <a:buNone/>
              <a:defRPr b="0" i="0">
                <a:solidFill>
                  <a:schemeClr val="bg2"/>
                </a:solidFill>
                <a:latin typeface="LKN Sans Light" panose="02000303040000020003" pitchFamily="2" charset="0"/>
              </a:defRPr>
            </a:lvl4pPr>
            <a:lvl5pPr marL="3655952" indent="0">
              <a:buFontTx/>
              <a:buNone/>
              <a:defRPr b="0" i="0">
                <a:solidFill>
                  <a:schemeClr val="bg2"/>
                </a:solidFill>
                <a:latin typeface="LKN Sans Light" panose="02000303040000020003" pitchFamily="2" charset="0"/>
              </a:defRPr>
            </a:lvl5pPr>
          </a:lstStyle>
          <a:p>
            <a:pPr lvl="0"/>
            <a:r>
              <a:rPr lang="en-US"/>
              <a:t>Edit Master text styles</a:t>
            </a:r>
          </a:p>
        </p:txBody>
      </p:sp>
      <p:sp>
        <p:nvSpPr>
          <p:cNvPr id="16" name="Text Placeholder 8">
            <a:extLst>
              <a:ext uri="{FF2B5EF4-FFF2-40B4-BE49-F238E27FC236}">
                <a16:creationId xmlns:a16="http://schemas.microsoft.com/office/drawing/2014/main" id="{862C563E-1C76-004E-9470-67C8287E2234}"/>
              </a:ext>
            </a:extLst>
          </p:cNvPr>
          <p:cNvSpPr>
            <a:spLocks noGrp="1"/>
          </p:cNvSpPr>
          <p:nvPr>
            <p:ph type="body" sz="quarter" idx="11"/>
          </p:nvPr>
        </p:nvSpPr>
        <p:spPr>
          <a:xfrm>
            <a:off x="1388946" y="2200714"/>
            <a:ext cx="21611908" cy="1371600"/>
          </a:xfrm>
        </p:spPr>
        <p:txBody>
          <a:bodyPr lIns="109728">
            <a:normAutofit/>
          </a:bodyPr>
          <a:lstStyle>
            <a:lvl1pPr marL="0" indent="0">
              <a:buFontTx/>
              <a:buNone/>
              <a:defRPr sz="4400" b="0" i="0">
                <a:solidFill>
                  <a:schemeClr val="accent6"/>
                </a:solidFill>
                <a:latin typeface="Community Light" panose="02000303040000020003" pitchFamily="2" charset="0"/>
              </a:defRPr>
            </a:lvl1pPr>
            <a:lvl2pPr marL="913990" indent="0">
              <a:buFontTx/>
              <a:buNone/>
              <a:defRPr b="0" i="0">
                <a:solidFill>
                  <a:schemeClr val="accent6"/>
                </a:solidFill>
                <a:latin typeface="LKN Sans Light" panose="02000303040000020003" pitchFamily="2" charset="0"/>
              </a:defRPr>
            </a:lvl2pPr>
            <a:lvl3pPr marL="1827976" indent="0">
              <a:buFontTx/>
              <a:buNone/>
              <a:defRPr b="0" i="0">
                <a:solidFill>
                  <a:schemeClr val="accent6"/>
                </a:solidFill>
                <a:latin typeface="LKN Sans Light" panose="02000303040000020003" pitchFamily="2" charset="0"/>
              </a:defRPr>
            </a:lvl3pPr>
            <a:lvl4pPr marL="2741966" indent="0">
              <a:buFontTx/>
              <a:buNone/>
              <a:defRPr b="0" i="0">
                <a:solidFill>
                  <a:schemeClr val="accent6"/>
                </a:solidFill>
                <a:latin typeface="LKN Sans Light" panose="02000303040000020003" pitchFamily="2" charset="0"/>
              </a:defRPr>
            </a:lvl4pPr>
            <a:lvl5pPr marL="3655952" indent="0">
              <a:buFontTx/>
              <a:buNone/>
              <a:defRPr b="0" i="0">
                <a:solidFill>
                  <a:schemeClr val="accent6"/>
                </a:solidFill>
                <a:latin typeface="LKN Sans Light" panose="02000303040000020003" pitchFamily="2" charset="0"/>
              </a:defRPr>
            </a:lvl5pPr>
          </a:lstStyle>
          <a:p>
            <a:pPr lvl="0"/>
            <a:r>
              <a:rPr lang="en-US"/>
              <a:t>Edit Master text styles</a:t>
            </a:r>
          </a:p>
        </p:txBody>
      </p:sp>
    </p:spTree>
    <p:extLst>
      <p:ext uri="{BB962C8B-B14F-4D97-AF65-F5344CB8AC3E}">
        <p14:creationId xmlns:p14="http://schemas.microsoft.com/office/powerpoint/2010/main" val="349934770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CE020-C9D3-8342-B37A-5282A44BB7E7}" type="datetimeFigureOut">
              <a:rPr lang="en-US" smtClean="0"/>
              <a:t>10/8/21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52394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917" y="3419477"/>
            <a:ext cx="21033938" cy="5705474"/>
          </a:xfrm>
        </p:spPr>
        <p:txBody>
          <a:bodyPr anchor="b"/>
          <a:lstStyle>
            <a:lvl1pPr>
              <a:defRPr sz="12000"/>
            </a:lvl1pPr>
          </a:lstStyle>
          <a:p>
            <a:r>
              <a:rPr lang="en-US"/>
              <a:t>Click to edit Master title style</a:t>
            </a:r>
            <a:endParaRPr lang="en-US" dirty="0"/>
          </a:p>
        </p:txBody>
      </p:sp>
      <p:sp>
        <p:nvSpPr>
          <p:cNvPr id="3" name="Text Placeholder 2"/>
          <p:cNvSpPr>
            <a:spLocks noGrp="1"/>
          </p:cNvSpPr>
          <p:nvPr>
            <p:ph type="body" idx="1"/>
          </p:nvPr>
        </p:nvSpPr>
        <p:spPr>
          <a:xfrm>
            <a:off x="1663917" y="9178927"/>
            <a:ext cx="21033938"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7CE020-C9D3-8342-B37A-5282A44BB7E7}" type="datetimeFigureOut">
              <a:rPr lang="en-US" smtClean="0"/>
              <a:t>10/8/21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3052004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618" y="3651250"/>
            <a:ext cx="10364549"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6008" y="3651250"/>
            <a:ext cx="10364549"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7CE020-C9D3-8342-B37A-5282A44BB7E7}" type="datetimeFigureOut">
              <a:rPr lang="en-US" smtClean="0"/>
              <a:t>10/8/21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1565840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795" y="730251"/>
            <a:ext cx="21033938"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796" y="3362326"/>
            <a:ext cx="10316917"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796" y="5010150"/>
            <a:ext cx="10316917"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6007" y="3362326"/>
            <a:ext cx="1036772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6007" y="5010150"/>
            <a:ext cx="1036772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CE020-C9D3-8342-B37A-5282A44BB7E7}" type="datetimeFigureOut">
              <a:rPr lang="en-US" smtClean="0"/>
              <a:t>10/8/21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51481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7CE020-C9D3-8342-B37A-5282A44BB7E7}" type="datetimeFigureOut">
              <a:rPr lang="en-US" smtClean="0"/>
              <a:t>10/8/21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381549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CE020-C9D3-8342-B37A-5282A44BB7E7}" type="datetimeFigureOut">
              <a:rPr lang="en-US" smtClean="0"/>
              <a:t>10/8/21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126132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796" y="914400"/>
            <a:ext cx="7865498"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7726" y="1974851"/>
            <a:ext cx="1234600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796" y="4114800"/>
            <a:ext cx="7865498"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07CE020-C9D3-8342-B37A-5282A44BB7E7}" type="datetimeFigureOut">
              <a:rPr lang="en-US" smtClean="0"/>
              <a:t>10/8/21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3043861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796" y="914400"/>
            <a:ext cx="7865498"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7726" y="1974851"/>
            <a:ext cx="12346007"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796" y="4114800"/>
            <a:ext cx="7865498"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07CE020-C9D3-8342-B37A-5282A44BB7E7}" type="datetimeFigureOut">
              <a:rPr lang="en-US" smtClean="0"/>
              <a:t>10/8/21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3E8EA-51DB-F140-B9DD-D75A92D37EAC}" type="slidenum">
              <a:rPr lang="en-US" smtClean="0"/>
              <a:t>‹#›</a:t>
            </a:fld>
            <a:endParaRPr lang="en-US"/>
          </a:p>
        </p:txBody>
      </p:sp>
    </p:spTree>
    <p:extLst>
      <p:ext uri="{BB962C8B-B14F-4D97-AF65-F5344CB8AC3E}">
        <p14:creationId xmlns:p14="http://schemas.microsoft.com/office/powerpoint/2010/main" val="4081777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618" y="12712701"/>
            <a:ext cx="5487114"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07CE020-C9D3-8342-B37A-5282A44BB7E7}" type="datetimeFigureOut">
              <a:rPr lang="en-US" smtClean="0"/>
              <a:t>10/8/21</a:t>
            </a:fld>
            <a:endParaRPr lang="en-US"/>
          </a:p>
        </p:txBody>
      </p:sp>
      <p:sp>
        <p:nvSpPr>
          <p:cNvPr id="5" name="Footer Placeholder 4"/>
          <p:cNvSpPr>
            <a:spLocks noGrp="1"/>
          </p:cNvSpPr>
          <p:nvPr>
            <p:ph type="ftr" sz="quarter" idx="3"/>
          </p:nvPr>
        </p:nvSpPr>
        <p:spPr>
          <a:xfrm>
            <a:off x="8078252" y="12712701"/>
            <a:ext cx="8230672"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23443" y="12712701"/>
            <a:ext cx="5487114"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35B3E8EA-51DB-F140-B9DD-D75A92D37EAC}" type="slidenum">
              <a:rPr lang="en-US" smtClean="0"/>
              <a:t>‹#›</a:t>
            </a:fld>
            <a:endParaRPr lang="en-US"/>
          </a:p>
        </p:txBody>
      </p:sp>
    </p:spTree>
    <p:extLst>
      <p:ext uri="{BB962C8B-B14F-4D97-AF65-F5344CB8AC3E}">
        <p14:creationId xmlns:p14="http://schemas.microsoft.com/office/powerpoint/2010/main" val="203241942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8" Type="http://schemas.openxmlformats.org/officeDocument/2006/relationships/hyperlink" Target="https://www.linkedin.com/learning/improving-your-listening-skills" TargetMode="External"/><Relationship Id="rId3" Type="http://schemas.openxmlformats.org/officeDocument/2006/relationships/image" Target="../media/image3.emf"/><Relationship Id="rId7" Type="http://schemas.openxmlformats.org/officeDocument/2006/relationships/hyperlink" Target="https://www.linkedin.com/learning/unconscious-bias"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hyperlink" Target="https://www.linkedin.com/learning/topics/remote-work" TargetMode="External"/><Relationship Id="rId5" Type="http://schemas.openxmlformats.org/officeDocument/2006/relationships/hyperlink" Target="https://www.linkedin.com/learning-login/share?forceAccount=false&amp;redirect=https%3A%2F%2Fwww.linkedin.com%2Flearning%2Fcollections%2F6661385877790564353%3Ftrk%3Dshare_collection_url&amp;account=2272970" TargetMode="External"/><Relationship Id="rId4" Type="http://schemas.openxmlformats.org/officeDocument/2006/relationships/hyperlink" Target="https://www.linkedin.com/learning/how-to-use-linkedin-learning/advance-your-skills-with-linkedin-learning-2" TargetMode="External"/><Relationship Id="rId9"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hyperlink" Target="https://learning.linkedin.com/content/dam/me/learning/en-us/pdfs/linkedin-learning-workplace-learning-report-2018.pdf"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emf"/><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hyperlink" Target="https://learning.linkedin.com/customer-success-center/resources/linkedin-learning-content-maps" TargetMode="Externa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hyperlink" Target="https://learning.linkedin.com/resources/workplace-learning-report" TargetMode="Externa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13.xml"/><Relationship Id="rId5" Type="http://schemas.openxmlformats.org/officeDocument/2006/relationships/image" Target="../media/image10.jp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13.xml"/><Relationship Id="rId5" Type="http://schemas.openxmlformats.org/officeDocument/2006/relationships/hyperlink" Target="https://learning.linkedin.com/blog/learning-thought-leadership/workplace-learning-report--government-edition" TargetMode="Externa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9.xml"/><Relationship Id="rId1" Type="http://schemas.openxmlformats.org/officeDocument/2006/relationships/slideLayout" Target="../slideLayouts/slideLayout13.xml"/><Relationship Id="rId5" Type="http://schemas.openxmlformats.org/officeDocument/2006/relationships/image" Target="../media/image11.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hyperlink" Target="https://learning.linkedin.com/blog/learning-thought-leadership/workplace-learning-report--government-edition" TargetMode="Externa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0.xml"/><Relationship Id="rId1" Type="http://schemas.openxmlformats.org/officeDocument/2006/relationships/slideLayout" Target="../slideLayouts/slideLayout13.xml"/><Relationship Id="rId5" Type="http://schemas.openxmlformats.org/officeDocument/2006/relationships/hyperlink" Target="https://learning.linkedin.com/content/dam/me/learning/en-us/pdfs/linkedin-learning-workplace-learning-report-2018.pdf" TargetMode="Externa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2.xml"/><Relationship Id="rId1" Type="http://schemas.openxmlformats.org/officeDocument/2006/relationships/slideLayout" Target="../slideLayouts/slideLayout13.xml"/><Relationship Id="rId6" Type="http://schemas.openxmlformats.org/officeDocument/2006/relationships/image" Target="../media/image12.jpg"/><Relationship Id="rId5" Type="http://schemas.openxmlformats.org/officeDocument/2006/relationships/hyperlink" Target="https://learning.linkedin.com/blog/learning-thought-leadership/how-the-state-of-missouri-is-using-linkedin-learning-to-build-a-" TargetMode="Externa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3.xml"/><Relationship Id="rId1" Type="http://schemas.openxmlformats.org/officeDocument/2006/relationships/slideLayout" Target="../slideLayouts/slideLayout13.xml"/><Relationship Id="rId5" Type="http://schemas.openxmlformats.org/officeDocument/2006/relationships/hyperlink" Target="https://learning.linkedin.com/content/dam/me/learning/en-us/pdfs/linkedin-learning-workplace-learning-report-2018.pdf" TargetMode="Externa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4.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14.jpg"/><Relationship Id="rId2" Type="http://schemas.openxmlformats.org/officeDocument/2006/relationships/notesSlide" Target="../notesSlides/notesSlide25.xml"/><Relationship Id="rId1" Type="http://schemas.openxmlformats.org/officeDocument/2006/relationships/slideLayout" Target="../slideLayouts/slideLayout13.xml"/><Relationship Id="rId6" Type="http://schemas.openxmlformats.org/officeDocument/2006/relationships/image" Target="../media/image13.png"/><Relationship Id="rId5" Type="http://schemas.openxmlformats.org/officeDocument/2006/relationships/hyperlink" Target="https://www.youtube.com/watch?v=lS2XdEhpn6s" TargetMode="Externa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6.xml"/><Relationship Id="rId1" Type="http://schemas.openxmlformats.org/officeDocument/2006/relationships/slideLayout" Target="../slideLayouts/slideLayout13.xml"/><Relationship Id="rId5" Type="http://schemas.openxmlformats.org/officeDocument/2006/relationships/hyperlink" Target="https://learning.linkedin.com/resources/leading-with-learning" TargetMode="Externa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16.jpg"/><Relationship Id="rId2" Type="http://schemas.openxmlformats.org/officeDocument/2006/relationships/notesSlide" Target="../notesSlides/notesSlide27.xml"/><Relationship Id="rId1" Type="http://schemas.openxmlformats.org/officeDocument/2006/relationships/slideLayout" Target="../slideLayouts/slideLayout13.xml"/><Relationship Id="rId6" Type="http://schemas.openxmlformats.org/officeDocument/2006/relationships/image" Target="../media/image15.jpeg"/><Relationship Id="rId5" Type="http://schemas.openxmlformats.org/officeDocument/2006/relationships/hyperlink" Target="https://learning.linkedin.com/blog/learning-thought-leadership/how-the-government-of-ventura-county-is-using-linkedin-learning-" TargetMode="Externa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8.xml"/><Relationship Id="rId1" Type="http://schemas.openxmlformats.org/officeDocument/2006/relationships/slideLayout" Target="../slideLayouts/slideLayout13.xml"/><Relationship Id="rId6" Type="http://schemas.openxmlformats.org/officeDocument/2006/relationships/image" Target="../media/image17.jpeg"/><Relationship Id="rId5" Type="http://schemas.openxmlformats.org/officeDocument/2006/relationships/image" Target="../media/image15.jpe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9.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0.xml"/><Relationship Id="rId1" Type="http://schemas.openxmlformats.org/officeDocument/2006/relationships/slideLayout" Target="../slideLayouts/slideLayout13.xml"/><Relationship Id="rId5" Type="http://schemas.openxmlformats.org/officeDocument/2006/relationships/image" Target="../media/image18.jpg"/><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2.xml"/><Relationship Id="rId1" Type="http://schemas.openxmlformats.org/officeDocument/2006/relationships/slideLayout" Target="../slideLayouts/slideLayout13.xml"/><Relationship Id="rId5" Type="http://schemas.openxmlformats.org/officeDocument/2006/relationships/image" Target="../media/image19.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5.jp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6.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99F9EFF-4204-8342-B1A3-9DF3A4BB9A8C}"/>
              </a:ext>
            </a:extLst>
          </p:cNvPr>
          <p:cNvSpPr/>
          <p:nvPr/>
        </p:nvSpPr>
        <p:spPr>
          <a:xfrm>
            <a:off x="0" y="-203200"/>
            <a:ext cx="5006975" cy="14274800"/>
          </a:xfrm>
          <a:prstGeom prst="rect">
            <a:avLst/>
          </a:prstGeom>
          <a:solidFill>
            <a:srgbClr val="F8E0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close up of a sign&#10;&#10;Description automatically generated">
            <a:extLst>
              <a:ext uri="{FF2B5EF4-FFF2-40B4-BE49-F238E27FC236}">
                <a16:creationId xmlns:a16="http://schemas.microsoft.com/office/drawing/2014/main" id="{A7C02DF7-8CA0-5440-9888-5A2B4911C445}"/>
              </a:ext>
            </a:extLst>
          </p:cNvPr>
          <p:cNvPicPr>
            <a:picLocks noChangeAspect="1"/>
          </p:cNvPicPr>
          <p:nvPr/>
        </p:nvPicPr>
        <p:blipFill>
          <a:blip r:embed="rId3"/>
          <a:stretch>
            <a:fillRect/>
          </a:stretch>
        </p:blipFill>
        <p:spPr>
          <a:xfrm>
            <a:off x="19362483" y="12215812"/>
            <a:ext cx="3710729" cy="509572"/>
          </a:xfrm>
          <a:prstGeom prst="rect">
            <a:avLst/>
          </a:prstGeom>
        </p:spPr>
      </p:pic>
      <p:grpSp>
        <p:nvGrpSpPr>
          <p:cNvPr id="7" name="Group 6">
            <a:extLst>
              <a:ext uri="{FF2B5EF4-FFF2-40B4-BE49-F238E27FC236}">
                <a16:creationId xmlns:a16="http://schemas.microsoft.com/office/drawing/2014/main" id="{1D9DE64F-BAD3-CF49-B7F1-04DEE1DD161F}"/>
              </a:ext>
            </a:extLst>
          </p:cNvPr>
          <p:cNvGrpSpPr/>
          <p:nvPr/>
        </p:nvGrpSpPr>
        <p:grpSpPr>
          <a:xfrm>
            <a:off x="11750674" y="2729345"/>
            <a:ext cx="12238039" cy="7772832"/>
            <a:chOff x="11793203" y="1626642"/>
            <a:chExt cx="12238039" cy="7772832"/>
          </a:xfrm>
        </p:grpSpPr>
        <p:sp>
          <p:nvSpPr>
            <p:cNvPr id="8" name="Title 2">
              <a:extLst>
                <a:ext uri="{FF2B5EF4-FFF2-40B4-BE49-F238E27FC236}">
                  <a16:creationId xmlns:a16="http://schemas.microsoft.com/office/drawing/2014/main" id="{1AB0AE7C-A62D-C346-817C-4C3DA7DF77F2}"/>
                </a:ext>
              </a:extLst>
            </p:cNvPr>
            <p:cNvSpPr txBox="1">
              <a:spLocks/>
            </p:cNvSpPr>
            <p:nvPr/>
          </p:nvSpPr>
          <p:spPr>
            <a:xfrm>
              <a:off x="12236116" y="1626642"/>
              <a:ext cx="10879625" cy="4920319"/>
            </a:xfrm>
            <a:prstGeom prst="rect">
              <a:avLst/>
            </a:prstGeom>
          </p:spPr>
          <p:txBody>
            <a:bodyPr lIns="0" tIns="0" rIns="0" bIns="0"/>
            <a:lstStyle>
              <a:lvl1pPr algn="l" defTabSz="1828800" rtl="0" eaLnBrk="1" latinLnBrk="0" hangingPunct="1">
                <a:lnSpc>
                  <a:spcPct val="90000"/>
                </a:lnSpc>
                <a:spcBef>
                  <a:spcPct val="0"/>
                </a:spcBef>
                <a:buNone/>
                <a:defRPr sz="6600" kern="1200" baseline="0">
                  <a:solidFill>
                    <a:srgbClr val="915907"/>
                  </a:solidFill>
                  <a:latin typeface="Community Light" panose="02000303040000020003" pitchFamily="2" charset="0"/>
                  <a:ea typeface="+mj-ea"/>
                  <a:cs typeface="+mj-cs"/>
                </a:defRPr>
              </a:lvl1pPr>
            </a:lstStyle>
            <a:p>
              <a:pPr rtl="0"/>
              <a:r>
                <a:rPr lang="ja-JP" sz="9400">
                  <a:solidFill>
                    <a:srgbClr val="B13F1F"/>
                  </a:solidFill>
                  <a:latin typeface="Meiryo" panose="020B0604030504040204" pitchFamily="34" charset="-128"/>
                  <a:ea typeface="Meiryo" panose="020B0604030504040204" pitchFamily="34" charset="-128"/>
                </a:rPr>
                <a:t>政府機関の職員を</a:t>
              </a:r>
              <a:br>
                <a:rPr lang="en-US" altLang="ja-JP" sz="9400" dirty="0">
                  <a:solidFill>
                    <a:srgbClr val="B13F1F"/>
                  </a:solidFill>
                  <a:latin typeface="Meiryo" panose="020B0604030504040204" pitchFamily="34" charset="-128"/>
                  <a:ea typeface="Meiryo" panose="020B0604030504040204" pitchFamily="34" charset="-128"/>
                </a:rPr>
              </a:br>
              <a:r>
                <a:rPr lang="ja-JP" sz="9400">
                  <a:solidFill>
                    <a:srgbClr val="B13F1F"/>
                  </a:solidFill>
                  <a:latin typeface="Meiryo" panose="020B0604030504040204" pitchFamily="34" charset="-128"/>
                  <a:ea typeface="Meiryo" panose="020B0604030504040204" pitchFamily="34" charset="-128"/>
                </a:rPr>
                <a:t>オンライン学習に</a:t>
              </a:r>
              <a:br>
                <a:rPr lang="en-US" altLang="ja-JP" sz="9400" dirty="0">
                  <a:solidFill>
                    <a:srgbClr val="B13F1F"/>
                  </a:solidFill>
                  <a:latin typeface="Meiryo" panose="020B0604030504040204" pitchFamily="34" charset="-128"/>
                  <a:ea typeface="Meiryo" panose="020B0604030504040204" pitchFamily="34" charset="-128"/>
                </a:rPr>
              </a:br>
              <a:r>
                <a:rPr lang="ja-JP" sz="9400">
                  <a:solidFill>
                    <a:srgbClr val="B13F1F"/>
                  </a:solidFill>
                  <a:latin typeface="Meiryo" panose="020B0604030504040204" pitchFamily="34" charset="-128"/>
                  <a:ea typeface="Meiryo" panose="020B0604030504040204" pitchFamily="34" charset="-128"/>
                </a:rPr>
                <a:t>参加させるための</a:t>
              </a:r>
              <a:br>
                <a:rPr lang="en-US" altLang="ja-JP" sz="9400" dirty="0">
                  <a:solidFill>
                    <a:srgbClr val="B13F1F"/>
                  </a:solidFill>
                  <a:latin typeface="Meiryo" panose="020B0604030504040204" pitchFamily="34" charset="-128"/>
                  <a:ea typeface="Meiryo" panose="020B0604030504040204" pitchFamily="34" charset="-128"/>
                </a:rPr>
              </a:br>
              <a:r>
                <a:rPr lang="ja-JP" sz="9400">
                  <a:solidFill>
                    <a:srgbClr val="B13F1F"/>
                  </a:solidFill>
                  <a:latin typeface="Meiryo" panose="020B0604030504040204" pitchFamily="34" charset="-128"/>
                  <a:ea typeface="Meiryo" panose="020B0604030504040204" pitchFamily="34" charset="-128"/>
                </a:rPr>
                <a:t>実証済み10の戦略</a:t>
              </a:r>
            </a:p>
            <a:p>
              <a:endParaRPr lang="en-GB" sz="11000" dirty="0">
                <a:solidFill>
                  <a:srgbClr val="4472C4"/>
                </a:solidFill>
                <a:latin typeface="Meiryo" panose="020B0604030504040204" pitchFamily="34" charset="-128"/>
                <a:ea typeface="Meiryo" panose="020B0604030504040204" pitchFamily="34" charset="-128"/>
              </a:endParaRPr>
            </a:p>
          </p:txBody>
        </p:sp>
        <p:sp>
          <p:nvSpPr>
            <p:cNvPr id="9" name="Text Placeholder 3">
              <a:extLst>
                <a:ext uri="{FF2B5EF4-FFF2-40B4-BE49-F238E27FC236}">
                  <a16:creationId xmlns:a16="http://schemas.microsoft.com/office/drawing/2014/main" id="{2201E068-7E84-5949-907A-1B35DEC7A9C2}"/>
                </a:ext>
              </a:extLst>
            </p:cNvPr>
            <p:cNvSpPr txBox="1">
              <a:spLocks/>
            </p:cNvSpPr>
            <p:nvPr/>
          </p:nvSpPr>
          <p:spPr>
            <a:xfrm>
              <a:off x="11793203" y="7226910"/>
              <a:ext cx="12238039" cy="2172564"/>
            </a:xfrm>
            <a:prstGeom prst="rect">
              <a:avLst/>
            </a:prstGeom>
          </p:spPr>
          <p:txBody>
            <a:bodyPr lIns="0" tIns="0" rIns="0" bIns="0"/>
            <a:lstStyle>
              <a:lvl1pPr marL="0" indent="0" algn="l" defTabSz="1828800" rtl="0" eaLnBrk="1" latinLnBrk="0" hangingPunct="1">
                <a:lnSpc>
                  <a:spcPct val="90000"/>
                </a:lnSpc>
                <a:spcBef>
                  <a:spcPts val="2000"/>
                </a:spcBef>
                <a:buFont typeface="Arial" panose="020B0604020202020204" pitchFamily="34" charset="0"/>
                <a:buNone/>
                <a:defRPr sz="5600" kern="1200" baseline="0">
                  <a:solidFill>
                    <a:srgbClr val="56687A"/>
                  </a:solidFill>
                  <a:latin typeface="Community Light" panose="02000303040000020003" pitchFamily="2" charset="0"/>
                  <a:ea typeface="+mn-ea"/>
                  <a:cs typeface="+mn-cs"/>
                </a:defRPr>
              </a:lvl1pPr>
              <a:lvl2pPr marL="914400" indent="0" algn="l" defTabSz="1828800" rtl="0" eaLnBrk="1" latinLnBrk="0" hangingPunct="1">
                <a:lnSpc>
                  <a:spcPct val="90000"/>
                </a:lnSpc>
                <a:spcBef>
                  <a:spcPts val="1000"/>
                </a:spcBef>
                <a:buFont typeface="Arial" panose="020B0604020202020204" pitchFamily="34" charset="0"/>
                <a:buNone/>
                <a:defRPr sz="4800" kern="1200" baseline="0">
                  <a:solidFill>
                    <a:srgbClr val="56687A"/>
                  </a:solidFill>
                  <a:latin typeface="Community Light" panose="02000303040000020003" pitchFamily="2" charset="0"/>
                  <a:ea typeface="+mn-ea"/>
                  <a:cs typeface="+mn-cs"/>
                </a:defRPr>
              </a:lvl2pPr>
              <a:lvl3pPr marL="1828800" indent="0" algn="l" defTabSz="1828800" rtl="0" eaLnBrk="1" latinLnBrk="0" hangingPunct="1">
                <a:lnSpc>
                  <a:spcPct val="90000"/>
                </a:lnSpc>
                <a:spcBef>
                  <a:spcPts val="1000"/>
                </a:spcBef>
                <a:buFont typeface="Arial" panose="020B0604020202020204" pitchFamily="34" charset="0"/>
                <a:buNone/>
                <a:defRPr sz="4000" kern="1200" baseline="0">
                  <a:solidFill>
                    <a:srgbClr val="56687A"/>
                  </a:solidFill>
                  <a:latin typeface="Community Light" panose="02000303040000020003" pitchFamily="2" charset="0"/>
                  <a:ea typeface="+mn-ea"/>
                  <a:cs typeface="+mn-cs"/>
                </a:defRPr>
              </a:lvl3pPr>
              <a:lvl4pPr marL="2743200" indent="0" algn="l" defTabSz="1828800" rtl="0" eaLnBrk="1" latinLnBrk="0" hangingPunct="1">
                <a:lnSpc>
                  <a:spcPct val="90000"/>
                </a:lnSpc>
                <a:spcBef>
                  <a:spcPts val="1000"/>
                </a:spcBef>
                <a:buFont typeface="Arial" panose="020B0604020202020204" pitchFamily="34" charset="0"/>
                <a:buNone/>
                <a:defRPr sz="3600" kern="1200" baseline="0">
                  <a:solidFill>
                    <a:srgbClr val="56687A"/>
                  </a:solidFill>
                  <a:latin typeface="Community Light" panose="02000303040000020003" pitchFamily="2" charset="0"/>
                  <a:ea typeface="+mn-ea"/>
                  <a:cs typeface="+mn-cs"/>
                </a:defRPr>
              </a:lvl4pPr>
              <a:lvl5pPr marL="3657600" indent="0" algn="l" defTabSz="1828800" rtl="0" eaLnBrk="1" latinLnBrk="0" hangingPunct="1">
                <a:lnSpc>
                  <a:spcPct val="90000"/>
                </a:lnSpc>
                <a:spcBef>
                  <a:spcPts val="1000"/>
                </a:spcBef>
                <a:buFont typeface="Arial" panose="020B0604020202020204" pitchFamily="34" charset="0"/>
                <a:buNone/>
                <a:defRPr sz="3600" kern="1200" baseline="0">
                  <a:solidFill>
                    <a:srgbClr val="56687A"/>
                  </a:solidFill>
                  <a:latin typeface="Community Light" panose="02000303040000020003" pitchFamily="2" charset="0"/>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rtl="0">
                <a:lnSpc>
                  <a:spcPct val="100000"/>
                </a:lnSpc>
              </a:pPr>
              <a:r>
                <a:rPr lang="ja-JP" sz="4800">
                  <a:latin typeface="Meiryo" panose="020B0604030504040204" pitchFamily="34" charset="-128"/>
                  <a:ea typeface="Meiryo" panose="020B0604030504040204" pitchFamily="34" charset="-128"/>
                </a:rPr>
                <a:t>政府機関でLinkedInラーニングの有意義なエンゲージメントを促すためのプレイブックです。</a:t>
              </a:r>
            </a:p>
          </p:txBody>
        </p:sp>
      </p:grpSp>
      <p:sp>
        <p:nvSpPr>
          <p:cNvPr id="16" name="Google Shape;277;p58">
            <a:extLst>
              <a:ext uri="{FF2B5EF4-FFF2-40B4-BE49-F238E27FC236}">
                <a16:creationId xmlns:a16="http://schemas.microsoft.com/office/drawing/2014/main" id="{D25002D1-AF08-5042-89E6-24F3F79F02A4}"/>
              </a:ext>
            </a:extLst>
          </p:cNvPr>
          <p:cNvSpPr txBox="1"/>
          <p:nvPr/>
        </p:nvSpPr>
        <p:spPr>
          <a:xfrm>
            <a:off x="1340310" y="12934500"/>
            <a:ext cx="1999482" cy="588876"/>
          </a:xfrm>
          <a:prstGeom prst="rect">
            <a:avLst/>
          </a:prstGeom>
          <a:noFill/>
          <a:ln>
            <a:noFill/>
          </a:ln>
        </p:spPr>
        <p:txBody>
          <a:bodyPr spcFirstLastPara="1" wrap="square" lIns="0" tIns="0" rIns="0" bIns="0" anchor="t" anchorCtr="0">
            <a:noAutofit/>
          </a:bodyPr>
          <a:lstStyle/>
          <a:p>
            <a:pPr lvl="0" rtl="0">
              <a:lnSpc>
                <a:spcPct val="90000"/>
              </a:lnSpc>
            </a:pPr>
            <a:r>
              <a:rPr lang="ja-JP" sz="1800">
                <a:solidFill>
                  <a:srgbClr val="556879"/>
                </a:solidFill>
                <a:latin typeface="Community Light" panose="02000303040000020003" pitchFamily="2" charset="0"/>
                <a:ea typeface="Century Gothic"/>
                <a:cs typeface="Century Gothic"/>
                <a:sym typeface="Century Gothic"/>
              </a:rPr>
              <a:t>2020年8月18日作成</a:t>
            </a:r>
          </a:p>
        </p:txBody>
      </p:sp>
      <p:pic>
        <p:nvPicPr>
          <p:cNvPr id="3" name="Picture 2">
            <a:extLst>
              <a:ext uri="{FF2B5EF4-FFF2-40B4-BE49-F238E27FC236}">
                <a16:creationId xmlns:a16="http://schemas.microsoft.com/office/drawing/2014/main" id="{BF2D4E81-5637-3047-97B8-96335AD6EC68}"/>
              </a:ext>
            </a:extLst>
          </p:cNvPr>
          <p:cNvPicPr>
            <a:picLocks noChangeAspect="1"/>
          </p:cNvPicPr>
          <p:nvPr/>
        </p:nvPicPr>
        <p:blipFill>
          <a:blip r:embed="rId4"/>
          <a:stretch>
            <a:fillRect/>
          </a:stretch>
        </p:blipFill>
        <p:spPr>
          <a:xfrm>
            <a:off x="-1364381" y="800895"/>
            <a:ext cx="12129122" cy="12129122"/>
          </a:xfrm>
          <a:prstGeom prst="ellipse">
            <a:avLst/>
          </a:prstGeom>
        </p:spPr>
      </p:pic>
    </p:spTree>
    <p:extLst>
      <p:ext uri="{BB962C8B-B14F-4D97-AF65-F5344CB8AC3E}">
        <p14:creationId xmlns:p14="http://schemas.microsoft.com/office/powerpoint/2010/main" val="2009440692"/>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F4725D87-AE5A-D240-9E42-9785F16896CE}"/>
              </a:ext>
            </a:extLst>
          </p:cNvPr>
          <p:cNvSpPr/>
          <p:nvPr/>
        </p:nvSpPr>
        <p:spPr>
          <a:xfrm>
            <a:off x="0" y="0"/>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8" name="Group 7">
            <a:extLst>
              <a:ext uri="{FF2B5EF4-FFF2-40B4-BE49-F238E27FC236}">
                <a16:creationId xmlns:a16="http://schemas.microsoft.com/office/drawing/2014/main" id="{EDC1FF29-2964-3D4D-A30E-350721905A3E}"/>
              </a:ext>
            </a:extLst>
          </p:cNvPr>
          <p:cNvGrpSpPr/>
          <p:nvPr/>
        </p:nvGrpSpPr>
        <p:grpSpPr>
          <a:xfrm>
            <a:off x="476381" y="1382233"/>
            <a:ext cx="6158335" cy="5819159"/>
            <a:chOff x="778173" y="4369915"/>
            <a:chExt cx="6158335" cy="5819159"/>
          </a:xfrm>
        </p:grpSpPr>
        <p:sp>
          <p:nvSpPr>
            <p:cNvPr id="31" name="Rectangle 30">
              <a:extLst>
                <a:ext uri="{FF2B5EF4-FFF2-40B4-BE49-F238E27FC236}">
                  <a16:creationId xmlns:a16="http://schemas.microsoft.com/office/drawing/2014/main" id="{1943DB4B-6622-0242-BF6C-1FF9D3BD4A66}"/>
                </a:ext>
              </a:extLst>
            </p:cNvPr>
            <p:cNvSpPr/>
            <p:nvPr/>
          </p:nvSpPr>
          <p:spPr>
            <a:xfrm>
              <a:off x="1407577" y="4369915"/>
              <a:ext cx="4933508" cy="12917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0664C2"/>
                  </a:solidFill>
                  <a:latin typeface="Meiryo" panose="020B0604030504040204" pitchFamily="34" charset="-128"/>
                  <a:ea typeface="Meiryo" panose="020B0604030504040204" pitchFamily="34" charset="-128"/>
                  <a:cs typeface="Arial"/>
                </a:rPr>
                <a:t>管理者向けの戦略その3</a:t>
              </a:r>
            </a:p>
          </p:txBody>
        </p:sp>
        <p:sp>
          <p:nvSpPr>
            <p:cNvPr id="38" name="Rectangle 37">
              <a:extLst>
                <a:ext uri="{FF2B5EF4-FFF2-40B4-BE49-F238E27FC236}">
                  <a16:creationId xmlns:a16="http://schemas.microsoft.com/office/drawing/2014/main" id="{D79E4B11-C034-954F-B906-3F2CDA7CE9A1}"/>
                </a:ext>
              </a:extLst>
            </p:cNvPr>
            <p:cNvSpPr/>
            <p:nvPr/>
          </p:nvSpPr>
          <p:spPr>
            <a:xfrm>
              <a:off x="778173" y="6241245"/>
              <a:ext cx="6158335" cy="3947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800">
                  <a:solidFill>
                    <a:srgbClr val="0465C3"/>
                  </a:solidFill>
                  <a:latin typeface="Meiryo" panose="020B0604030504040204" pitchFamily="34" charset="-128"/>
                  <a:ea typeface="Meiryo" panose="020B0604030504040204" pitchFamily="34" charset="-128"/>
                  <a:cs typeface="Arial"/>
                </a:rPr>
                <a:t>初日におすすめのコンテンツを用意</a:t>
              </a:r>
            </a:p>
          </p:txBody>
        </p:sp>
        <p:cxnSp>
          <p:nvCxnSpPr>
            <p:cNvPr id="3" name="Straight Connector 2">
              <a:extLst>
                <a:ext uri="{FF2B5EF4-FFF2-40B4-BE49-F238E27FC236}">
                  <a16:creationId xmlns:a16="http://schemas.microsoft.com/office/drawing/2014/main" id="{9F90EA1E-FB70-DE4C-9CC1-178C1302033B}"/>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37" name="TextBox 36">
            <a:extLst>
              <a:ext uri="{FF2B5EF4-FFF2-40B4-BE49-F238E27FC236}">
                <a16:creationId xmlns:a16="http://schemas.microsoft.com/office/drawing/2014/main" id="{9C1F6B4A-1C57-C744-9383-3664CE91F707}"/>
              </a:ext>
            </a:extLst>
          </p:cNvPr>
          <p:cNvSpPr txBox="1"/>
          <p:nvPr/>
        </p:nvSpPr>
        <p:spPr>
          <a:xfrm>
            <a:off x="7856521" y="5452713"/>
            <a:ext cx="4131188" cy="698652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招待メールやウェルカムコミュニケーションにコースや動画を追加することで、受講者を関連性の高いコンテンツに直接案内することができます。</a:t>
            </a:r>
            <a:br>
              <a:rPr lang="en-US" sz="3600" dirty="0">
                <a:solidFill>
                  <a:srgbClr val="5E6869"/>
                </a:solidFill>
                <a:latin typeface="Meiryo" panose="020B0604030504040204" pitchFamily="34" charset="-128"/>
                <a:ea typeface="Meiryo" panose="020B0604030504040204" pitchFamily="34" charset="-128"/>
                <a:cs typeface="Arial"/>
              </a:rPr>
            </a:br>
            <a:br>
              <a:rPr lang="en-US" sz="3600" dirty="0">
                <a:solidFill>
                  <a:srgbClr val="5E6869"/>
                </a:solidFill>
                <a:latin typeface="Meiryo" panose="020B0604030504040204" pitchFamily="34" charset="-128"/>
                <a:ea typeface="Meiryo" panose="020B0604030504040204" pitchFamily="34" charset="-128"/>
                <a:cs typeface="Arial"/>
              </a:rPr>
            </a:br>
            <a:r>
              <a:rPr lang="ja-JP" sz="2600">
                <a:solidFill>
                  <a:srgbClr val="44702B"/>
                </a:solidFill>
                <a:latin typeface="Meiryo" panose="020B0604030504040204" pitchFamily="34" charset="-128"/>
                <a:ea typeface="Meiryo" panose="020B0604030504040204" pitchFamily="34" charset="-128"/>
                <a:cs typeface="Arial"/>
              </a:rPr>
              <a:t>例: </a:t>
            </a:r>
            <a:r>
              <a:rPr lang="ja-JP" sz="2600">
                <a:solidFill>
                  <a:srgbClr val="0664C2"/>
                </a:solidFill>
                <a:latin typeface="Meiryo" panose="020B0604030504040204" pitchFamily="34" charset="-128"/>
                <a:ea typeface="Meiryo" panose="020B0604030504040204" pitchFamily="34" charset="-128"/>
                <a:cs typeface="Arial"/>
                <a:hlinkClick r:id="rId4"/>
              </a:rPr>
              <a:t>LinkedInラーニングの使用方法 </a:t>
            </a:r>
            <a:r>
              <a:rPr lang="ja-JP" sz="2600">
                <a:solidFill>
                  <a:srgbClr val="44702B"/>
                </a:solidFill>
                <a:latin typeface="Meiryo" panose="020B0604030504040204" pitchFamily="34" charset="-128"/>
                <a:ea typeface="Meiryo" panose="020B0604030504040204" pitchFamily="34" charset="-128"/>
                <a:cs typeface="Arial"/>
              </a:rPr>
              <a:t>(コース) または</a:t>
            </a:r>
            <a:r>
              <a:rPr lang="ja-JP" sz="2600">
                <a:solidFill>
                  <a:srgbClr val="0664C2"/>
                </a:solidFill>
                <a:latin typeface="Meiryo" panose="020B0604030504040204" pitchFamily="34" charset="-128"/>
                <a:ea typeface="Meiryo" panose="020B0604030504040204" pitchFamily="34" charset="-128"/>
                <a:cs typeface="Arial"/>
                <a:hlinkClick r:id="rId5"/>
              </a:rPr>
              <a:t>LinkedInラーニングのクイックスタートコレクション </a:t>
            </a:r>
            <a:r>
              <a:rPr lang="ja-JP" sz="2600">
                <a:solidFill>
                  <a:srgbClr val="0664C2"/>
                </a:solidFill>
                <a:latin typeface="Meiryo" panose="020B0604030504040204" pitchFamily="34" charset="-128"/>
                <a:ea typeface="Meiryo" panose="020B0604030504040204" pitchFamily="34" charset="-128"/>
                <a:cs typeface="Arial"/>
              </a:rPr>
              <a:t> </a:t>
            </a:r>
            <a:r>
              <a:rPr lang="ja-JP" sz="2600">
                <a:solidFill>
                  <a:srgbClr val="44702B"/>
                </a:solidFill>
                <a:latin typeface="Meiryo" panose="020B0604030504040204" pitchFamily="34" charset="-128"/>
                <a:ea typeface="Meiryo" panose="020B0604030504040204" pitchFamily="34" charset="-128"/>
                <a:cs typeface="Arial"/>
              </a:rPr>
              <a:t>(コレクション)</a:t>
            </a:r>
          </a:p>
        </p:txBody>
      </p:sp>
      <p:cxnSp>
        <p:nvCxnSpPr>
          <p:cNvPr id="46" name="Straight Connector 45">
            <a:extLst>
              <a:ext uri="{FF2B5EF4-FFF2-40B4-BE49-F238E27FC236}">
                <a16:creationId xmlns:a16="http://schemas.microsoft.com/office/drawing/2014/main" id="{52E3A60D-E7AE-9343-A90D-470B6C8E4B85}"/>
              </a:ext>
            </a:extLst>
          </p:cNvPr>
          <p:cNvCxnSpPr>
            <a:cxnSpLocks/>
          </p:cNvCxnSpPr>
          <p:nvPr/>
        </p:nvCxnSpPr>
        <p:spPr>
          <a:xfrm>
            <a:off x="-2309440" y="2012495"/>
            <a:ext cx="0" cy="9238601"/>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A264825-D634-D34B-8BAB-8FDAAE7A46EA}"/>
              </a:ext>
            </a:extLst>
          </p:cNvPr>
          <p:cNvSpPr txBox="1"/>
          <p:nvPr/>
        </p:nvSpPr>
        <p:spPr>
          <a:xfrm>
            <a:off x="7758389"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5E6869"/>
                </a:solidFill>
                <a:latin typeface="Meiryo" panose="020B0604030504040204" pitchFamily="34" charset="-128"/>
                <a:ea typeface="Meiryo" panose="020B0604030504040204" pitchFamily="34" charset="-128"/>
                <a:cs typeface="Arial"/>
              </a:rPr>
              <a:t>初日にどのようなコンテンツを割り当てればよいですか?</a:t>
            </a:r>
          </a:p>
        </p:txBody>
      </p:sp>
      <p:sp>
        <p:nvSpPr>
          <p:cNvPr id="41" name="TextBox 40">
            <a:extLst>
              <a:ext uri="{FF2B5EF4-FFF2-40B4-BE49-F238E27FC236}">
                <a16:creationId xmlns:a16="http://schemas.microsoft.com/office/drawing/2014/main" id="{5E0278FB-9AB1-884B-BE26-464004A63AA0}"/>
              </a:ext>
            </a:extLst>
          </p:cNvPr>
          <p:cNvSpPr txBox="1"/>
          <p:nvPr/>
        </p:nvSpPr>
        <p:spPr>
          <a:xfrm>
            <a:off x="8734645" y="3508816"/>
            <a:ext cx="3320534"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600">
                <a:solidFill>
                  <a:srgbClr val="0664C2"/>
                </a:solidFill>
                <a:latin typeface="Meiryo" panose="020B0604030504040204" pitchFamily="34" charset="-128"/>
                <a:ea typeface="Meiryo" panose="020B0604030504040204" pitchFamily="34" charset="-128"/>
                <a:cs typeface="Arial" panose="020B0604020202020204" pitchFamily="34" charset="0"/>
              </a:rPr>
              <a:t>ウェルカムガイド</a:t>
            </a:r>
          </a:p>
        </p:txBody>
      </p:sp>
      <p:grpSp>
        <p:nvGrpSpPr>
          <p:cNvPr id="2" name="Group 1">
            <a:extLst>
              <a:ext uri="{FF2B5EF4-FFF2-40B4-BE49-F238E27FC236}">
                <a16:creationId xmlns:a16="http://schemas.microsoft.com/office/drawing/2014/main" id="{69522927-F54B-4042-89CF-8204225116C4}"/>
              </a:ext>
            </a:extLst>
          </p:cNvPr>
          <p:cNvGrpSpPr/>
          <p:nvPr/>
        </p:nvGrpSpPr>
        <p:grpSpPr>
          <a:xfrm>
            <a:off x="7856521" y="3567361"/>
            <a:ext cx="584698" cy="587024"/>
            <a:chOff x="7856521" y="4136749"/>
            <a:chExt cx="584698" cy="587024"/>
          </a:xfrm>
        </p:grpSpPr>
        <p:sp>
          <p:nvSpPr>
            <p:cNvPr id="42" name="Oval 41">
              <a:extLst>
                <a:ext uri="{FF2B5EF4-FFF2-40B4-BE49-F238E27FC236}">
                  <a16:creationId xmlns:a16="http://schemas.microsoft.com/office/drawing/2014/main" id="{61E61644-8CC4-8847-8410-1FA1D8C79399}"/>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Meiryo" panose="020B0604030504040204" pitchFamily="34" charset="-128"/>
                <a:ea typeface="Meiryo" panose="020B0604030504040204" pitchFamily="34" charset="-128"/>
              </a:endParaRPr>
            </a:p>
          </p:txBody>
        </p:sp>
        <p:sp>
          <p:nvSpPr>
            <p:cNvPr id="43" name="TextBox 42">
              <a:extLst>
                <a:ext uri="{FF2B5EF4-FFF2-40B4-BE49-F238E27FC236}">
                  <a16:creationId xmlns:a16="http://schemas.microsoft.com/office/drawing/2014/main" id="{E7C9A7DA-F0CA-E247-AE8C-6D0F0CA2290E}"/>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ja-JP" sz="3800">
                  <a:solidFill>
                    <a:srgbClr val="0664C2"/>
                  </a:solidFill>
                  <a:latin typeface="Meiryo" panose="020B0604030504040204" pitchFamily="34" charset="-128"/>
                  <a:ea typeface="Meiryo" panose="020B0604030504040204" pitchFamily="34" charset="-128"/>
                  <a:cs typeface="AvenirNext LT Pro Regular"/>
                </a:rPr>
                <a:t>1</a:t>
              </a:r>
            </a:p>
          </p:txBody>
        </p:sp>
      </p:grpSp>
      <p:sp>
        <p:nvSpPr>
          <p:cNvPr id="47" name="TextBox 46">
            <a:extLst>
              <a:ext uri="{FF2B5EF4-FFF2-40B4-BE49-F238E27FC236}">
                <a16:creationId xmlns:a16="http://schemas.microsoft.com/office/drawing/2014/main" id="{D774843C-040B-C148-8C10-D5BF25AB9F4E}"/>
              </a:ext>
            </a:extLst>
          </p:cNvPr>
          <p:cNvSpPr txBox="1"/>
          <p:nvPr/>
        </p:nvSpPr>
        <p:spPr>
          <a:xfrm>
            <a:off x="13353328" y="5452713"/>
            <a:ext cx="4131188" cy="563231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hlinkClick r:id="rId6"/>
              </a:rPr>
              <a:t>リモートワーク</a:t>
            </a:r>
            <a:r>
              <a:rPr lang="ja-JP" sz="3600">
                <a:solidFill>
                  <a:srgbClr val="5E6869"/>
                </a:solidFill>
                <a:latin typeface="Meiryo" panose="020B0604030504040204" pitchFamily="34" charset="-128"/>
                <a:ea typeface="Meiryo" panose="020B0604030504040204" pitchFamily="34" charset="-128"/>
                <a:cs typeface="Arial"/>
              </a:rPr>
              <a:t>や</a:t>
            </a:r>
            <a:br>
              <a:rPr lang="en-US" altLang="ja-JP" sz="3600" dirty="0">
                <a:solidFill>
                  <a:srgbClr val="5E6869"/>
                </a:solidFill>
                <a:latin typeface="Meiryo" panose="020B0604030504040204" pitchFamily="34" charset="-128"/>
                <a:ea typeface="Meiryo" panose="020B0604030504040204" pitchFamily="34" charset="-128"/>
                <a:cs typeface="Arial"/>
              </a:rPr>
            </a:br>
            <a:r>
              <a:rPr lang="ja-JP" sz="3600">
                <a:solidFill>
                  <a:srgbClr val="5E6869"/>
                </a:solidFill>
                <a:latin typeface="Meiryo" panose="020B0604030504040204" pitchFamily="34" charset="-128"/>
                <a:ea typeface="Meiryo" panose="020B0604030504040204" pitchFamily="34" charset="-128"/>
                <a:cs typeface="Arial"/>
                <a:hlinkClick r:id="rId7"/>
              </a:rPr>
              <a:t>無意識の偏見</a:t>
            </a:r>
            <a:r>
              <a:rPr lang="ja-JP" sz="3600">
                <a:solidFill>
                  <a:srgbClr val="5E6869"/>
                </a:solidFill>
                <a:latin typeface="Meiryo" panose="020B0604030504040204" pitchFamily="34" charset="-128"/>
                <a:ea typeface="Meiryo" panose="020B0604030504040204" pitchFamily="34" charset="-128"/>
                <a:cs typeface="Arial"/>
              </a:rPr>
              <a:t>など、プログラムや時事問題に関連したクイックビデオで、学習とエンゲージメントを促します。</a:t>
            </a:r>
            <a:br>
              <a:rPr lang="en-US" sz="3600" dirty="0">
                <a:solidFill>
                  <a:srgbClr val="5E6869"/>
                </a:solidFill>
                <a:latin typeface="Meiryo" panose="020B0604030504040204" pitchFamily="34" charset="-128"/>
                <a:ea typeface="Meiryo" panose="020B0604030504040204" pitchFamily="34" charset="-128"/>
                <a:cs typeface="Arial"/>
              </a:rPr>
            </a:br>
            <a:br>
              <a:rPr lang="en-US" sz="3600" dirty="0">
                <a:solidFill>
                  <a:srgbClr val="5E6869"/>
                </a:solidFill>
                <a:latin typeface="Meiryo" panose="020B0604030504040204" pitchFamily="34" charset="-128"/>
                <a:ea typeface="Meiryo" panose="020B0604030504040204" pitchFamily="34" charset="-128"/>
                <a:cs typeface="Arial"/>
              </a:rPr>
            </a:br>
            <a:r>
              <a:rPr lang="ja-JP" sz="2600">
                <a:solidFill>
                  <a:srgbClr val="0664C2"/>
                </a:solidFill>
                <a:latin typeface="Meiryo" panose="020B0604030504040204" pitchFamily="34" charset="-128"/>
                <a:ea typeface="Meiryo" panose="020B0604030504040204" pitchFamily="34" charset="-128"/>
                <a:cs typeface="Arial"/>
              </a:rPr>
              <a:t>ヒント: すべてのメールコミュニケーションにおすすめの動画を追加します。</a:t>
            </a:r>
          </a:p>
        </p:txBody>
      </p:sp>
      <p:sp>
        <p:nvSpPr>
          <p:cNvPr id="48" name="TextBox 47">
            <a:extLst>
              <a:ext uri="{FF2B5EF4-FFF2-40B4-BE49-F238E27FC236}">
                <a16:creationId xmlns:a16="http://schemas.microsoft.com/office/drawing/2014/main" id="{8825E32B-0DB6-7B4C-A02E-16EE9664F79B}"/>
              </a:ext>
            </a:extLst>
          </p:cNvPr>
          <p:cNvSpPr txBox="1"/>
          <p:nvPr/>
        </p:nvSpPr>
        <p:spPr>
          <a:xfrm>
            <a:off x="14200857" y="3508744"/>
            <a:ext cx="3661841" cy="707886"/>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600">
                <a:solidFill>
                  <a:srgbClr val="0664C2"/>
                </a:solidFill>
                <a:latin typeface="Meiryo" panose="020B0604030504040204" pitchFamily="34" charset="-128"/>
                <a:ea typeface="Meiryo" panose="020B0604030504040204" pitchFamily="34" charset="-128"/>
                <a:cs typeface="Arial" panose="020B0604020202020204" pitchFamily="34" charset="0"/>
              </a:rPr>
              <a:t>最大の関心事</a:t>
            </a:r>
          </a:p>
        </p:txBody>
      </p:sp>
      <p:grpSp>
        <p:nvGrpSpPr>
          <p:cNvPr id="49" name="Group 48">
            <a:extLst>
              <a:ext uri="{FF2B5EF4-FFF2-40B4-BE49-F238E27FC236}">
                <a16:creationId xmlns:a16="http://schemas.microsoft.com/office/drawing/2014/main" id="{76C900B0-9E24-1C45-898A-597C107FBD38}"/>
              </a:ext>
            </a:extLst>
          </p:cNvPr>
          <p:cNvGrpSpPr/>
          <p:nvPr/>
        </p:nvGrpSpPr>
        <p:grpSpPr>
          <a:xfrm>
            <a:off x="13353328" y="3567361"/>
            <a:ext cx="584698" cy="587024"/>
            <a:chOff x="7856521" y="4136749"/>
            <a:chExt cx="584698" cy="587024"/>
          </a:xfrm>
        </p:grpSpPr>
        <p:sp>
          <p:nvSpPr>
            <p:cNvPr id="50" name="Oval 49">
              <a:extLst>
                <a:ext uri="{FF2B5EF4-FFF2-40B4-BE49-F238E27FC236}">
                  <a16:creationId xmlns:a16="http://schemas.microsoft.com/office/drawing/2014/main" id="{7413B7EE-9712-4A40-916F-76CF4C0364C1}"/>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Meiryo" panose="020B0604030504040204" pitchFamily="34" charset="-128"/>
                <a:ea typeface="Meiryo" panose="020B0604030504040204" pitchFamily="34" charset="-128"/>
              </a:endParaRPr>
            </a:p>
          </p:txBody>
        </p:sp>
        <p:sp>
          <p:nvSpPr>
            <p:cNvPr id="51" name="TextBox 50">
              <a:extLst>
                <a:ext uri="{FF2B5EF4-FFF2-40B4-BE49-F238E27FC236}">
                  <a16:creationId xmlns:a16="http://schemas.microsoft.com/office/drawing/2014/main" id="{26011827-1A15-CB41-B734-EE8FB04A3C4C}"/>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ja-JP" sz="3800">
                  <a:solidFill>
                    <a:srgbClr val="0664C2"/>
                  </a:solidFill>
                  <a:latin typeface="Meiryo" panose="020B0604030504040204" pitchFamily="34" charset="-128"/>
                  <a:ea typeface="Meiryo" panose="020B0604030504040204" pitchFamily="34" charset="-128"/>
                  <a:cs typeface="AvenirNext LT Pro Regular"/>
                </a:rPr>
                <a:t>2</a:t>
              </a:r>
            </a:p>
          </p:txBody>
        </p:sp>
      </p:grpSp>
      <p:sp>
        <p:nvSpPr>
          <p:cNvPr id="52" name="TextBox 51">
            <a:extLst>
              <a:ext uri="{FF2B5EF4-FFF2-40B4-BE49-F238E27FC236}">
                <a16:creationId xmlns:a16="http://schemas.microsoft.com/office/drawing/2014/main" id="{BA12FD29-050E-A340-9787-EEE56A57C7B4}"/>
              </a:ext>
            </a:extLst>
          </p:cNvPr>
          <p:cNvSpPr txBox="1"/>
          <p:nvPr/>
        </p:nvSpPr>
        <p:spPr>
          <a:xfrm>
            <a:off x="18874273" y="5452713"/>
            <a:ext cx="4131188" cy="483209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組織全体のニーズを明らかにし、そのギャップを埋めるために、シンプルなおすすめ動画を紹介します。</a:t>
            </a:r>
            <a:br>
              <a:rPr lang="en-US" sz="3600" dirty="0">
                <a:solidFill>
                  <a:srgbClr val="5E6869"/>
                </a:solidFill>
                <a:latin typeface="Meiryo" panose="020B0604030504040204" pitchFamily="34" charset="-128"/>
                <a:ea typeface="Meiryo" panose="020B0604030504040204" pitchFamily="34" charset="-128"/>
                <a:cs typeface="Arial"/>
              </a:rPr>
            </a:br>
            <a:br>
              <a:rPr lang="en-US" sz="3600" dirty="0">
                <a:solidFill>
                  <a:srgbClr val="5E6869"/>
                </a:solidFill>
                <a:latin typeface="Meiryo" panose="020B0604030504040204" pitchFamily="34" charset="-128"/>
                <a:ea typeface="Meiryo" panose="020B0604030504040204" pitchFamily="34" charset="-128"/>
                <a:cs typeface="Arial"/>
              </a:rPr>
            </a:br>
            <a:r>
              <a:rPr lang="ja-JP" sz="2600">
                <a:solidFill>
                  <a:srgbClr val="5E6869"/>
                </a:solidFill>
                <a:latin typeface="Meiryo" panose="020B0604030504040204" pitchFamily="34" charset="-128"/>
                <a:ea typeface="Meiryo" panose="020B0604030504040204" pitchFamily="34" charset="-128"/>
                <a:cs typeface="Arial"/>
              </a:rPr>
              <a:t>例: </a:t>
            </a:r>
            <a:r>
              <a:rPr lang="ja-JP" sz="2600">
                <a:solidFill>
                  <a:srgbClr val="5E6869"/>
                </a:solidFill>
                <a:latin typeface="Meiryo" panose="020B0604030504040204" pitchFamily="34" charset="-128"/>
                <a:ea typeface="Meiryo" panose="020B0604030504040204" pitchFamily="34" charset="-128"/>
                <a:cs typeface="Arial"/>
                <a:hlinkClick r:id="rId8"/>
              </a:rPr>
              <a:t>リスニングスキルを向上させる</a:t>
            </a:r>
            <a:r>
              <a:rPr lang="ja-JP" sz="3600">
                <a:solidFill>
                  <a:srgbClr val="5E6869"/>
                </a:solidFill>
                <a:latin typeface="Meiryo" panose="020B0604030504040204" pitchFamily="34" charset="-128"/>
                <a:ea typeface="Meiryo" panose="020B0604030504040204" pitchFamily="34" charset="-128"/>
                <a:cs typeface="Arial"/>
              </a:rPr>
              <a:t> </a:t>
            </a:r>
          </a:p>
        </p:txBody>
      </p:sp>
      <p:sp>
        <p:nvSpPr>
          <p:cNvPr id="53" name="TextBox 52">
            <a:extLst>
              <a:ext uri="{FF2B5EF4-FFF2-40B4-BE49-F238E27FC236}">
                <a16:creationId xmlns:a16="http://schemas.microsoft.com/office/drawing/2014/main" id="{AE38A717-4E2A-7044-9A9E-E9757F7735E9}"/>
              </a:ext>
            </a:extLst>
          </p:cNvPr>
          <p:cNvSpPr txBox="1"/>
          <p:nvPr/>
        </p:nvSpPr>
        <p:spPr>
          <a:xfrm>
            <a:off x="19697664" y="3381153"/>
            <a:ext cx="4076736"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600">
                <a:solidFill>
                  <a:srgbClr val="0664C2"/>
                </a:solidFill>
                <a:latin typeface="Meiryo" panose="020B0604030504040204" pitchFamily="34" charset="-128"/>
                <a:ea typeface="Meiryo" panose="020B0604030504040204" pitchFamily="34" charset="-128"/>
                <a:cs typeface="Arial" panose="020B0604020202020204" pitchFamily="34" charset="0"/>
              </a:rPr>
              <a:t>組織における優先事項</a:t>
            </a:r>
          </a:p>
        </p:txBody>
      </p:sp>
      <p:grpSp>
        <p:nvGrpSpPr>
          <p:cNvPr id="54" name="Group 53">
            <a:extLst>
              <a:ext uri="{FF2B5EF4-FFF2-40B4-BE49-F238E27FC236}">
                <a16:creationId xmlns:a16="http://schemas.microsoft.com/office/drawing/2014/main" id="{CC28102C-EDC8-C14B-AE15-BA2AE4940ACE}"/>
              </a:ext>
            </a:extLst>
          </p:cNvPr>
          <p:cNvGrpSpPr/>
          <p:nvPr/>
        </p:nvGrpSpPr>
        <p:grpSpPr>
          <a:xfrm>
            <a:off x="18874273" y="3567361"/>
            <a:ext cx="584698" cy="587024"/>
            <a:chOff x="7856521" y="4136749"/>
            <a:chExt cx="584698" cy="587024"/>
          </a:xfrm>
        </p:grpSpPr>
        <p:sp>
          <p:nvSpPr>
            <p:cNvPr id="55" name="Oval 54">
              <a:extLst>
                <a:ext uri="{FF2B5EF4-FFF2-40B4-BE49-F238E27FC236}">
                  <a16:creationId xmlns:a16="http://schemas.microsoft.com/office/drawing/2014/main" id="{D8CE0C38-CA78-D749-8590-503EB872552D}"/>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Meiryo" panose="020B0604030504040204" pitchFamily="34" charset="-128"/>
                <a:ea typeface="Meiryo" panose="020B0604030504040204" pitchFamily="34" charset="-128"/>
              </a:endParaRPr>
            </a:p>
          </p:txBody>
        </p:sp>
        <p:sp>
          <p:nvSpPr>
            <p:cNvPr id="56" name="TextBox 55">
              <a:extLst>
                <a:ext uri="{FF2B5EF4-FFF2-40B4-BE49-F238E27FC236}">
                  <a16:creationId xmlns:a16="http://schemas.microsoft.com/office/drawing/2014/main" id="{D5BF24F4-02E9-9940-ACB2-63A5B5095ED2}"/>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ja-JP" sz="3800">
                  <a:solidFill>
                    <a:srgbClr val="0664C2"/>
                  </a:solidFill>
                  <a:latin typeface="Meiryo" panose="020B0604030504040204" pitchFamily="34" charset="-128"/>
                  <a:ea typeface="Meiryo" panose="020B0604030504040204" pitchFamily="34" charset="-128"/>
                  <a:cs typeface="AvenirNext LT Pro Regular"/>
                </a:rPr>
                <a:t>3</a:t>
              </a:r>
            </a:p>
          </p:txBody>
        </p:sp>
      </p:grpSp>
      <p:cxnSp>
        <p:nvCxnSpPr>
          <p:cNvPr id="57" name="Straight Connector 56">
            <a:extLst>
              <a:ext uri="{FF2B5EF4-FFF2-40B4-BE49-F238E27FC236}">
                <a16:creationId xmlns:a16="http://schemas.microsoft.com/office/drawing/2014/main" id="{09F684CE-DB2D-7D4F-9702-07DFD0DD6A02}"/>
              </a:ext>
            </a:extLst>
          </p:cNvPr>
          <p:cNvCxnSpPr>
            <a:cxnSpLocks/>
          </p:cNvCxnSpPr>
          <p:nvPr/>
        </p:nvCxnSpPr>
        <p:spPr>
          <a:xfrm>
            <a:off x="12467386" y="3567361"/>
            <a:ext cx="70575" cy="8053237"/>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E1FE4D3-26B2-7641-A0D6-61BF537C8838}"/>
              </a:ext>
            </a:extLst>
          </p:cNvPr>
          <p:cNvCxnSpPr>
            <a:cxnSpLocks/>
          </p:cNvCxnSpPr>
          <p:nvPr/>
        </p:nvCxnSpPr>
        <p:spPr>
          <a:xfrm>
            <a:off x="17990011" y="3567361"/>
            <a:ext cx="70575" cy="8053237"/>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59" name="Picture 58" descr="A close up of a sign&#10;&#10;Description automatically generated">
            <a:extLst>
              <a:ext uri="{FF2B5EF4-FFF2-40B4-BE49-F238E27FC236}">
                <a16:creationId xmlns:a16="http://schemas.microsoft.com/office/drawing/2014/main" id="{4F8D4246-0BBE-8C46-9273-EE30307E3AD6}"/>
              </a:ext>
            </a:extLst>
          </p:cNvPr>
          <p:cNvPicPr>
            <a:picLocks noChangeAspect="1"/>
          </p:cNvPicPr>
          <p:nvPr/>
        </p:nvPicPr>
        <p:blipFill>
          <a:blip r:embed="rId9"/>
          <a:stretch>
            <a:fillRect/>
          </a:stretch>
        </p:blipFill>
        <p:spPr>
          <a:xfrm>
            <a:off x="20944324" y="12888051"/>
            <a:ext cx="2090518" cy="287078"/>
          </a:xfrm>
          <a:prstGeom prst="rect">
            <a:avLst/>
          </a:prstGeom>
        </p:spPr>
      </p:pic>
    </p:spTree>
    <p:extLst>
      <p:ext uri="{BB962C8B-B14F-4D97-AF65-F5344CB8AC3E}">
        <p14:creationId xmlns:p14="http://schemas.microsoft.com/office/powerpoint/2010/main" val="925427906"/>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413866" y="2114093"/>
            <a:ext cx="4956497" cy="8201260"/>
            <a:chOff x="18413866" y="2441577"/>
            <a:chExt cx="4956497" cy="8201260"/>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7"/>
              <a:ext cx="4408325" cy="8201260"/>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413866" y="2964359"/>
              <a:ext cx="4956497" cy="6710429"/>
              <a:chOff x="18413866" y="3143261"/>
              <a:chExt cx="4956497" cy="6710429"/>
            </a:xfrm>
          </p:grpSpPr>
          <p:sp>
            <p:nvSpPr>
              <p:cNvPr id="42" name="TextBox 41">
                <a:extLst>
                  <a:ext uri="{FF2B5EF4-FFF2-40B4-BE49-F238E27FC236}">
                    <a16:creationId xmlns:a16="http://schemas.microsoft.com/office/drawing/2014/main" id="{31F759AC-1C6B-604A-80EC-FDC1745B2CCD}"/>
                  </a:ext>
                </a:extLst>
              </p:cNvPr>
              <p:cNvSpPr txBox="1"/>
              <p:nvPr/>
            </p:nvSpPr>
            <p:spPr>
              <a:xfrm>
                <a:off x="19043374" y="5571749"/>
                <a:ext cx="3625090" cy="4281941"/>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ja-JP" sz="2800">
                    <a:solidFill>
                      <a:srgbClr val="556679"/>
                    </a:solidFill>
                    <a:latin typeface="Meiryo" panose="020B0604030504040204" pitchFamily="34" charset="-128"/>
                    <a:ea typeface="Meiryo" panose="020B0604030504040204" pitchFamily="34" charset="-128"/>
                    <a:cs typeface="Arial" panose="020B0604020202020204" pitchFamily="34" charset="0"/>
                  </a:rPr>
                  <a:t>マネージャーや部門のリーダーから新しいスキルを身に</a:t>
                </a:r>
                <a:r>
                  <a:rPr lang="ja-JP" altLang="en-US" sz="2800">
                    <a:solidFill>
                      <a:srgbClr val="556679"/>
                    </a:solidFill>
                    <a:latin typeface="Meiryo" panose="020B0604030504040204" pitchFamily="34" charset="-128"/>
                    <a:ea typeface="Meiryo" panose="020B0604030504040204" pitchFamily="34" charset="-128"/>
                    <a:cs typeface="Arial" panose="020B0604020202020204" pitchFamily="34" charset="0"/>
                  </a:rPr>
                  <a:t>付け</a:t>
                </a:r>
                <a:r>
                  <a:rPr lang="ja-JP" sz="2800">
                    <a:solidFill>
                      <a:srgbClr val="556679"/>
                    </a:solidFill>
                    <a:latin typeface="Meiryo" panose="020B0604030504040204" pitchFamily="34" charset="-128"/>
                    <a:ea typeface="Meiryo" panose="020B0604030504040204" pitchFamily="34" charset="-128"/>
                    <a:cs typeface="Arial" panose="020B0604020202020204" pitchFamily="34" charset="0"/>
                  </a:rPr>
                  <a:t>たり、スキルを向上させるために特定のコースの履修を勧められれば、勉強時間を作ると答えた職員の割合。*</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413866" y="3143261"/>
                <a:ext cx="4956497"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ja-JP" sz="16000">
                    <a:solidFill>
                      <a:srgbClr val="0664C2"/>
                    </a:solidFill>
                    <a:latin typeface="Meiryo" panose="020B0604030504040204" pitchFamily="34" charset="-128"/>
                    <a:ea typeface="Meiryo" panose="020B0604030504040204" pitchFamily="34" charset="-128"/>
                    <a:cs typeface="AvenirNext LT Pro Regular"/>
                  </a:rPr>
                  <a:t>56%</a:t>
                </a:r>
              </a:p>
            </p:txBody>
          </p:sp>
        </p:grpSp>
      </p:grpSp>
      <p:sp>
        <p:nvSpPr>
          <p:cNvPr id="37" name="TextBox 36">
            <a:extLst>
              <a:ext uri="{FF2B5EF4-FFF2-40B4-BE49-F238E27FC236}">
                <a16:creationId xmlns:a16="http://schemas.microsoft.com/office/drawing/2014/main" id="{9C1F6B4A-1C57-C744-9383-3664CE91F707}"/>
              </a:ext>
            </a:extLst>
          </p:cNvPr>
          <p:cNvSpPr txBox="1"/>
          <p:nvPr/>
        </p:nvSpPr>
        <p:spPr>
          <a:xfrm>
            <a:off x="7848211" y="2012496"/>
            <a:ext cx="9457093" cy="997196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altLang="en-US" sz="3600">
                <a:solidFill>
                  <a:srgbClr val="5E6869"/>
                </a:solidFill>
                <a:latin typeface="Meiryo" panose="020B0604030504040204" pitchFamily="34" charset="-128"/>
                <a:ea typeface="Meiryo" panose="020B0604030504040204" pitchFamily="34" charset="-128"/>
                <a:cs typeface="Arial"/>
              </a:rPr>
              <a:t>運用</a:t>
            </a:r>
            <a:r>
              <a:rPr lang="ja-JP" sz="3600">
                <a:solidFill>
                  <a:srgbClr val="5E6869"/>
                </a:solidFill>
                <a:latin typeface="Meiryo" panose="020B0604030504040204" pitchFamily="34" charset="-128"/>
                <a:ea typeface="Meiryo" panose="020B0604030504040204" pitchFamily="34" charset="-128"/>
                <a:cs typeface="Arial"/>
              </a:rPr>
              <a:t>開始日は、少し軽めの内容を割り当てるのに最適な日ですが、コンテンツを定期的に割り当てることは、学習のエンゲージメントを促進する上で最も重要な側面の1つです。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これを効果的に行うためには、部門のリーダーや経営層と協力して、組織全体の最大の学習ニーズを把握する必要があります。または、カスタマーサービスやサイバーセキュリティなど、組織の戦略的イニシアチブと学習を結びつけることもできま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また、必要に応じて、人事部の組織的なパートナーなどに管理者権限を与え、担当するチームにコンテンツを割り当てられるようにします。常に積極的に、おすすめの内容を現状に一致させることは、有意義な学習を継続的に推し進めるための最適な方法です。 </a:t>
            </a:r>
          </a:p>
        </p:txBody>
      </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50539" y="1523397"/>
            <a:ext cx="4479899" cy="9720333"/>
            <a:chOff x="1352331" y="4511079"/>
            <a:chExt cx="4479899" cy="9720333"/>
          </a:xfrm>
        </p:grpSpPr>
        <p:sp>
          <p:nvSpPr>
            <p:cNvPr id="35" name="Rectangle 34">
              <a:extLst>
                <a:ext uri="{FF2B5EF4-FFF2-40B4-BE49-F238E27FC236}">
                  <a16:creationId xmlns:a16="http://schemas.microsoft.com/office/drawing/2014/main" id="{2F526CA9-E580-304B-8474-B9D560354268}"/>
                </a:ext>
              </a:extLst>
            </p:cNvPr>
            <p:cNvSpPr/>
            <p:nvPr/>
          </p:nvSpPr>
          <p:spPr>
            <a:xfrm>
              <a:off x="1394822" y="4511079"/>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0664C2"/>
                  </a:solidFill>
                  <a:latin typeface="Meiryo" panose="020B0604030504040204" pitchFamily="34" charset="-128"/>
                  <a:ea typeface="Meiryo" panose="020B0604030504040204" pitchFamily="34" charset="-128"/>
                  <a:cs typeface="Arial"/>
                </a:rPr>
                <a:t>管理者向けの</a:t>
              </a:r>
              <a:br>
                <a:rPr lang="en-US" altLang="ja-JP" sz="4600" dirty="0">
                  <a:solidFill>
                    <a:srgbClr val="0664C2"/>
                  </a:solidFill>
                  <a:latin typeface="Meiryo" panose="020B0604030504040204" pitchFamily="34" charset="-128"/>
                  <a:ea typeface="Meiryo" panose="020B0604030504040204" pitchFamily="34" charset="-128"/>
                  <a:cs typeface="Arial"/>
                </a:rPr>
              </a:br>
              <a:r>
                <a:rPr lang="ja-JP" sz="4600">
                  <a:solidFill>
                    <a:srgbClr val="0664C2"/>
                  </a:solidFill>
                  <a:latin typeface="Meiryo" panose="020B0604030504040204" pitchFamily="34" charset="-128"/>
                  <a:ea typeface="Meiryo" panose="020B0604030504040204" pitchFamily="34" charset="-128"/>
                  <a:cs typeface="Arial"/>
                </a:rPr>
                <a:t>戦略その4</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800">
                  <a:solidFill>
                    <a:srgbClr val="0465C3"/>
                  </a:solidFill>
                  <a:latin typeface="Meiryo" panose="020B0604030504040204" pitchFamily="34" charset="-128"/>
                  <a:ea typeface="Meiryo" panose="020B0604030504040204" pitchFamily="34" charset="-128"/>
                  <a:cs typeface="Arial"/>
                </a:rPr>
                <a:t>ミッションクリティカルなニーズに合わせて、継続的にコンテンツを割り当て</a:t>
              </a:r>
              <a:r>
                <a:rPr lang="ja-JP" altLang="en-US" sz="6800">
                  <a:solidFill>
                    <a:srgbClr val="0465C3"/>
                  </a:solidFill>
                  <a:latin typeface="Meiryo" panose="020B0604030504040204" pitchFamily="34" charset="-128"/>
                  <a:ea typeface="Meiryo" panose="020B0604030504040204" pitchFamily="34" charset="-128"/>
                  <a:cs typeface="Arial"/>
                </a:rPr>
                <a:t>る</a:t>
              </a:r>
              <a:endParaRPr lang="ja-JP" sz="6800">
                <a:solidFill>
                  <a:srgbClr val="0465C3"/>
                </a:solidFill>
                <a:latin typeface="Meiryo" panose="020B0604030504040204" pitchFamily="34" charset="-128"/>
                <a:ea typeface="Meiryo" panose="020B0604030504040204" pitchFamily="34" charset="-128"/>
                <a:cs typeface="Arial"/>
              </a:endParaRP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20" name="TextBox 19">
            <a:extLst>
              <a:ext uri="{FF2B5EF4-FFF2-40B4-BE49-F238E27FC236}">
                <a16:creationId xmlns:a16="http://schemas.microsoft.com/office/drawing/2014/main" id="{3531C1EA-CBC6-3346-AC62-4C8E884AF323}"/>
              </a:ext>
            </a:extLst>
          </p:cNvPr>
          <p:cNvSpPr txBox="1"/>
          <p:nvPr/>
        </p:nvSpPr>
        <p:spPr>
          <a:xfrm>
            <a:off x="18657635" y="10753351"/>
            <a:ext cx="4377207" cy="1015663"/>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ja-JP" sz="2200">
                <a:solidFill>
                  <a:srgbClr val="5E6869"/>
                </a:solidFill>
                <a:latin typeface="Meiryo" panose="020B0604030504040204" pitchFamily="34" charset="-128"/>
                <a:ea typeface="Meiryo" panose="020B0604030504040204" pitchFamily="34" charset="-128"/>
                <a:cs typeface="Arial" panose="020B0604020202020204" pitchFamily="34" charset="0"/>
              </a:rPr>
              <a:t>*出典: </a:t>
            </a:r>
            <a:br>
              <a:rPr lang="en-US" sz="2200" dirty="0">
                <a:solidFill>
                  <a:srgbClr val="5E6869"/>
                </a:solidFill>
                <a:latin typeface="Meiryo" panose="020B0604030504040204" pitchFamily="34" charset="-128"/>
                <a:ea typeface="Meiryo" panose="020B0604030504040204" pitchFamily="34" charset="-128"/>
                <a:cs typeface="Arial" panose="020B0604020202020204" pitchFamily="34" charset="0"/>
              </a:rPr>
            </a:br>
            <a:r>
              <a:rPr lang="ja-JP" sz="2200">
                <a:solidFill>
                  <a:srgbClr val="5E6869"/>
                </a:solidFill>
                <a:latin typeface="Meiryo" panose="020B0604030504040204" pitchFamily="34" charset="-128"/>
                <a:ea typeface="Meiryo" panose="020B0604030504040204" pitchFamily="34" charset="-128"/>
                <a:cs typeface="Arial" panose="020B0604020202020204" pitchFamily="34" charset="0"/>
                <a:hlinkClick r:id="rId5"/>
              </a:rPr>
              <a:t>2018年ワークプレイスラーニングレポート</a:t>
            </a:r>
          </a:p>
        </p:txBody>
      </p:sp>
    </p:spTree>
    <p:extLst>
      <p:ext uri="{BB962C8B-B14F-4D97-AF65-F5344CB8AC3E}">
        <p14:creationId xmlns:p14="http://schemas.microsoft.com/office/powerpoint/2010/main" val="1225642995"/>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0" y="0"/>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50539" y="1650988"/>
            <a:ext cx="4543694" cy="9592742"/>
            <a:chOff x="1352331" y="4638670"/>
            <a:chExt cx="4543694" cy="9592742"/>
          </a:xfrm>
        </p:grpSpPr>
        <p:sp>
          <p:nvSpPr>
            <p:cNvPr id="35" name="Rectangle 34">
              <a:extLst>
                <a:ext uri="{FF2B5EF4-FFF2-40B4-BE49-F238E27FC236}">
                  <a16:creationId xmlns:a16="http://schemas.microsoft.com/office/drawing/2014/main" id="{2F526CA9-E580-304B-8474-B9D560354268}"/>
                </a:ext>
              </a:extLst>
            </p:cNvPr>
            <p:cNvSpPr/>
            <p:nvPr/>
          </p:nvSpPr>
          <p:spPr>
            <a:xfrm>
              <a:off x="1458617" y="4638670"/>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0664C2"/>
                  </a:solidFill>
                  <a:latin typeface="Meiryo" panose="020B0604030504040204" pitchFamily="34" charset="-128"/>
                  <a:ea typeface="Meiryo" panose="020B0604030504040204" pitchFamily="34" charset="-128"/>
                  <a:cs typeface="Arial"/>
                </a:rPr>
                <a:t>管理者向けの</a:t>
              </a:r>
              <a:br>
                <a:rPr lang="en-US" altLang="ja-JP" sz="4600" dirty="0">
                  <a:solidFill>
                    <a:srgbClr val="0664C2"/>
                  </a:solidFill>
                  <a:latin typeface="Meiryo" panose="020B0604030504040204" pitchFamily="34" charset="-128"/>
                  <a:ea typeface="Meiryo" panose="020B0604030504040204" pitchFamily="34" charset="-128"/>
                  <a:cs typeface="Arial"/>
                </a:rPr>
              </a:br>
              <a:r>
                <a:rPr lang="ja-JP" sz="4600">
                  <a:solidFill>
                    <a:srgbClr val="0664C2"/>
                  </a:solidFill>
                  <a:latin typeface="Meiryo" panose="020B0604030504040204" pitchFamily="34" charset="-128"/>
                  <a:ea typeface="Meiryo" panose="020B0604030504040204" pitchFamily="34" charset="-128"/>
                  <a:cs typeface="Arial"/>
                </a:rPr>
                <a:t>戦略その4</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800">
                  <a:solidFill>
                    <a:srgbClr val="0465C3"/>
                  </a:solidFill>
                  <a:latin typeface="Meiryo" panose="020B0604030504040204" pitchFamily="34" charset="-128"/>
                  <a:ea typeface="Meiryo" panose="020B0604030504040204" pitchFamily="34" charset="-128"/>
                  <a:cs typeface="Arial"/>
                </a:rPr>
                <a:t>ミッションクリティカルなニーズに合わせて、継続的にコンテンツを割り当て</a:t>
              </a:r>
              <a:r>
                <a:rPr lang="ja-JP" altLang="en-US" sz="6800">
                  <a:solidFill>
                    <a:srgbClr val="0465C3"/>
                  </a:solidFill>
                  <a:latin typeface="Meiryo" panose="020B0604030504040204" pitchFamily="34" charset="-128"/>
                  <a:ea typeface="Meiryo" panose="020B0604030504040204" pitchFamily="34" charset="-128"/>
                  <a:cs typeface="Arial"/>
                </a:rPr>
                <a:t>る</a:t>
              </a:r>
              <a:endParaRPr lang="ja-JP" sz="6800">
                <a:solidFill>
                  <a:srgbClr val="0465C3"/>
                </a:solidFill>
                <a:latin typeface="Meiryo" panose="020B0604030504040204" pitchFamily="34" charset="-128"/>
                <a:ea typeface="Meiryo" panose="020B0604030504040204" pitchFamily="34" charset="-128"/>
                <a:cs typeface="Arial"/>
              </a:endParaRP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5036415E-32DB-E542-A0B4-B9E9DEA48F6F}"/>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5E6869"/>
                </a:solidFill>
                <a:latin typeface="Meiryo" panose="020B0604030504040204" pitchFamily="34" charset="-128"/>
                <a:ea typeface="Meiryo" panose="020B0604030504040204" pitchFamily="34" charset="-128"/>
                <a:cs typeface="Arial"/>
              </a:rPr>
              <a:t>コンテンツの割り当てに関する主なユースケース:</a:t>
            </a:r>
          </a:p>
        </p:txBody>
      </p:sp>
      <p:sp>
        <p:nvSpPr>
          <p:cNvPr id="22" name="TextBox 21">
            <a:extLst>
              <a:ext uri="{FF2B5EF4-FFF2-40B4-BE49-F238E27FC236}">
                <a16:creationId xmlns:a16="http://schemas.microsoft.com/office/drawing/2014/main" id="{16541464-D60C-D940-9B1B-5FD113CF5F3A}"/>
              </a:ext>
            </a:extLst>
          </p:cNvPr>
          <p:cNvSpPr txBox="1"/>
          <p:nvPr/>
        </p:nvSpPr>
        <p:spPr>
          <a:xfrm>
            <a:off x="7910322" y="3349126"/>
            <a:ext cx="6854908" cy="2369880"/>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0664C2"/>
                </a:solidFill>
                <a:latin typeface="Meiryo" panose="020B0604030504040204" pitchFamily="34" charset="-128"/>
                <a:ea typeface="Meiryo" panose="020B0604030504040204" pitchFamily="34" charset="-128"/>
                <a:cs typeface="Arial"/>
              </a:rPr>
              <a:t>オンボーディング: </a:t>
            </a: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新任のスタッフや職員が組織のシステム、文化、期待されることを即座に学べるようにします。</a:t>
            </a:r>
          </a:p>
        </p:txBody>
      </p:sp>
      <p:sp>
        <p:nvSpPr>
          <p:cNvPr id="23" name="TextBox 22">
            <a:extLst>
              <a:ext uri="{FF2B5EF4-FFF2-40B4-BE49-F238E27FC236}">
                <a16:creationId xmlns:a16="http://schemas.microsoft.com/office/drawing/2014/main" id="{F8AE09A1-EEA9-2643-9C18-562AB5B59313}"/>
              </a:ext>
            </a:extLst>
          </p:cNvPr>
          <p:cNvSpPr txBox="1"/>
          <p:nvPr/>
        </p:nvSpPr>
        <p:spPr>
          <a:xfrm>
            <a:off x="16109782" y="3334414"/>
            <a:ext cx="6927814" cy="181588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0664C2"/>
                </a:solidFill>
                <a:latin typeface="Meiryo" panose="020B0604030504040204" pitchFamily="34" charset="-128"/>
                <a:ea typeface="Meiryo" panose="020B0604030504040204" pitchFamily="34" charset="-128"/>
                <a:cs typeface="Arial"/>
              </a:rPr>
              <a:t>技術のリフレッシュ</a:t>
            </a:r>
            <a:r>
              <a:rPr lang="en-US" altLang="ja-JP" sz="4600" dirty="0">
                <a:solidFill>
                  <a:srgbClr val="0664C2"/>
                </a:solidFill>
                <a:latin typeface="Meiryo" panose="020B0604030504040204" pitchFamily="34" charset="-128"/>
                <a:ea typeface="Meiryo" panose="020B0604030504040204" pitchFamily="34" charset="-128"/>
                <a:cs typeface="Arial"/>
              </a:rPr>
              <a:t>:</a:t>
            </a:r>
            <a:r>
              <a:rPr lang="ja-JP" sz="4600">
                <a:solidFill>
                  <a:srgbClr val="0664C2"/>
                </a:solidFill>
                <a:latin typeface="Meiryo" panose="020B0604030504040204" pitchFamily="34" charset="-128"/>
                <a:ea typeface="Meiryo" panose="020B0604030504040204" pitchFamily="34" charset="-128"/>
                <a:cs typeface="Arial"/>
              </a:rPr>
              <a:t> </a:t>
            </a: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新しい技術が導入されるたびに</a:t>
            </a:r>
            <a:br>
              <a:rPr lang="en-US" altLang="ja-JP" sz="3600" dirty="0">
                <a:solidFill>
                  <a:srgbClr val="5E6869"/>
                </a:solidFill>
                <a:latin typeface="Meiryo" panose="020B0604030504040204" pitchFamily="34" charset="-128"/>
                <a:ea typeface="Meiryo" panose="020B0604030504040204" pitchFamily="34" charset="-128"/>
                <a:cs typeface="Arial"/>
              </a:rPr>
            </a:br>
            <a:r>
              <a:rPr lang="ja-JP" sz="3600">
                <a:solidFill>
                  <a:srgbClr val="5E6869"/>
                </a:solidFill>
                <a:latin typeface="Meiryo" panose="020B0604030504040204" pitchFamily="34" charset="-128"/>
                <a:ea typeface="Meiryo" panose="020B0604030504040204" pitchFamily="34" charset="-128"/>
                <a:cs typeface="Arial"/>
              </a:rPr>
              <a:t>職員に指導します。 </a:t>
            </a:r>
          </a:p>
        </p:txBody>
      </p:sp>
      <p:sp>
        <p:nvSpPr>
          <p:cNvPr id="24" name="TextBox 23">
            <a:extLst>
              <a:ext uri="{FF2B5EF4-FFF2-40B4-BE49-F238E27FC236}">
                <a16:creationId xmlns:a16="http://schemas.microsoft.com/office/drawing/2014/main" id="{4A87084B-F8C2-4C40-AB2D-D4964007DC09}"/>
              </a:ext>
            </a:extLst>
          </p:cNvPr>
          <p:cNvSpPr txBox="1"/>
          <p:nvPr/>
        </p:nvSpPr>
        <p:spPr>
          <a:xfrm>
            <a:off x="7910321" y="6804837"/>
            <a:ext cx="7358031" cy="252376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0664C2"/>
                </a:solidFill>
                <a:latin typeface="Meiryo" panose="020B0604030504040204" pitchFamily="34" charset="-128"/>
                <a:ea typeface="Meiryo" panose="020B0604030504040204" pitchFamily="34" charset="-128"/>
                <a:cs typeface="Arial"/>
              </a:rPr>
              <a:t>組織全体のスキルギャップを解消: </a:t>
            </a:r>
            <a:r>
              <a:rPr lang="ja-JP" sz="3600">
                <a:solidFill>
                  <a:srgbClr val="5E6869"/>
                </a:solidFill>
                <a:latin typeface="Meiryo" panose="020B0604030504040204" pitchFamily="34" charset="-128"/>
                <a:ea typeface="Meiryo" panose="020B0604030504040204" pitchFamily="34" charset="-128"/>
                <a:cs typeface="Arial"/>
              </a:rPr>
              <a:t>プロジェクト管理や</a:t>
            </a:r>
            <a:br>
              <a:rPr lang="en-US" altLang="ja-JP" sz="3600" dirty="0">
                <a:solidFill>
                  <a:srgbClr val="5E6869"/>
                </a:solidFill>
                <a:latin typeface="Meiryo" panose="020B0604030504040204" pitchFamily="34" charset="-128"/>
                <a:ea typeface="Meiryo" panose="020B0604030504040204" pitchFamily="34" charset="-128"/>
                <a:cs typeface="Arial"/>
              </a:rPr>
            </a:br>
            <a:r>
              <a:rPr lang="ja-JP" sz="3600">
                <a:solidFill>
                  <a:srgbClr val="5E6869"/>
                </a:solidFill>
                <a:latin typeface="Meiryo" panose="020B0604030504040204" pitchFamily="34" charset="-128"/>
                <a:ea typeface="Meiryo" panose="020B0604030504040204" pitchFamily="34" charset="-128"/>
                <a:cs typeface="Arial"/>
              </a:rPr>
              <a:t>コミュニケーションなど、 組織的な学習ニーズをサポートします。</a:t>
            </a:r>
          </a:p>
        </p:txBody>
      </p:sp>
      <p:sp>
        <p:nvSpPr>
          <p:cNvPr id="25" name="TextBox 24">
            <a:extLst>
              <a:ext uri="{FF2B5EF4-FFF2-40B4-BE49-F238E27FC236}">
                <a16:creationId xmlns:a16="http://schemas.microsoft.com/office/drawing/2014/main" id="{C1EB04C8-856C-1A44-AC04-B6D4C9FF701D}"/>
              </a:ext>
            </a:extLst>
          </p:cNvPr>
          <p:cNvSpPr txBox="1"/>
          <p:nvPr/>
        </p:nvSpPr>
        <p:spPr>
          <a:xfrm>
            <a:off x="16109782" y="6785391"/>
            <a:ext cx="6927814" cy="181588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0664C2"/>
                </a:solidFill>
                <a:latin typeface="Meiryo" panose="020B0604030504040204" pitchFamily="34" charset="-128"/>
                <a:ea typeface="Meiryo" panose="020B0604030504040204" pitchFamily="34" charset="-128"/>
                <a:cs typeface="Arial"/>
              </a:rPr>
              <a:t>ジャストインタイム: </a:t>
            </a: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急な 在宅勤務など、タイムリーな課題にも対応します。</a:t>
            </a:r>
          </a:p>
        </p:txBody>
      </p:sp>
    </p:spTree>
    <p:extLst>
      <p:ext uri="{BB962C8B-B14F-4D97-AF65-F5344CB8AC3E}">
        <p14:creationId xmlns:p14="http://schemas.microsoft.com/office/powerpoint/2010/main" val="3150336289"/>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50539" y="1565927"/>
            <a:ext cx="4522430" cy="9677803"/>
            <a:chOff x="1352331" y="4553609"/>
            <a:chExt cx="4522430" cy="9677803"/>
          </a:xfrm>
        </p:grpSpPr>
        <p:sp>
          <p:nvSpPr>
            <p:cNvPr id="35" name="Rectangle 34">
              <a:extLst>
                <a:ext uri="{FF2B5EF4-FFF2-40B4-BE49-F238E27FC236}">
                  <a16:creationId xmlns:a16="http://schemas.microsoft.com/office/drawing/2014/main" id="{2F526CA9-E580-304B-8474-B9D560354268}"/>
                </a:ext>
              </a:extLst>
            </p:cNvPr>
            <p:cNvSpPr/>
            <p:nvPr/>
          </p:nvSpPr>
          <p:spPr>
            <a:xfrm>
              <a:off x="1437353" y="4553609"/>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0664C2"/>
                  </a:solidFill>
                  <a:latin typeface="Meiryo" panose="020B0604030504040204" pitchFamily="34" charset="-128"/>
                  <a:ea typeface="Meiryo" panose="020B0604030504040204" pitchFamily="34" charset="-128"/>
                  <a:cs typeface="Arial"/>
                </a:rPr>
                <a:t>管理者向けの</a:t>
              </a:r>
              <a:br>
                <a:rPr lang="en-US" altLang="ja-JP" sz="4600" dirty="0">
                  <a:solidFill>
                    <a:srgbClr val="0664C2"/>
                  </a:solidFill>
                  <a:latin typeface="Meiryo" panose="020B0604030504040204" pitchFamily="34" charset="-128"/>
                  <a:ea typeface="Meiryo" panose="020B0604030504040204" pitchFamily="34" charset="-128"/>
                  <a:cs typeface="Arial"/>
                </a:rPr>
              </a:br>
              <a:r>
                <a:rPr lang="ja-JP" sz="4600">
                  <a:solidFill>
                    <a:srgbClr val="0664C2"/>
                  </a:solidFill>
                  <a:latin typeface="Meiryo" panose="020B0604030504040204" pitchFamily="34" charset="-128"/>
                  <a:ea typeface="Meiryo" panose="020B0604030504040204" pitchFamily="34" charset="-128"/>
                  <a:cs typeface="Arial"/>
                </a:rPr>
                <a:t>戦略その4</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800">
                  <a:solidFill>
                    <a:srgbClr val="0465C3"/>
                  </a:solidFill>
                  <a:latin typeface="Meiryo" panose="020B0604030504040204" pitchFamily="34" charset="-128"/>
                  <a:ea typeface="Meiryo" panose="020B0604030504040204" pitchFamily="34" charset="-128"/>
                  <a:cs typeface="Arial"/>
                </a:rPr>
                <a:t>ミッションクリティカルなニーズに合わせて、継続的にコンテンツを割り当て</a:t>
              </a:r>
              <a:r>
                <a:rPr lang="ja-JP" altLang="en-US" sz="6800">
                  <a:solidFill>
                    <a:srgbClr val="0465C3"/>
                  </a:solidFill>
                  <a:latin typeface="Meiryo" panose="020B0604030504040204" pitchFamily="34" charset="-128"/>
                  <a:ea typeface="Meiryo" panose="020B0604030504040204" pitchFamily="34" charset="-128"/>
                  <a:cs typeface="Arial"/>
                </a:rPr>
                <a:t>る</a:t>
              </a:r>
              <a:endParaRPr lang="ja-JP" sz="6800">
                <a:solidFill>
                  <a:srgbClr val="0465C3"/>
                </a:solidFill>
                <a:latin typeface="Meiryo" panose="020B0604030504040204" pitchFamily="34" charset="-128"/>
                <a:ea typeface="Meiryo" panose="020B0604030504040204" pitchFamily="34" charset="-128"/>
                <a:cs typeface="Arial"/>
              </a:endParaRP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27B13B9A-2EEC-4D4C-9341-F27EA3F1968B}"/>
              </a:ext>
            </a:extLst>
          </p:cNvPr>
          <p:cNvSpPr txBox="1"/>
          <p:nvPr/>
        </p:nvSpPr>
        <p:spPr>
          <a:xfrm>
            <a:off x="7826342" y="2012495"/>
            <a:ext cx="15180190" cy="212365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5E6869"/>
                </a:solidFill>
                <a:latin typeface="Meiryo" panose="020B0604030504040204" pitchFamily="34" charset="-128"/>
                <a:ea typeface="Meiryo" panose="020B0604030504040204" pitchFamily="34" charset="-128"/>
                <a:cs typeface="Arial"/>
              </a:rPr>
              <a:t>コンテンツを割り当てる際には、既存のコンテンツを活用することをおすすめします。</a:t>
            </a:r>
          </a:p>
          <a:p>
            <a:pPr defTabSz="1828514">
              <a:spcBef>
                <a:spcPct val="0"/>
              </a:spcBef>
              <a:spcAft>
                <a:spcPct val="0"/>
              </a:spcAft>
              <a:defRPr/>
            </a:pPr>
            <a:endParaRPr lang="en-US" sz="4600" dirty="0">
              <a:solidFill>
                <a:srgbClr val="5E6869"/>
              </a:solidFill>
              <a:latin typeface="Meiryo" panose="020B0604030504040204" pitchFamily="34" charset="-128"/>
              <a:ea typeface="Meiryo" panose="020B0604030504040204" pitchFamily="34" charset="-128"/>
              <a:cs typeface="Arial"/>
            </a:endParaRPr>
          </a:p>
        </p:txBody>
      </p:sp>
      <p:sp>
        <p:nvSpPr>
          <p:cNvPr id="32" name="TextBox 31">
            <a:extLst>
              <a:ext uri="{FF2B5EF4-FFF2-40B4-BE49-F238E27FC236}">
                <a16:creationId xmlns:a16="http://schemas.microsoft.com/office/drawing/2014/main" id="{64679DD9-930A-2E40-8D46-D1B1BD9EF1A2}"/>
              </a:ext>
            </a:extLst>
          </p:cNvPr>
          <p:cNvSpPr txBox="1"/>
          <p:nvPr/>
        </p:nvSpPr>
        <p:spPr>
          <a:xfrm>
            <a:off x="9557456" y="3561776"/>
            <a:ext cx="7972266" cy="2585323"/>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000">
                <a:solidFill>
                  <a:srgbClr val="0664C2"/>
                </a:solidFill>
                <a:latin typeface="Meiryo" panose="020B0604030504040204" pitchFamily="34" charset="-128"/>
                <a:ea typeface="Meiryo" panose="020B0604030504040204" pitchFamily="34" charset="-128"/>
                <a:cs typeface="Arial"/>
              </a:rPr>
              <a:t>キュレートしたラーニングパス</a:t>
            </a:r>
          </a:p>
          <a:p>
            <a:pPr defTabSz="1828514" rtl="0">
              <a:spcBef>
                <a:spcPct val="0"/>
              </a:spcBef>
              <a:spcAft>
                <a:spcPct val="0"/>
              </a:spcAft>
              <a:defRPr/>
            </a:pPr>
            <a:r>
              <a:rPr lang="ja-JP" sz="3200">
                <a:solidFill>
                  <a:srgbClr val="5E6869"/>
                </a:solidFill>
                <a:latin typeface="Meiryo" panose="020B0604030504040204" pitchFamily="34" charset="-128"/>
                <a:ea typeface="Meiryo" panose="020B0604030504040204" pitchFamily="34" charset="-128"/>
                <a:cs typeface="Arial"/>
              </a:rPr>
              <a:t>LinkedInのエキスパートが用意した100以上のラーニングパスから、多彩なトピックスを活用して、割り当てやカスタマイズを行います</a:t>
            </a:r>
            <a:r>
              <a:rPr lang="ja-JP" altLang="en-US" sz="3200">
                <a:solidFill>
                  <a:srgbClr val="5E6869"/>
                </a:solidFill>
                <a:latin typeface="Meiryo" panose="020B0604030504040204" pitchFamily="34" charset="-128"/>
                <a:ea typeface="Meiryo" panose="020B0604030504040204" pitchFamily="34" charset="-128"/>
                <a:cs typeface="Arial"/>
              </a:rPr>
              <a:t>。</a:t>
            </a:r>
            <a:endParaRPr lang="ja-JP" sz="3200">
              <a:solidFill>
                <a:srgbClr val="5E6869"/>
              </a:solidFill>
              <a:latin typeface="Meiryo" panose="020B0604030504040204" pitchFamily="34" charset="-128"/>
              <a:ea typeface="Meiryo" panose="020B0604030504040204" pitchFamily="34" charset="-128"/>
              <a:cs typeface="Arial"/>
            </a:endParaRPr>
          </a:p>
        </p:txBody>
      </p:sp>
      <p:sp>
        <p:nvSpPr>
          <p:cNvPr id="38" name="Oval 37">
            <a:extLst>
              <a:ext uri="{FF2B5EF4-FFF2-40B4-BE49-F238E27FC236}">
                <a16:creationId xmlns:a16="http://schemas.microsoft.com/office/drawing/2014/main" id="{19CEE324-F401-EC45-8275-320E99D4316F}"/>
              </a:ext>
            </a:extLst>
          </p:cNvPr>
          <p:cNvSpPr/>
          <p:nvPr/>
        </p:nvSpPr>
        <p:spPr>
          <a:xfrm>
            <a:off x="7833662" y="6798187"/>
            <a:ext cx="1344554" cy="1344556"/>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algn="ctr" defTabSz="1828752">
              <a:defRPr/>
            </a:pPr>
            <a:endParaRPr lang="en-US" sz="3602" dirty="0">
              <a:solidFill>
                <a:prstClr val="white"/>
              </a:solidFill>
              <a:latin typeface="Meiryo" panose="020B0604030504040204" pitchFamily="34" charset="-128"/>
              <a:ea typeface="Meiryo" panose="020B0604030504040204" pitchFamily="34" charset="-128"/>
              <a:cs typeface="Source Sans Pro" charset="0"/>
            </a:endParaRPr>
          </a:p>
        </p:txBody>
      </p:sp>
      <p:sp>
        <p:nvSpPr>
          <p:cNvPr id="42" name="Oval 41">
            <a:extLst>
              <a:ext uri="{FF2B5EF4-FFF2-40B4-BE49-F238E27FC236}">
                <a16:creationId xmlns:a16="http://schemas.microsoft.com/office/drawing/2014/main" id="{EB378B9F-4A3A-A745-A0D4-4A7CDECA5DC5}"/>
              </a:ext>
            </a:extLst>
          </p:cNvPr>
          <p:cNvSpPr/>
          <p:nvPr/>
        </p:nvSpPr>
        <p:spPr>
          <a:xfrm>
            <a:off x="7840713" y="3640917"/>
            <a:ext cx="1339552" cy="1339552"/>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algn="ctr" defTabSz="1828752">
              <a:defRPr/>
            </a:pPr>
            <a:endParaRPr lang="en-US" sz="3602" dirty="0">
              <a:solidFill>
                <a:prstClr val="white"/>
              </a:solidFill>
              <a:latin typeface="Meiryo" panose="020B0604030504040204" pitchFamily="34" charset="-128"/>
              <a:ea typeface="Meiryo" panose="020B0604030504040204" pitchFamily="34" charset="-128"/>
              <a:cs typeface="Source Sans Pro" charset="0"/>
            </a:endParaRPr>
          </a:p>
        </p:txBody>
      </p:sp>
      <p:sp>
        <p:nvSpPr>
          <p:cNvPr id="46" name="Oval 45">
            <a:extLst>
              <a:ext uri="{FF2B5EF4-FFF2-40B4-BE49-F238E27FC236}">
                <a16:creationId xmlns:a16="http://schemas.microsoft.com/office/drawing/2014/main" id="{257DCEF0-C489-9140-ADF2-A7E0216A311D}"/>
              </a:ext>
            </a:extLst>
          </p:cNvPr>
          <p:cNvSpPr/>
          <p:nvPr/>
        </p:nvSpPr>
        <p:spPr>
          <a:xfrm>
            <a:off x="7841466" y="9595668"/>
            <a:ext cx="1344554" cy="1344554"/>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p>
            <a:pPr algn="ctr" defTabSz="1828752">
              <a:defRPr/>
            </a:pPr>
            <a:endParaRPr lang="en-US" sz="3602">
              <a:solidFill>
                <a:prstClr val="white"/>
              </a:solidFill>
              <a:latin typeface="Meiryo" panose="020B0604030504040204" pitchFamily="34" charset="-128"/>
              <a:ea typeface="Meiryo" panose="020B0604030504040204" pitchFamily="34" charset="-128"/>
              <a:cs typeface="Source Sans Pro" charset="0"/>
            </a:endParaRPr>
          </a:p>
        </p:txBody>
      </p:sp>
      <p:sp>
        <p:nvSpPr>
          <p:cNvPr id="49" name="TextBox 48">
            <a:extLst>
              <a:ext uri="{FF2B5EF4-FFF2-40B4-BE49-F238E27FC236}">
                <a16:creationId xmlns:a16="http://schemas.microsoft.com/office/drawing/2014/main" id="{4E9142ED-6C1D-A346-A7EA-1169F5F2AEAE}"/>
              </a:ext>
            </a:extLst>
          </p:cNvPr>
          <p:cNvSpPr txBox="1"/>
          <p:nvPr/>
        </p:nvSpPr>
        <p:spPr>
          <a:xfrm>
            <a:off x="9557456" y="6726498"/>
            <a:ext cx="7972266" cy="209288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000">
                <a:solidFill>
                  <a:srgbClr val="0664C2"/>
                </a:solidFill>
                <a:latin typeface="Meiryo" panose="020B0604030504040204" pitchFamily="34" charset="-128"/>
                <a:ea typeface="Meiryo" panose="020B0604030504040204" pitchFamily="34" charset="-128"/>
                <a:cs typeface="Arial"/>
              </a:rPr>
              <a:t>独自のコンテンツをアップロード</a:t>
            </a:r>
          </a:p>
          <a:p>
            <a:pPr defTabSz="1828514" rtl="0">
              <a:spcBef>
                <a:spcPct val="0"/>
              </a:spcBef>
              <a:spcAft>
                <a:spcPct val="0"/>
              </a:spcAft>
              <a:defRPr/>
            </a:pPr>
            <a:r>
              <a:rPr lang="ja-JP" sz="3200">
                <a:solidFill>
                  <a:srgbClr val="5E6869"/>
                </a:solidFill>
                <a:latin typeface="Meiryo" panose="020B0604030504040204" pitchFamily="34" charset="-128"/>
                <a:ea typeface="Meiryo" panose="020B0604030504040204" pitchFamily="34" charset="-128"/>
                <a:cs typeface="Arial"/>
              </a:rPr>
              <a:t>組織固有の既存の動画、ドキュメント、組織内のリンクを追加して学習をカスタマイズし、共同ブランド化します。</a:t>
            </a:r>
          </a:p>
        </p:txBody>
      </p:sp>
      <p:sp>
        <p:nvSpPr>
          <p:cNvPr id="50" name="TextBox 49">
            <a:extLst>
              <a:ext uri="{FF2B5EF4-FFF2-40B4-BE49-F238E27FC236}">
                <a16:creationId xmlns:a16="http://schemas.microsoft.com/office/drawing/2014/main" id="{A8F0FFB9-1B51-9D45-A678-FD18F15FEBEE}"/>
              </a:ext>
            </a:extLst>
          </p:cNvPr>
          <p:cNvSpPr txBox="1"/>
          <p:nvPr/>
        </p:nvSpPr>
        <p:spPr>
          <a:xfrm>
            <a:off x="9557456" y="9595667"/>
            <a:ext cx="7972266" cy="307776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000">
                <a:solidFill>
                  <a:srgbClr val="0664C2"/>
                </a:solidFill>
                <a:latin typeface="Meiryo" panose="020B0604030504040204" pitchFamily="34" charset="-128"/>
                <a:ea typeface="Meiryo" panose="020B0604030504040204" pitchFamily="34" charset="-128"/>
                <a:cs typeface="Arial"/>
              </a:rPr>
              <a:t>コンテンツの調整とマッピング:</a:t>
            </a:r>
          </a:p>
          <a:p>
            <a:pPr defTabSz="1828514" rtl="0">
              <a:spcBef>
                <a:spcPct val="0"/>
              </a:spcBef>
              <a:spcAft>
                <a:spcPct val="0"/>
              </a:spcAft>
              <a:defRPr/>
            </a:pPr>
            <a:r>
              <a:rPr lang="ja-JP" sz="3200">
                <a:solidFill>
                  <a:srgbClr val="5E6869"/>
                </a:solidFill>
                <a:latin typeface="Meiryo" panose="020B0604030504040204" pitchFamily="34" charset="-128"/>
                <a:ea typeface="Meiryo" panose="020B0604030504040204" pitchFamily="34" charset="-128"/>
                <a:cs typeface="Arial"/>
                <a:hlinkClick r:id="rId5"/>
              </a:rPr>
              <a:t>トップスキルリポジトリ</a:t>
            </a:r>
            <a:r>
              <a:rPr lang="ja-JP" sz="3200">
                <a:solidFill>
                  <a:srgbClr val="5E6869"/>
                </a:solidFill>
                <a:latin typeface="Meiryo" panose="020B0604030504040204" pitchFamily="34" charset="-128"/>
                <a:ea typeface="Meiryo" panose="020B0604030504040204" pitchFamily="34" charset="-128"/>
                <a:cs typeface="Arial"/>
              </a:rPr>
              <a:t>を利用してコンピテンシーを調整したり、無料のコンテンツマッピングサービスを活用したりすることができます。詳しくは、アカウントチームにお尋ねください。</a:t>
            </a:r>
          </a:p>
        </p:txBody>
      </p:sp>
      <p:sp>
        <p:nvSpPr>
          <p:cNvPr id="51" name="TextBox 50">
            <a:extLst>
              <a:ext uri="{FF2B5EF4-FFF2-40B4-BE49-F238E27FC236}">
                <a16:creationId xmlns:a16="http://schemas.microsoft.com/office/drawing/2014/main" id="{0E1E96DF-67D9-5E4A-8F33-2C80B8C93A28}"/>
              </a:ext>
            </a:extLst>
          </p:cNvPr>
          <p:cNvSpPr txBox="1"/>
          <p:nvPr/>
        </p:nvSpPr>
        <p:spPr>
          <a:xfrm>
            <a:off x="18861510" y="3593805"/>
            <a:ext cx="5189337" cy="8217634"/>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0664C2"/>
                </a:solidFill>
                <a:latin typeface="Meiryo" panose="020B0604030504040204" pitchFamily="34" charset="-128"/>
                <a:ea typeface="Meiryo" panose="020B0604030504040204" pitchFamily="34" charset="-128"/>
                <a:cs typeface="Arial"/>
              </a:rPr>
              <a:t>LinkedInは、時代が急速に変化する中で、お客様の組織に役立つ適切なコンテンツを作成します</a:t>
            </a:r>
            <a:r>
              <a:rPr lang="ja-JP" altLang="en-US" sz="3600">
                <a:solidFill>
                  <a:srgbClr val="0664C2"/>
                </a:solidFill>
                <a:latin typeface="Meiryo" panose="020B0604030504040204" pitchFamily="34" charset="-128"/>
                <a:ea typeface="Meiryo" panose="020B0604030504040204" pitchFamily="34" charset="-128"/>
                <a:cs typeface="Arial"/>
              </a:rPr>
              <a:t>。</a:t>
            </a:r>
            <a:endParaRPr lang="ja-JP" sz="3600">
              <a:solidFill>
                <a:srgbClr val="0664C2"/>
              </a:solidFill>
              <a:latin typeface="Meiryo" panose="020B0604030504040204" pitchFamily="34" charset="-128"/>
              <a:ea typeface="Meiryo" panose="020B0604030504040204" pitchFamily="34" charset="-128"/>
              <a:cs typeface="Arial"/>
            </a:endParaRPr>
          </a:p>
          <a:p>
            <a:pPr marL="287338" indent="-287338" defTabSz="1828514">
              <a:spcBef>
                <a:spcPct val="0"/>
              </a:spcBef>
              <a:spcAft>
                <a:spcPct val="0"/>
              </a:spcAft>
              <a:buFont typeface="Arial" panose="020B0604020202020204" pitchFamily="34" charset="0"/>
              <a:buChar char="•"/>
              <a:defRPr/>
            </a:pPr>
            <a:endParaRPr lang="en-US" sz="3000" dirty="0">
              <a:solidFill>
                <a:srgbClr val="5E6869"/>
              </a:solidFill>
              <a:latin typeface="Meiryo" panose="020B0604030504040204" pitchFamily="34" charset="-128"/>
              <a:ea typeface="Meiryo" panose="020B0604030504040204" pitchFamily="34" charset="-128"/>
              <a:cs typeface="Arial"/>
            </a:endParaRPr>
          </a:p>
          <a:p>
            <a:pPr marL="287338" indent="-287338" defTabSz="1828514" rtl="0">
              <a:spcBef>
                <a:spcPct val="0"/>
              </a:spcBef>
              <a:spcAft>
                <a:spcPct val="0"/>
              </a:spcAft>
              <a:buFont typeface="Arial" panose="020B0604020202020204" pitchFamily="34" charset="0"/>
              <a:buChar char="•"/>
              <a:defRPr/>
            </a:pPr>
            <a:r>
              <a:rPr lang="ja-JP" sz="3000" u="sng">
                <a:solidFill>
                  <a:srgbClr val="5E6869"/>
                </a:solidFill>
                <a:latin typeface="Meiryo" panose="020B0604030504040204" pitchFamily="34" charset="-128"/>
                <a:ea typeface="Meiryo" panose="020B0604030504040204" pitchFamily="34" charset="-128"/>
                <a:cs typeface="Arial"/>
              </a:rPr>
              <a:t>すべての人のためのダイバーシティ、インクルージョン、ビロンギング</a:t>
            </a:r>
            <a:br>
              <a:rPr lang="en-US" sz="3000" u="sng" dirty="0">
                <a:solidFill>
                  <a:srgbClr val="5E6869"/>
                </a:solidFill>
                <a:latin typeface="Meiryo" panose="020B0604030504040204" pitchFamily="34" charset="-128"/>
                <a:ea typeface="Meiryo" panose="020B0604030504040204" pitchFamily="34" charset="-128"/>
                <a:cs typeface="Arial"/>
              </a:rPr>
            </a:br>
            <a:endParaRPr lang="en-US" sz="3000" u="sng" dirty="0">
              <a:solidFill>
                <a:srgbClr val="5E6869"/>
              </a:solidFill>
              <a:latin typeface="Meiryo" panose="020B0604030504040204" pitchFamily="34" charset="-128"/>
              <a:ea typeface="Meiryo" panose="020B0604030504040204" pitchFamily="34" charset="-128"/>
              <a:cs typeface="Arial"/>
            </a:endParaRPr>
          </a:p>
          <a:p>
            <a:pPr marL="287338" indent="-287338" defTabSz="1828514" rtl="0">
              <a:spcBef>
                <a:spcPct val="0"/>
              </a:spcBef>
              <a:spcAft>
                <a:spcPct val="0"/>
              </a:spcAft>
              <a:buFont typeface="Arial" panose="020B0604020202020204" pitchFamily="34" charset="0"/>
              <a:buChar char="•"/>
              <a:defRPr/>
            </a:pPr>
            <a:r>
              <a:rPr lang="ja-JP" sz="3000" u="sng">
                <a:solidFill>
                  <a:srgbClr val="5E6869"/>
                </a:solidFill>
                <a:latin typeface="Meiryo" panose="020B0604030504040204" pitchFamily="34" charset="-128"/>
                <a:ea typeface="Meiryo" panose="020B0604030504040204" pitchFamily="34" charset="-128"/>
                <a:cs typeface="Arial"/>
              </a:rPr>
              <a:t>リモートワーク: 自身とチームを成功に導く環境</a:t>
            </a:r>
          </a:p>
          <a:p>
            <a:pPr marL="287338" indent="-287338" defTabSz="1828514">
              <a:spcBef>
                <a:spcPct val="0"/>
              </a:spcBef>
              <a:spcAft>
                <a:spcPct val="0"/>
              </a:spcAft>
              <a:buFont typeface="Arial" panose="020B0604020202020204" pitchFamily="34" charset="0"/>
              <a:buChar char="•"/>
              <a:defRPr/>
            </a:pPr>
            <a:endParaRPr lang="en-US" sz="3000" u="sng" dirty="0">
              <a:solidFill>
                <a:srgbClr val="5E6869"/>
              </a:solidFill>
              <a:latin typeface="Meiryo" panose="020B0604030504040204" pitchFamily="34" charset="-128"/>
              <a:ea typeface="Meiryo" panose="020B0604030504040204" pitchFamily="34" charset="-128"/>
              <a:cs typeface="Arial"/>
            </a:endParaRPr>
          </a:p>
          <a:p>
            <a:pPr marL="287338" indent="-287338" defTabSz="1828514" rtl="0">
              <a:spcBef>
                <a:spcPct val="0"/>
              </a:spcBef>
              <a:spcAft>
                <a:spcPct val="0"/>
              </a:spcAft>
              <a:buFont typeface="Arial" panose="020B0604020202020204" pitchFamily="34" charset="0"/>
              <a:buChar char="•"/>
              <a:defRPr/>
            </a:pPr>
            <a:r>
              <a:rPr lang="ja-JP" sz="3000" u="sng">
                <a:solidFill>
                  <a:srgbClr val="5E6869"/>
                </a:solidFill>
                <a:latin typeface="Meiryo" panose="020B0604030504040204" pitchFamily="34" charset="-128"/>
                <a:ea typeface="Meiryo" panose="020B0604030504040204" pitchFamily="34" charset="-128"/>
                <a:cs typeface="Arial"/>
              </a:rPr>
              <a:t>不確実な時代に健やかさを保つサポート</a:t>
            </a:r>
          </a:p>
          <a:p>
            <a:pPr marL="287338" indent="-287338" defTabSz="1828514">
              <a:spcBef>
                <a:spcPct val="0"/>
              </a:spcBef>
              <a:spcAft>
                <a:spcPct val="0"/>
              </a:spcAft>
              <a:buFont typeface="Arial" panose="020B0604020202020204" pitchFamily="34" charset="0"/>
              <a:buChar char="•"/>
              <a:defRPr/>
            </a:pPr>
            <a:endParaRPr lang="en-US" sz="3000" u="sng" dirty="0">
              <a:solidFill>
                <a:srgbClr val="5E6869"/>
              </a:solidFill>
              <a:latin typeface="Meiryo" panose="020B0604030504040204" pitchFamily="34" charset="-128"/>
              <a:ea typeface="Meiryo" panose="020B0604030504040204" pitchFamily="34" charset="-128"/>
              <a:cs typeface="Arial"/>
            </a:endParaRPr>
          </a:p>
          <a:p>
            <a:pPr marL="287338" indent="-287338" defTabSz="1828514" rtl="0">
              <a:spcBef>
                <a:spcPct val="0"/>
              </a:spcBef>
              <a:spcAft>
                <a:spcPct val="0"/>
              </a:spcAft>
              <a:buFont typeface="Arial" panose="020B0604020202020204" pitchFamily="34" charset="0"/>
              <a:buChar char="•"/>
              <a:defRPr/>
            </a:pPr>
            <a:r>
              <a:rPr lang="ja-JP" sz="3000" u="sng">
                <a:solidFill>
                  <a:srgbClr val="5E6869"/>
                </a:solidFill>
                <a:latin typeface="Meiryo" panose="020B0604030504040204" pitchFamily="34" charset="-128"/>
                <a:ea typeface="Meiryo" panose="020B0604030504040204" pitchFamily="34" charset="-128"/>
                <a:cs typeface="Arial"/>
              </a:rPr>
              <a:t>回復力とやり抜く力の獲得</a:t>
            </a:r>
          </a:p>
          <a:p>
            <a:pPr defTabSz="1828514">
              <a:spcBef>
                <a:spcPct val="0"/>
              </a:spcBef>
              <a:spcAft>
                <a:spcPct val="0"/>
              </a:spcAft>
              <a:defRPr/>
            </a:pPr>
            <a:endParaRPr lang="en-US" sz="3000" dirty="0">
              <a:solidFill>
                <a:srgbClr val="5E6869"/>
              </a:solidFill>
              <a:latin typeface="Meiryo" panose="020B0604030504040204" pitchFamily="34" charset="-128"/>
              <a:ea typeface="Meiryo" panose="020B0604030504040204" pitchFamily="34" charset="-128"/>
              <a:cs typeface="Arial"/>
            </a:endParaRPr>
          </a:p>
        </p:txBody>
      </p:sp>
      <p:cxnSp>
        <p:nvCxnSpPr>
          <p:cNvPr id="52" name="Straight Connector 51">
            <a:extLst>
              <a:ext uri="{FF2B5EF4-FFF2-40B4-BE49-F238E27FC236}">
                <a16:creationId xmlns:a16="http://schemas.microsoft.com/office/drawing/2014/main" id="{6EF1A6C9-D967-A14B-B02D-6B43D5E97129}"/>
              </a:ext>
            </a:extLst>
          </p:cNvPr>
          <p:cNvCxnSpPr>
            <a:cxnSpLocks/>
          </p:cNvCxnSpPr>
          <p:nvPr/>
        </p:nvCxnSpPr>
        <p:spPr>
          <a:xfrm>
            <a:off x="18356072" y="3780011"/>
            <a:ext cx="55194" cy="8511225"/>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B39F5163-2378-4244-9145-909F24AC2505}"/>
              </a:ext>
            </a:extLst>
          </p:cNvPr>
          <p:cNvPicPr>
            <a:picLocks noChangeAspect="1"/>
          </p:cNvPicPr>
          <p:nvPr/>
        </p:nvPicPr>
        <p:blipFill>
          <a:blip r:embed="rId6"/>
          <a:stretch>
            <a:fillRect/>
          </a:stretch>
        </p:blipFill>
        <p:spPr>
          <a:xfrm>
            <a:off x="8149346" y="3945127"/>
            <a:ext cx="731132" cy="731132"/>
          </a:xfrm>
          <a:prstGeom prst="rect">
            <a:avLst/>
          </a:prstGeom>
        </p:spPr>
      </p:pic>
      <p:pic>
        <p:nvPicPr>
          <p:cNvPr id="6" name="Picture 5">
            <a:extLst>
              <a:ext uri="{FF2B5EF4-FFF2-40B4-BE49-F238E27FC236}">
                <a16:creationId xmlns:a16="http://schemas.microsoft.com/office/drawing/2014/main" id="{1FFC463B-10D1-0F44-AC0C-ADFF3DECF625}"/>
              </a:ext>
            </a:extLst>
          </p:cNvPr>
          <p:cNvPicPr>
            <a:picLocks noChangeAspect="1"/>
          </p:cNvPicPr>
          <p:nvPr/>
        </p:nvPicPr>
        <p:blipFill>
          <a:blip r:embed="rId7"/>
          <a:stretch>
            <a:fillRect/>
          </a:stretch>
        </p:blipFill>
        <p:spPr>
          <a:xfrm>
            <a:off x="8075339" y="9792584"/>
            <a:ext cx="850209" cy="850209"/>
          </a:xfrm>
          <a:prstGeom prst="rect">
            <a:avLst/>
          </a:prstGeom>
        </p:spPr>
      </p:pic>
      <p:pic>
        <p:nvPicPr>
          <p:cNvPr id="8" name="Picture 7">
            <a:extLst>
              <a:ext uri="{FF2B5EF4-FFF2-40B4-BE49-F238E27FC236}">
                <a16:creationId xmlns:a16="http://schemas.microsoft.com/office/drawing/2014/main" id="{CAE6AF16-1FE0-4544-8B76-FBDB6E456E9E}"/>
              </a:ext>
            </a:extLst>
          </p:cNvPr>
          <p:cNvPicPr>
            <a:picLocks noChangeAspect="1"/>
          </p:cNvPicPr>
          <p:nvPr/>
        </p:nvPicPr>
        <p:blipFill>
          <a:blip r:embed="rId8"/>
          <a:stretch>
            <a:fillRect/>
          </a:stretch>
        </p:blipFill>
        <p:spPr>
          <a:xfrm>
            <a:off x="8157125" y="7084473"/>
            <a:ext cx="697628" cy="697628"/>
          </a:xfrm>
          <a:prstGeom prst="rect">
            <a:avLst/>
          </a:prstGeom>
        </p:spPr>
      </p:pic>
    </p:spTree>
    <p:extLst>
      <p:ext uri="{BB962C8B-B14F-4D97-AF65-F5344CB8AC3E}">
        <p14:creationId xmlns:p14="http://schemas.microsoft.com/office/powerpoint/2010/main" val="105763974"/>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0" y="0"/>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320359" y="2114093"/>
            <a:ext cx="5343801" cy="7100375"/>
            <a:chOff x="18320359" y="2441577"/>
            <a:chExt cx="5343801" cy="7100375"/>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7"/>
              <a:ext cx="4408325" cy="7100375"/>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320359" y="2964360"/>
              <a:ext cx="5343801" cy="5735271"/>
              <a:chOff x="18320359" y="3143262"/>
              <a:chExt cx="5343801" cy="5735271"/>
            </a:xfrm>
          </p:grpSpPr>
          <p:sp>
            <p:nvSpPr>
              <p:cNvPr id="42" name="TextBox 41">
                <a:extLst>
                  <a:ext uri="{FF2B5EF4-FFF2-40B4-BE49-F238E27FC236}">
                    <a16:creationId xmlns:a16="http://schemas.microsoft.com/office/drawing/2014/main" id="{31F759AC-1C6B-604A-80EC-FDC1745B2CCD}"/>
                  </a:ext>
                </a:extLst>
              </p:cNvPr>
              <p:cNvSpPr txBox="1"/>
              <p:nvPr/>
            </p:nvSpPr>
            <p:spPr>
              <a:xfrm>
                <a:off x="18320359" y="5673810"/>
                <a:ext cx="5343801" cy="3204723"/>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ja-JP" sz="2800">
                    <a:solidFill>
                      <a:srgbClr val="556679"/>
                    </a:solidFill>
                    <a:latin typeface="Meiryo" panose="020B0604030504040204" pitchFamily="34" charset="-128"/>
                    <a:ea typeface="Meiryo" panose="020B0604030504040204" pitchFamily="34" charset="-128"/>
                    <a:cs typeface="Arial" panose="020B0604020202020204" pitchFamily="34" charset="0"/>
                  </a:rPr>
                  <a:t>政府機関の人材開発担当者</a:t>
                </a:r>
                <a:br>
                  <a:rPr lang="en-US" altLang="ja-JP" sz="2800" dirty="0">
                    <a:solidFill>
                      <a:srgbClr val="556679"/>
                    </a:solidFill>
                    <a:latin typeface="Meiryo" panose="020B0604030504040204" pitchFamily="34" charset="-128"/>
                    <a:ea typeface="Meiryo" panose="020B0604030504040204" pitchFamily="34" charset="-128"/>
                    <a:cs typeface="Arial" panose="020B0604020202020204" pitchFamily="34" charset="0"/>
                  </a:rPr>
                </a:br>
                <a:r>
                  <a:rPr lang="ja-JP" sz="2800">
                    <a:solidFill>
                      <a:srgbClr val="556679"/>
                    </a:solidFill>
                    <a:latin typeface="Meiryo" panose="020B0604030504040204" pitchFamily="34" charset="-128"/>
                    <a:ea typeface="Meiryo" panose="020B0604030504040204" pitchFamily="34" charset="-128"/>
                    <a:cs typeface="Arial" panose="020B0604020202020204" pitchFamily="34" charset="0"/>
                  </a:rPr>
                  <a:t>のうち、L&amp;Dプログラムの</a:t>
                </a:r>
                <a:br>
                  <a:rPr lang="en-US" altLang="ja-JP" sz="2800" dirty="0">
                    <a:solidFill>
                      <a:srgbClr val="556679"/>
                    </a:solidFill>
                    <a:latin typeface="Meiryo" panose="020B0604030504040204" pitchFamily="34" charset="-128"/>
                    <a:ea typeface="Meiryo" panose="020B0604030504040204" pitchFamily="34" charset="-128"/>
                    <a:cs typeface="Arial" panose="020B0604020202020204" pitchFamily="34" charset="0"/>
                  </a:rPr>
                </a:br>
                <a:r>
                  <a:rPr lang="ja-JP" sz="2800">
                    <a:solidFill>
                      <a:srgbClr val="556679"/>
                    </a:solidFill>
                    <a:latin typeface="Meiryo" panose="020B0604030504040204" pitchFamily="34" charset="-128"/>
                    <a:ea typeface="Meiryo" panose="020B0604030504040204" pitchFamily="34" charset="-128"/>
                    <a:cs typeface="Arial" panose="020B0604020202020204" pitchFamily="34" charset="0"/>
                  </a:rPr>
                  <a:t>効果を測定していない人の</a:t>
                </a:r>
                <a:br>
                  <a:rPr lang="en-US" altLang="ja-JP" sz="2800" dirty="0">
                    <a:solidFill>
                      <a:srgbClr val="556679"/>
                    </a:solidFill>
                    <a:latin typeface="Meiryo" panose="020B0604030504040204" pitchFamily="34" charset="-128"/>
                    <a:ea typeface="Meiryo" panose="020B0604030504040204" pitchFamily="34" charset="-128"/>
                    <a:cs typeface="Arial" panose="020B0604020202020204" pitchFamily="34" charset="0"/>
                  </a:rPr>
                </a:br>
                <a:r>
                  <a:rPr lang="ja-JP" sz="2800">
                    <a:solidFill>
                      <a:srgbClr val="556679"/>
                    </a:solidFill>
                    <a:latin typeface="Meiryo" panose="020B0604030504040204" pitchFamily="34" charset="-128"/>
                    <a:ea typeface="Meiryo" panose="020B0604030504040204" pitchFamily="34" charset="-128"/>
                    <a:cs typeface="Arial" panose="020B0604020202020204" pitchFamily="34" charset="0"/>
                  </a:rPr>
                  <a:t>割合*。</a:t>
                </a:r>
                <a:br>
                  <a:rPr lang="en-US" sz="2800" dirty="0">
                    <a:solidFill>
                      <a:srgbClr val="556679"/>
                    </a:solidFill>
                    <a:latin typeface="Meiryo" panose="020B0604030504040204" pitchFamily="34" charset="-128"/>
                    <a:ea typeface="Meiryo" panose="020B0604030504040204" pitchFamily="34" charset="-128"/>
                    <a:cs typeface="Arial" panose="020B0604020202020204" pitchFamily="34" charset="0"/>
                  </a:rPr>
                </a:br>
                <a:r>
                  <a:rPr lang="ja-JP" sz="2800">
                    <a:solidFill>
                      <a:srgbClr val="556679"/>
                    </a:solidFill>
                    <a:latin typeface="Meiryo" panose="020B0604030504040204" pitchFamily="34" charset="-128"/>
                    <a:ea typeface="Meiryo" panose="020B0604030504040204" pitchFamily="34" charset="-128"/>
                    <a:cs typeface="Arial" panose="020B0604020202020204" pitchFamily="34" charset="0"/>
                  </a:rPr>
                  <a:t>影響力調査</a:t>
                </a:r>
                <a:br>
                  <a:rPr lang="en-US" sz="2800" dirty="0">
                    <a:solidFill>
                      <a:srgbClr val="556679"/>
                    </a:solidFill>
                    <a:latin typeface="Meiryo" panose="020B0604030504040204" pitchFamily="34" charset="-128"/>
                    <a:ea typeface="Meiryo" panose="020B0604030504040204" pitchFamily="34" charset="-128"/>
                    <a:cs typeface="Arial" panose="020B0604020202020204" pitchFamily="34" charset="0"/>
                  </a:rPr>
                </a:br>
                <a:r>
                  <a:rPr lang="ja-JP" sz="2800">
                    <a:solidFill>
                      <a:srgbClr val="556679"/>
                    </a:solidFill>
                    <a:latin typeface="Meiryo" panose="020B0604030504040204" pitchFamily="34" charset="-128"/>
                    <a:ea typeface="Meiryo" panose="020B0604030504040204" pitchFamily="34" charset="-128"/>
                    <a:cs typeface="Arial" panose="020B0604020202020204" pitchFamily="34" charset="0"/>
                  </a:rPr>
                  <a:t>から始めるのが最適です。</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498926" y="3143262"/>
                <a:ext cx="4913967"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ja-JP" sz="16000">
                    <a:solidFill>
                      <a:srgbClr val="0664C2"/>
                    </a:solidFill>
                    <a:latin typeface="Meiryo" panose="020B0604030504040204" pitchFamily="34" charset="-128"/>
                    <a:ea typeface="Meiryo" panose="020B0604030504040204" pitchFamily="34" charset="-128"/>
                    <a:cs typeface="AvenirNext LT Pro Regular"/>
                  </a:rPr>
                  <a:t>22%</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625236" y="1544663"/>
            <a:ext cx="5371526" cy="9762862"/>
            <a:chOff x="927028" y="4532345"/>
            <a:chExt cx="5371526" cy="9762862"/>
          </a:xfrm>
        </p:grpSpPr>
        <p:sp>
          <p:nvSpPr>
            <p:cNvPr id="35" name="Rectangle 34">
              <a:extLst>
                <a:ext uri="{FF2B5EF4-FFF2-40B4-BE49-F238E27FC236}">
                  <a16:creationId xmlns:a16="http://schemas.microsoft.com/office/drawing/2014/main" id="{2F526CA9-E580-304B-8474-B9D560354268}"/>
                </a:ext>
              </a:extLst>
            </p:cNvPr>
            <p:cNvSpPr/>
            <p:nvPr/>
          </p:nvSpPr>
          <p:spPr>
            <a:xfrm>
              <a:off x="1352293" y="4532345"/>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0664C2"/>
                  </a:solidFill>
                  <a:latin typeface="Meiryo" panose="020B0604030504040204" pitchFamily="34" charset="-128"/>
                  <a:ea typeface="Meiryo" panose="020B0604030504040204" pitchFamily="34" charset="-128"/>
                  <a:cs typeface="Arial"/>
                </a:rPr>
                <a:t>管理者向けの</a:t>
              </a:r>
              <a:br>
                <a:rPr lang="en-US" altLang="ja-JP" sz="4600" dirty="0">
                  <a:solidFill>
                    <a:srgbClr val="0664C2"/>
                  </a:solidFill>
                  <a:latin typeface="Meiryo" panose="020B0604030504040204" pitchFamily="34" charset="-128"/>
                  <a:ea typeface="Meiryo" panose="020B0604030504040204" pitchFamily="34" charset="-128"/>
                  <a:cs typeface="Arial"/>
                </a:rPr>
              </a:br>
              <a:r>
                <a:rPr lang="ja-JP" sz="4600">
                  <a:solidFill>
                    <a:srgbClr val="0664C2"/>
                  </a:solidFill>
                  <a:latin typeface="Meiryo" panose="020B0604030504040204" pitchFamily="34" charset="-128"/>
                  <a:ea typeface="Meiryo" panose="020B0604030504040204" pitchFamily="34" charset="-128"/>
                  <a:cs typeface="Arial"/>
                </a:rPr>
                <a:t>戦略その5</a:t>
              </a:r>
            </a:p>
          </p:txBody>
        </p:sp>
        <p:sp>
          <p:nvSpPr>
            <p:cNvPr id="36" name="Rectangle 35">
              <a:extLst>
                <a:ext uri="{FF2B5EF4-FFF2-40B4-BE49-F238E27FC236}">
                  <a16:creationId xmlns:a16="http://schemas.microsoft.com/office/drawing/2014/main" id="{2EB8E8C9-7DFA-A54D-B43F-8157687C56BC}"/>
                </a:ext>
              </a:extLst>
            </p:cNvPr>
            <p:cNvSpPr/>
            <p:nvPr/>
          </p:nvSpPr>
          <p:spPr>
            <a:xfrm>
              <a:off x="927028" y="6219979"/>
              <a:ext cx="5371526" cy="80752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800">
                  <a:solidFill>
                    <a:srgbClr val="0465C3"/>
                  </a:solidFill>
                  <a:latin typeface="Meiryo" panose="020B0604030504040204" pitchFamily="34" charset="-128"/>
                  <a:ea typeface="Meiryo" panose="020B0604030504040204" pitchFamily="34" charset="-128"/>
                  <a:cs typeface="Arial"/>
                </a:rPr>
                <a:t>策定した戦略に導くために職員にサーベイを受けてもら</a:t>
              </a:r>
              <a:r>
                <a:rPr lang="ja-JP" altLang="en-US" sz="6800">
                  <a:solidFill>
                    <a:srgbClr val="0465C3"/>
                  </a:solidFill>
                  <a:latin typeface="Meiryo" panose="020B0604030504040204" pitchFamily="34" charset="-128"/>
                  <a:ea typeface="Meiryo" panose="020B0604030504040204" pitchFamily="34" charset="-128"/>
                  <a:cs typeface="Arial"/>
                </a:rPr>
                <a:t>う</a:t>
              </a:r>
              <a:endParaRPr lang="ja-JP" sz="6800">
                <a:solidFill>
                  <a:srgbClr val="0465C3"/>
                </a:solidFill>
                <a:latin typeface="Meiryo" panose="020B0604030504040204" pitchFamily="34" charset="-128"/>
                <a:ea typeface="Meiryo" panose="020B0604030504040204" pitchFamily="34" charset="-128"/>
                <a:cs typeface="Arial"/>
              </a:endParaRP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C33B7A72-7945-B047-A151-50D5820DCF6E}"/>
              </a:ext>
            </a:extLst>
          </p:cNvPr>
          <p:cNvSpPr txBox="1"/>
          <p:nvPr/>
        </p:nvSpPr>
        <p:spPr>
          <a:xfrm>
            <a:off x="7819362" y="2012496"/>
            <a:ext cx="4168347" cy="886396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学習を率先するリーダーになることは、部分的には職員のためになることです。職員が何を求めているか、どの程度理解していますか?</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職員と一緒に時間を過ごし、興味深い意見などを聞くこともあるかもしれません。しかし、それは彼らが本当に感じていることの表面的な部分に過ぎません。</a:t>
            </a:r>
          </a:p>
        </p:txBody>
      </p:sp>
      <p:sp>
        <p:nvSpPr>
          <p:cNvPr id="22" name="TextBox 21">
            <a:extLst>
              <a:ext uri="{FF2B5EF4-FFF2-40B4-BE49-F238E27FC236}">
                <a16:creationId xmlns:a16="http://schemas.microsoft.com/office/drawing/2014/main" id="{7A8362BE-9F5A-534F-AE6A-7964C1970BC2}"/>
              </a:ext>
            </a:extLst>
          </p:cNvPr>
          <p:cNvSpPr txBox="1"/>
          <p:nvPr/>
        </p:nvSpPr>
        <p:spPr>
          <a:xfrm>
            <a:off x="13332261" y="2012495"/>
            <a:ext cx="4168348" cy="11633954"/>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職員がどのようなコンテンツに関わっているかは、一つの指標です。また、当社の影響力調査を利用すれば、職員のニーズをより深く理解することができます。その結果、職員により良い対応を行うための戦略を立てることができま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さらにボーナスがあります。影響力調査の結果を活用すると、策定した学習戦略がどのような影響をもたらしているかをより深く理解することができます。</a:t>
            </a:r>
          </a:p>
        </p:txBody>
      </p:sp>
      <p:sp>
        <p:nvSpPr>
          <p:cNvPr id="23" name="TextBox 22">
            <a:extLst>
              <a:ext uri="{FF2B5EF4-FFF2-40B4-BE49-F238E27FC236}">
                <a16:creationId xmlns:a16="http://schemas.microsoft.com/office/drawing/2014/main" id="{83ABD573-CF51-F24B-A65F-C7549AD4C8BB}"/>
              </a:ext>
            </a:extLst>
          </p:cNvPr>
          <p:cNvSpPr txBox="1"/>
          <p:nvPr/>
        </p:nvSpPr>
        <p:spPr>
          <a:xfrm>
            <a:off x="18626517" y="9741162"/>
            <a:ext cx="4408325"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ja-JP" sz="2200">
                <a:solidFill>
                  <a:srgbClr val="5E6869"/>
                </a:solidFill>
                <a:latin typeface="Meiryo" panose="020B0604030504040204" pitchFamily="34" charset="-128"/>
                <a:ea typeface="Meiryo" panose="020B0604030504040204" pitchFamily="34" charset="-128"/>
                <a:cs typeface="Arial" panose="020B0604020202020204" pitchFamily="34" charset="0"/>
              </a:rPr>
              <a:t>*出典: </a:t>
            </a:r>
            <a:r>
              <a:rPr lang="ja-JP" sz="2200">
                <a:solidFill>
                  <a:srgbClr val="5E6869"/>
                </a:solidFill>
                <a:latin typeface="Meiryo" panose="020B0604030504040204" pitchFamily="34" charset="-128"/>
                <a:ea typeface="Meiryo" panose="020B0604030504040204" pitchFamily="34" charset="-128"/>
                <a:cs typeface="Arial" panose="020B0604020202020204" pitchFamily="34" charset="0"/>
                <a:hlinkClick r:id="rId5"/>
              </a:rPr>
              <a:t>2020年ワークプレイスラーニングレポート</a:t>
            </a:r>
          </a:p>
        </p:txBody>
      </p:sp>
    </p:spTree>
    <p:extLst>
      <p:ext uri="{BB962C8B-B14F-4D97-AF65-F5344CB8AC3E}">
        <p14:creationId xmlns:p14="http://schemas.microsoft.com/office/powerpoint/2010/main" val="3577888590"/>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37" name="TextBox 36">
            <a:extLst>
              <a:ext uri="{FF2B5EF4-FFF2-40B4-BE49-F238E27FC236}">
                <a16:creationId xmlns:a16="http://schemas.microsoft.com/office/drawing/2014/main" id="{9C1F6B4A-1C57-C744-9383-3664CE91F707}"/>
              </a:ext>
            </a:extLst>
          </p:cNvPr>
          <p:cNvSpPr txBox="1"/>
          <p:nvPr/>
        </p:nvSpPr>
        <p:spPr>
          <a:xfrm>
            <a:off x="7856520" y="5486400"/>
            <a:ext cx="4647367" cy="221599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LinkedInラーニングが職員に与えている</a:t>
            </a:r>
            <a:br>
              <a:rPr lang="en-US" altLang="ja-JP" sz="3600" dirty="0">
                <a:solidFill>
                  <a:srgbClr val="5E6869"/>
                </a:solidFill>
                <a:latin typeface="Meiryo" panose="020B0604030504040204" pitchFamily="34" charset="-128"/>
                <a:ea typeface="Meiryo" panose="020B0604030504040204" pitchFamily="34" charset="-128"/>
                <a:cs typeface="Arial"/>
              </a:rPr>
            </a:br>
            <a:r>
              <a:rPr lang="ja-JP" sz="3600">
                <a:solidFill>
                  <a:srgbClr val="5E6869"/>
                </a:solidFill>
                <a:latin typeface="Meiryo" panose="020B0604030504040204" pitchFamily="34" charset="-128"/>
                <a:ea typeface="Meiryo" panose="020B0604030504040204" pitchFamily="34" charset="-128"/>
                <a:cs typeface="Arial"/>
              </a:rPr>
              <a:t>影響を、職員の生の声で確認します。</a:t>
            </a:r>
          </a:p>
        </p:txBody>
      </p:sp>
      <p:cxnSp>
        <p:nvCxnSpPr>
          <p:cNvPr id="46" name="Straight Connector 45">
            <a:extLst>
              <a:ext uri="{FF2B5EF4-FFF2-40B4-BE49-F238E27FC236}">
                <a16:creationId xmlns:a16="http://schemas.microsoft.com/office/drawing/2014/main" id="{52E3A60D-E7AE-9343-A90D-470B6C8E4B85}"/>
              </a:ext>
            </a:extLst>
          </p:cNvPr>
          <p:cNvCxnSpPr>
            <a:cxnSpLocks/>
          </p:cNvCxnSpPr>
          <p:nvPr/>
        </p:nvCxnSpPr>
        <p:spPr>
          <a:xfrm>
            <a:off x="-2309440" y="2012495"/>
            <a:ext cx="0" cy="9238601"/>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A264825-D634-D34B-8BAB-8FDAAE7A46EA}"/>
              </a:ext>
            </a:extLst>
          </p:cNvPr>
          <p:cNvSpPr txBox="1"/>
          <p:nvPr/>
        </p:nvSpPr>
        <p:spPr>
          <a:xfrm>
            <a:off x="782634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5E6869"/>
                </a:solidFill>
                <a:latin typeface="Meiryo" panose="020B0604030504040204" pitchFamily="34" charset="-128"/>
                <a:ea typeface="Meiryo" panose="020B0604030504040204" pitchFamily="34" charset="-128"/>
                <a:cs typeface="Arial"/>
              </a:rPr>
              <a:t>実現する方法:</a:t>
            </a:r>
          </a:p>
        </p:txBody>
      </p:sp>
      <p:sp>
        <p:nvSpPr>
          <p:cNvPr id="41" name="TextBox 40">
            <a:extLst>
              <a:ext uri="{FF2B5EF4-FFF2-40B4-BE49-F238E27FC236}">
                <a16:creationId xmlns:a16="http://schemas.microsoft.com/office/drawing/2014/main" id="{5E0278FB-9AB1-884B-BE26-464004A63AA0}"/>
              </a:ext>
            </a:extLst>
          </p:cNvPr>
          <p:cNvSpPr txBox="1"/>
          <p:nvPr/>
        </p:nvSpPr>
        <p:spPr>
          <a:xfrm>
            <a:off x="8734645" y="3466214"/>
            <a:ext cx="3747978"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600">
                <a:solidFill>
                  <a:srgbClr val="0664C2"/>
                </a:solidFill>
                <a:latin typeface="Meiryo" panose="020B0604030504040204" pitchFamily="34" charset="-128"/>
                <a:ea typeface="Meiryo" panose="020B0604030504040204" pitchFamily="34" charset="-128"/>
                <a:cs typeface="Arial" panose="020B0604020202020204" pitchFamily="34" charset="0"/>
              </a:rPr>
              <a:t>影響力調査を活用します。</a:t>
            </a:r>
          </a:p>
        </p:txBody>
      </p:sp>
      <p:grpSp>
        <p:nvGrpSpPr>
          <p:cNvPr id="2" name="Group 1">
            <a:extLst>
              <a:ext uri="{FF2B5EF4-FFF2-40B4-BE49-F238E27FC236}">
                <a16:creationId xmlns:a16="http://schemas.microsoft.com/office/drawing/2014/main" id="{69522927-F54B-4042-89CF-8204225116C4}"/>
              </a:ext>
            </a:extLst>
          </p:cNvPr>
          <p:cNvGrpSpPr/>
          <p:nvPr/>
        </p:nvGrpSpPr>
        <p:grpSpPr>
          <a:xfrm>
            <a:off x="7856521" y="3567361"/>
            <a:ext cx="584698" cy="587024"/>
            <a:chOff x="7856521" y="4136749"/>
            <a:chExt cx="584698" cy="587024"/>
          </a:xfrm>
        </p:grpSpPr>
        <p:sp>
          <p:nvSpPr>
            <p:cNvPr id="42" name="Oval 41">
              <a:extLst>
                <a:ext uri="{FF2B5EF4-FFF2-40B4-BE49-F238E27FC236}">
                  <a16:creationId xmlns:a16="http://schemas.microsoft.com/office/drawing/2014/main" id="{61E61644-8CC4-8847-8410-1FA1D8C79399}"/>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Meiryo" panose="020B0604030504040204" pitchFamily="34" charset="-128"/>
                <a:ea typeface="Meiryo" panose="020B0604030504040204" pitchFamily="34" charset="-128"/>
              </a:endParaRPr>
            </a:p>
          </p:txBody>
        </p:sp>
        <p:sp>
          <p:nvSpPr>
            <p:cNvPr id="43" name="TextBox 42">
              <a:extLst>
                <a:ext uri="{FF2B5EF4-FFF2-40B4-BE49-F238E27FC236}">
                  <a16:creationId xmlns:a16="http://schemas.microsoft.com/office/drawing/2014/main" id="{E7C9A7DA-F0CA-E247-AE8C-6D0F0CA2290E}"/>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ja-JP" sz="3800">
                  <a:solidFill>
                    <a:srgbClr val="0664C2"/>
                  </a:solidFill>
                  <a:latin typeface="Meiryo" panose="020B0604030504040204" pitchFamily="34" charset="-128"/>
                  <a:ea typeface="Meiryo" panose="020B0604030504040204" pitchFamily="34" charset="-128"/>
                  <a:cs typeface="AvenirNext LT Pro Regular"/>
                </a:rPr>
                <a:t>1</a:t>
              </a:r>
            </a:p>
          </p:txBody>
        </p:sp>
      </p:grpSp>
      <p:sp>
        <p:nvSpPr>
          <p:cNvPr id="47" name="TextBox 46">
            <a:extLst>
              <a:ext uri="{FF2B5EF4-FFF2-40B4-BE49-F238E27FC236}">
                <a16:creationId xmlns:a16="http://schemas.microsoft.com/office/drawing/2014/main" id="{D774843C-040B-C148-8C10-D5BF25AB9F4E}"/>
              </a:ext>
            </a:extLst>
          </p:cNvPr>
          <p:cNvSpPr txBox="1"/>
          <p:nvPr/>
        </p:nvSpPr>
        <p:spPr>
          <a:xfrm>
            <a:off x="13353328" y="5452713"/>
            <a:ext cx="4131188" cy="221599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既存の学習戦略で何が機能していて、</a:t>
            </a:r>
            <a:br>
              <a:rPr lang="en-US" altLang="ja-JP" sz="3600" dirty="0">
                <a:solidFill>
                  <a:srgbClr val="5E6869"/>
                </a:solidFill>
                <a:latin typeface="Meiryo" panose="020B0604030504040204" pitchFamily="34" charset="-128"/>
                <a:ea typeface="Meiryo" panose="020B0604030504040204" pitchFamily="34" charset="-128"/>
                <a:cs typeface="Arial"/>
              </a:rPr>
            </a:br>
            <a:r>
              <a:rPr lang="ja-JP" sz="3600">
                <a:solidFill>
                  <a:srgbClr val="5E6869"/>
                </a:solidFill>
                <a:latin typeface="Meiryo" panose="020B0604030504040204" pitchFamily="34" charset="-128"/>
                <a:ea typeface="Meiryo" panose="020B0604030504040204" pitchFamily="34" charset="-128"/>
                <a:cs typeface="Arial"/>
              </a:rPr>
              <a:t>何を変更する必要があるかを確認します。</a:t>
            </a:r>
          </a:p>
        </p:txBody>
      </p:sp>
      <p:sp>
        <p:nvSpPr>
          <p:cNvPr id="48" name="TextBox 47">
            <a:extLst>
              <a:ext uri="{FF2B5EF4-FFF2-40B4-BE49-F238E27FC236}">
                <a16:creationId xmlns:a16="http://schemas.microsoft.com/office/drawing/2014/main" id="{8825E32B-0DB6-7B4C-A02E-16EE9664F79B}"/>
              </a:ext>
            </a:extLst>
          </p:cNvPr>
          <p:cNvSpPr txBox="1"/>
          <p:nvPr/>
        </p:nvSpPr>
        <p:spPr>
          <a:xfrm>
            <a:off x="13957969" y="3423351"/>
            <a:ext cx="4150938"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600">
                <a:solidFill>
                  <a:srgbClr val="0664C2"/>
                </a:solidFill>
                <a:latin typeface="Meiryo" panose="020B0604030504040204" pitchFamily="34" charset="-128"/>
                <a:ea typeface="Meiryo" panose="020B0604030504040204" pitchFamily="34" charset="-128"/>
                <a:cs typeface="Arial" panose="020B0604020202020204" pitchFamily="34" charset="0"/>
              </a:rPr>
              <a:t>これを指針と</a:t>
            </a:r>
            <a:br>
              <a:rPr lang="en-US" altLang="ja-JP" sz="4600" dirty="0">
                <a:solidFill>
                  <a:srgbClr val="0664C2"/>
                </a:solidFill>
                <a:latin typeface="Meiryo" panose="020B0604030504040204" pitchFamily="34" charset="-128"/>
                <a:ea typeface="Meiryo" panose="020B0604030504040204" pitchFamily="34" charset="-128"/>
                <a:cs typeface="Arial" panose="020B0604020202020204" pitchFamily="34" charset="0"/>
              </a:rPr>
            </a:br>
            <a:r>
              <a:rPr lang="ja-JP" sz="4600">
                <a:solidFill>
                  <a:srgbClr val="0664C2"/>
                </a:solidFill>
                <a:latin typeface="Meiryo" panose="020B0604030504040204" pitchFamily="34" charset="-128"/>
                <a:ea typeface="Meiryo" panose="020B0604030504040204" pitchFamily="34" charset="-128"/>
                <a:cs typeface="Arial" panose="020B0604020202020204" pitchFamily="34" charset="0"/>
              </a:rPr>
              <a:t>して利用します。</a:t>
            </a:r>
          </a:p>
        </p:txBody>
      </p:sp>
      <p:grpSp>
        <p:nvGrpSpPr>
          <p:cNvPr id="49" name="Group 48">
            <a:extLst>
              <a:ext uri="{FF2B5EF4-FFF2-40B4-BE49-F238E27FC236}">
                <a16:creationId xmlns:a16="http://schemas.microsoft.com/office/drawing/2014/main" id="{76C900B0-9E24-1C45-898A-597C107FBD38}"/>
              </a:ext>
            </a:extLst>
          </p:cNvPr>
          <p:cNvGrpSpPr/>
          <p:nvPr/>
        </p:nvGrpSpPr>
        <p:grpSpPr>
          <a:xfrm>
            <a:off x="13181878" y="3595936"/>
            <a:ext cx="584698" cy="587024"/>
            <a:chOff x="7856521" y="4136749"/>
            <a:chExt cx="584698" cy="587024"/>
          </a:xfrm>
        </p:grpSpPr>
        <p:sp>
          <p:nvSpPr>
            <p:cNvPr id="50" name="Oval 49">
              <a:extLst>
                <a:ext uri="{FF2B5EF4-FFF2-40B4-BE49-F238E27FC236}">
                  <a16:creationId xmlns:a16="http://schemas.microsoft.com/office/drawing/2014/main" id="{7413B7EE-9712-4A40-916F-76CF4C0364C1}"/>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Meiryo" panose="020B0604030504040204" pitchFamily="34" charset="-128"/>
                <a:ea typeface="Meiryo" panose="020B0604030504040204" pitchFamily="34" charset="-128"/>
              </a:endParaRPr>
            </a:p>
          </p:txBody>
        </p:sp>
        <p:sp>
          <p:nvSpPr>
            <p:cNvPr id="51" name="TextBox 50">
              <a:extLst>
                <a:ext uri="{FF2B5EF4-FFF2-40B4-BE49-F238E27FC236}">
                  <a16:creationId xmlns:a16="http://schemas.microsoft.com/office/drawing/2014/main" id="{26011827-1A15-CB41-B734-EE8FB04A3C4C}"/>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ja-JP" sz="3800">
                  <a:solidFill>
                    <a:srgbClr val="0664C2"/>
                  </a:solidFill>
                  <a:latin typeface="Meiryo" panose="020B0604030504040204" pitchFamily="34" charset="-128"/>
                  <a:ea typeface="Meiryo" panose="020B0604030504040204" pitchFamily="34" charset="-128"/>
                  <a:cs typeface="AvenirNext LT Pro Regular"/>
                </a:rPr>
                <a:t>2</a:t>
              </a:r>
            </a:p>
          </p:txBody>
        </p:sp>
      </p:grpSp>
      <p:sp>
        <p:nvSpPr>
          <p:cNvPr id="52" name="TextBox 51">
            <a:extLst>
              <a:ext uri="{FF2B5EF4-FFF2-40B4-BE49-F238E27FC236}">
                <a16:creationId xmlns:a16="http://schemas.microsoft.com/office/drawing/2014/main" id="{BA12FD29-050E-A340-9787-EEE56A57C7B4}"/>
              </a:ext>
            </a:extLst>
          </p:cNvPr>
          <p:cNvSpPr txBox="1"/>
          <p:nvPr/>
        </p:nvSpPr>
        <p:spPr>
          <a:xfrm>
            <a:off x="18874273" y="5452713"/>
            <a:ext cx="4131188" cy="332398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組織で学習がもたらしている影響を示すことで、部門のリーダーや経営層から</a:t>
            </a:r>
            <a:br>
              <a:rPr lang="en-US" altLang="ja-JP" sz="3600" dirty="0">
                <a:solidFill>
                  <a:srgbClr val="5E6869"/>
                </a:solidFill>
                <a:latin typeface="Meiryo" panose="020B0604030504040204" pitchFamily="34" charset="-128"/>
                <a:ea typeface="Meiryo" panose="020B0604030504040204" pitchFamily="34" charset="-128"/>
                <a:cs typeface="Arial"/>
              </a:rPr>
            </a:br>
            <a:r>
              <a:rPr lang="ja-JP" sz="3600">
                <a:solidFill>
                  <a:srgbClr val="5E6869"/>
                </a:solidFill>
                <a:latin typeface="Meiryo" panose="020B0604030504040204" pitchFamily="34" charset="-128"/>
                <a:ea typeface="Meiryo" panose="020B0604030504040204" pitchFamily="34" charset="-128"/>
                <a:cs typeface="Arial"/>
              </a:rPr>
              <a:t>賛同を得ます。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p:txBody>
      </p:sp>
      <p:sp>
        <p:nvSpPr>
          <p:cNvPr id="53" name="TextBox 52">
            <a:extLst>
              <a:ext uri="{FF2B5EF4-FFF2-40B4-BE49-F238E27FC236}">
                <a16:creationId xmlns:a16="http://schemas.microsoft.com/office/drawing/2014/main" id="{AE38A717-4E2A-7044-9A9E-E9757F7735E9}"/>
              </a:ext>
            </a:extLst>
          </p:cNvPr>
          <p:cNvSpPr txBox="1"/>
          <p:nvPr/>
        </p:nvSpPr>
        <p:spPr>
          <a:xfrm>
            <a:off x="19697664" y="3508816"/>
            <a:ext cx="3344957" cy="141577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600">
                <a:solidFill>
                  <a:srgbClr val="0664C2"/>
                </a:solidFill>
                <a:latin typeface="Meiryo" panose="020B0604030504040204" pitchFamily="34" charset="-128"/>
                <a:ea typeface="Meiryo" panose="020B0604030504040204" pitchFamily="34" charset="-128"/>
                <a:cs typeface="Arial" panose="020B0604020202020204" pitchFamily="34" charset="0"/>
              </a:rPr>
              <a:t>結果を共有します。</a:t>
            </a:r>
          </a:p>
        </p:txBody>
      </p:sp>
      <p:grpSp>
        <p:nvGrpSpPr>
          <p:cNvPr id="54" name="Group 53">
            <a:extLst>
              <a:ext uri="{FF2B5EF4-FFF2-40B4-BE49-F238E27FC236}">
                <a16:creationId xmlns:a16="http://schemas.microsoft.com/office/drawing/2014/main" id="{CC28102C-EDC8-C14B-AE15-BA2AE4940ACE}"/>
              </a:ext>
            </a:extLst>
          </p:cNvPr>
          <p:cNvGrpSpPr/>
          <p:nvPr/>
        </p:nvGrpSpPr>
        <p:grpSpPr>
          <a:xfrm>
            <a:off x="18874273" y="3567361"/>
            <a:ext cx="584698" cy="587024"/>
            <a:chOff x="7856521" y="4136749"/>
            <a:chExt cx="584698" cy="587024"/>
          </a:xfrm>
        </p:grpSpPr>
        <p:sp>
          <p:nvSpPr>
            <p:cNvPr id="55" name="Oval 54">
              <a:extLst>
                <a:ext uri="{FF2B5EF4-FFF2-40B4-BE49-F238E27FC236}">
                  <a16:creationId xmlns:a16="http://schemas.microsoft.com/office/drawing/2014/main" id="{D8CE0C38-CA78-D749-8590-503EB872552D}"/>
                </a:ext>
              </a:extLst>
            </p:cNvPr>
            <p:cNvSpPr/>
            <p:nvPr/>
          </p:nvSpPr>
          <p:spPr>
            <a:xfrm>
              <a:off x="7856521" y="4136749"/>
              <a:ext cx="584698" cy="584698"/>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Meiryo" panose="020B0604030504040204" pitchFamily="34" charset="-128"/>
                <a:ea typeface="Meiryo" panose="020B0604030504040204" pitchFamily="34" charset="-128"/>
              </a:endParaRPr>
            </a:p>
          </p:txBody>
        </p:sp>
        <p:sp>
          <p:nvSpPr>
            <p:cNvPr id="56" name="TextBox 55">
              <a:extLst>
                <a:ext uri="{FF2B5EF4-FFF2-40B4-BE49-F238E27FC236}">
                  <a16:creationId xmlns:a16="http://schemas.microsoft.com/office/drawing/2014/main" id="{D5BF24F4-02E9-9940-ACB2-63A5B5095ED2}"/>
                </a:ext>
              </a:extLst>
            </p:cNvPr>
            <p:cNvSpPr txBox="1"/>
            <p:nvPr/>
          </p:nvSpPr>
          <p:spPr>
            <a:xfrm>
              <a:off x="7981413" y="4138999"/>
              <a:ext cx="334912" cy="584774"/>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ja-JP" sz="3800">
                  <a:solidFill>
                    <a:srgbClr val="0664C2"/>
                  </a:solidFill>
                  <a:latin typeface="Meiryo" panose="020B0604030504040204" pitchFamily="34" charset="-128"/>
                  <a:ea typeface="Meiryo" panose="020B0604030504040204" pitchFamily="34" charset="-128"/>
                  <a:cs typeface="AvenirNext LT Pro Regular"/>
                </a:rPr>
                <a:t>3</a:t>
              </a:r>
            </a:p>
          </p:txBody>
        </p:sp>
      </p:grpSp>
      <p:cxnSp>
        <p:nvCxnSpPr>
          <p:cNvPr id="57" name="Straight Connector 56">
            <a:extLst>
              <a:ext uri="{FF2B5EF4-FFF2-40B4-BE49-F238E27FC236}">
                <a16:creationId xmlns:a16="http://schemas.microsoft.com/office/drawing/2014/main" id="{09F684CE-DB2D-7D4F-9702-07DFD0DD6A02}"/>
              </a:ext>
            </a:extLst>
          </p:cNvPr>
          <p:cNvCxnSpPr>
            <a:cxnSpLocks/>
          </p:cNvCxnSpPr>
          <p:nvPr/>
        </p:nvCxnSpPr>
        <p:spPr>
          <a:xfrm>
            <a:off x="12653649" y="3567361"/>
            <a:ext cx="0" cy="5475039"/>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E1FE4D3-26B2-7641-A0D6-61BF537C8838}"/>
              </a:ext>
            </a:extLst>
          </p:cNvPr>
          <p:cNvCxnSpPr>
            <a:cxnSpLocks/>
          </p:cNvCxnSpPr>
          <p:nvPr/>
        </p:nvCxnSpPr>
        <p:spPr>
          <a:xfrm>
            <a:off x="18176274" y="3567361"/>
            <a:ext cx="0" cy="5475039"/>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59" name="Picture 58" descr="A close up of a sign&#10;&#10;Description automatically generated">
            <a:extLst>
              <a:ext uri="{FF2B5EF4-FFF2-40B4-BE49-F238E27FC236}">
                <a16:creationId xmlns:a16="http://schemas.microsoft.com/office/drawing/2014/main" id="{4F8D4246-0BBE-8C46-9273-EE30307E3AD6}"/>
              </a:ext>
            </a:extLst>
          </p:cNvPr>
          <p:cNvPicPr>
            <a:picLocks noChangeAspect="1"/>
          </p:cNvPicPr>
          <p:nvPr/>
        </p:nvPicPr>
        <p:blipFill>
          <a:blip r:embed="rId4"/>
          <a:stretch>
            <a:fillRect/>
          </a:stretch>
        </p:blipFill>
        <p:spPr>
          <a:xfrm>
            <a:off x="20944324" y="12888051"/>
            <a:ext cx="2090518" cy="287078"/>
          </a:xfrm>
          <a:prstGeom prst="rect">
            <a:avLst/>
          </a:prstGeom>
        </p:spPr>
      </p:pic>
      <p:sp>
        <p:nvSpPr>
          <p:cNvPr id="44" name="Rectangle 43">
            <a:extLst>
              <a:ext uri="{FF2B5EF4-FFF2-40B4-BE49-F238E27FC236}">
                <a16:creationId xmlns:a16="http://schemas.microsoft.com/office/drawing/2014/main" id="{98FA1632-DE67-CE45-9266-8E0759DAEA42}"/>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grpSp>
        <p:nvGrpSpPr>
          <p:cNvPr id="45" name="Group 44">
            <a:extLst>
              <a:ext uri="{FF2B5EF4-FFF2-40B4-BE49-F238E27FC236}">
                <a16:creationId xmlns:a16="http://schemas.microsoft.com/office/drawing/2014/main" id="{60CD1AF0-AAEE-4E40-B6CD-1F97C15F6571}"/>
              </a:ext>
            </a:extLst>
          </p:cNvPr>
          <p:cNvGrpSpPr/>
          <p:nvPr/>
        </p:nvGrpSpPr>
        <p:grpSpPr>
          <a:xfrm>
            <a:off x="390145" y="1608458"/>
            <a:ext cx="6153530" cy="9720997"/>
            <a:chOff x="695106" y="4596140"/>
            <a:chExt cx="6153530" cy="9720997"/>
          </a:xfrm>
        </p:grpSpPr>
        <p:sp>
          <p:nvSpPr>
            <p:cNvPr id="60" name="Rectangle 59">
              <a:extLst>
                <a:ext uri="{FF2B5EF4-FFF2-40B4-BE49-F238E27FC236}">
                  <a16:creationId xmlns:a16="http://schemas.microsoft.com/office/drawing/2014/main" id="{5F7FBC30-39A5-D74F-84A0-A9470F42DA74}"/>
                </a:ext>
              </a:extLst>
            </p:cNvPr>
            <p:cNvSpPr/>
            <p:nvPr/>
          </p:nvSpPr>
          <p:spPr>
            <a:xfrm>
              <a:off x="1458618" y="4596140"/>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0664C2"/>
                  </a:solidFill>
                  <a:latin typeface="Meiryo" panose="020B0604030504040204" pitchFamily="34" charset="-128"/>
                  <a:ea typeface="Meiryo" panose="020B0604030504040204" pitchFamily="34" charset="-128"/>
                  <a:cs typeface="Arial"/>
                </a:rPr>
                <a:t>管理者向けの</a:t>
              </a:r>
              <a:br>
                <a:rPr lang="en-US" altLang="ja-JP" sz="4600" dirty="0">
                  <a:solidFill>
                    <a:srgbClr val="0664C2"/>
                  </a:solidFill>
                  <a:latin typeface="Meiryo" panose="020B0604030504040204" pitchFamily="34" charset="-128"/>
                  <a:ea typeface="Meiryo" panose="020B0604030504040204" pitchFamily="34" charset="-128"/>
                  <a:cs typeface="Arial"/>
                </a:rPr>
              </a:br>
              <a:r>
                <a:rPr lang="ja-JP" sz="4600">
                  <a:solidFill>
                    <a:srgbClr val="0664C2"/>
                  </a:solidFill>
                  <a:latin typeface="Meiryo" panose="020B0604030504040204" pitchFamily="34" charset="-128"/>
                  <a:ea typeface="Meiryo" panose="020B0604030504040204" pitchFamily="34" charset="-128"/>
                  <a:cs typeface="Arial"/>
                </a:rPr>
                <a:t>戦略その5</a:t>
              </a:r>
            </a:p>
          </p:txBody>
        </p:sp>
        <p:sp>
          <p:nvSpPr>
            <p:cNvPr id="61" name="Rectangle 60">
              <a:extLst>
                <a:ext uri="{FF2B5EF4-FFF2-40B4-BE49-F238E27FC236}">
                  <a16:creationId xmlns:a16="http://schemas.microsoft.com/office/drawing/2014/main" id="{838D0C09-7F50-5A46-AA9A-59AECA997A22}"/>
                </a:ext>
              </a:extLst>
            </p:cNvPr>
            <p:cNvSpPr/>
            <p:nvPr/>
          </p:nvSpPr>
          <p:spPr>
            <a:xfrm>
              <a:off x="695106" y="6173795"/>
              <a:ext cx="6153530" cy="81433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800">
                  <a:solidFill>
                    <a:srgbClr val="0465C3"/>
                  </a:solidFill>
                  <a:latin typeface="Meiryo" panose="020B0604030504040204" pitchFamily="34" charset="-128"/>
                  <a:ea typeface="Meiryo" panose="020B0604030504040204" pitchFamily="34" charset="-128"/>
                  <a:cs typeface="Arial"/>
                </a:rPr>
                <a:t>策定した戦略に導くために、</a:t>
              </a:r>
              <a:br>
                <a:rPr lang="en-US" altLang="ja-JP" sz="6800" dirty="0">
                  <a:solidFill>
                    <a:srgbClr val="0465C3"/>
                  </a:solidFill>
                  <a:latin typeface="Meiryo" panose="020B0604030504040204" pitchFamily="34" charset="-128"/>
                  <a:ea typeface="Meiryo" panose="020B0604030504040204" pitchFamily="34" charset="-128"/>
                  <a:cs typeface="Arial"/>
                </a:rPr>
              </a:br>
              <a:r>
                <a:rPr lang="ja-JP" sz="6800">
                  <a:solidFill>
                    <a:srgbClr val="0465C3"/>
                  </a:solidFill>
                  <a:latin typeface="Meiryo" panose="020B0604030504040204" pitchFamily="34" charset="-128"/>
                  <a:ea typeface="Meiryo" panose="020B0604030504040204" pitchFamily="34" charset="-128"/>
                  <a:cs typeface="Arial"/>
                </a:rPr>
                <a:t>職員にサーベイを受けてもら</a:t>
              </a:r>
              <a:r>
                <a:rPr lang="ja-JP" altLang="en-US" sz="6800">
                  <a:solidFill>
                    <a:srgbClr val="0465C3"/>
                  </a:solidFill>
                  <a:latin typeface="Meiryo" panose="020B0604030504040204" pitchFamily="34" charset="-128"/>
                  <a:ea typeface="Meiryo" panose="020B0604030504040204" pitchFamily="34" charset="-128"/>
                  <a:cs typeface="Arial"/>
                </a:rPr>
                <a:t>う</a:t>
              </a:r>
              <a:endParaRPr lang="ja-JP" sz="6800">
                <a:solidFill>
                  <a:srgbClr val="0465C3"/>
                </a:solidFill>
                <a:latin typeface="Meiryo" panose="020B0604030504040204" pitchFamily="34" charset="-128"/>
                <a:ea typeface="Meiryo" panose="020B0604030504040204" pitchFamily="34" charset="-128"/>
                <a:cs typeface="Arial"/>
              </a:endParaRPr>
            </a:p>
          </p:txBody>
        </p:sp>
        <p:cxnSp>
          <p:nvCxnSpPr>
            <p:cNvPr id="62" name="Straight Connector 61">
              <a:extLst>
                <a:ext uri="{FF2B5EF4-FFF2-40B4-BE49-F238E27FC236}">
                  <a16:creationId xmlns:a16="http://schemas.microsoft.com/office/drawing/2014/main" id="{5E0AFC01-2026-B245-8F00-350A326C30A1}"/>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9676338"/>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1334092" y="12888051"/>
            <a:ext cx="2090518" cy="287078"/>
          </a:xfrm>
          <a:prstGeom prst="rect">
            <a:avLst/>
          </a:prstGeom>
        </p:spPr>
      </p:pic>
      <p:sp>
        <p:nvSpPr>
          <p:cNvPr id="24" name="Rectangle 23">
            <a:extLst>
              <a:ext uri="{FF2B5EF4-FFF2-40B4-BE49-F238E27FC236}">
                <a16:creationId xmlns:a16="http://schemas.microsoft.com/office/drawing/2014/main" id="{9E744DCC-CBC1-1A4F-A347-823F957E3241}"/>
              </a:ext>
            </a:extLst>
          </p:cNvPr>
          <p:cNvSpPr/>
          <p:nvPr/>
        </p:nvSpPr>
        <p:spPr>
          <a:xfrm>
            <a:off x="1334092" y="4827181"/>
            <a:ext cx="7618522" cy="41145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10000">
                <a:solidFill>
                  <a:srgbClr val="B03F1F"/>
                </a:solidFill>
                <a:latin typeface="Meiryo" panose="020B0604030504040204" pitchFamily="34" charset="-128"/>
                <a:ea typeface="Meiryo" panose="020B0604030504040204" pitchFamily="34" charset="-128"/>
                <a:cs typeface="Arial"/>
              </a:rPr>
              <a:t>実績のある</a:t>
            </a:r>
            <a:br>
              <a:rPr lang="en-US" altLang="ja-JP" sz="10000" dirty="0">
                <a:solidFill>
                  <a:srgbClr val="B03F1F"/>
                </a:solidFill>
                <a:latin typeface="Meiryo" panose="020B0604030504040204" pitchFamily="34" charset="-128"/>
                <a:ea typeface="Meiryo" panose="020B0604030504040204" pitchFamily="34" charset="-128"/>
                <a:cs typeface="Arial"/>
              </a:rPr>
            </a:br>
            <a:r>
              <a:rPr lang="ja-JP" sz="10000">
                <a:solidFill>
                  <a:srgbClr val="B03F1F"/>
                </a:solidFill>
                <a:latin typeface="Meiryo" panose="020B0604030504040204" pitchFamily="34" charset="-128"/>
                <a:ea typeface="Meiryo" panose="020B0604030504040204" pitchFamily="34" charset="-128"/>
                <a:cs typeface="Arial"/>
              </a:rPr>
              <a:t>5つのアウトリーチ戦略</a:t>
            </a:r>
          </a:p>
        </p:txBody>
      </p:sp>
      <p:pic>
        <p:nvPicPr>
          <p:cNvPr id="3" name="Picture 2">
            <a:extLst>
              <a:ext uri="{FF2B5EF4-FFF2-40B4-BE49-F238E27FC236}">
                <a16:creationId xmlns:a16="http://schemas.microsoft.com/office/drawing/2014/main" id="{9A327814-DC95-C343-8880-53BD754C1089}"/>
              </a:ext>
            </a:extLst>
          </p:cNvPr>
          <p:cNvPicPr>
            <a:picLocks noChangeAspect="1"/>
          </p:cNvPicPr>
          <p:nvPr/>
        </p:nvPicPr>
        <p:blipFill>
          <a:blip r:embed="rId5"/>
          <a:stretch>
            <a:fillRect/>
          </a:stretch>
        </p:blipFill>
        <p:spPr>
          <a:xfrm>
            <a:off x="8975940" y="-1"/>
            <a:ext cx="15411235" cy="13715999"/>
          </a:xfrm>
          <a:prstGeom prst="rect">
            <a:avLst/>
          </a:prstGeom>
        </p:spPr>
      </p:pic>
    </p:spTree>
    <p:extLst>
      <p:ext uri="{BB962C8B-B14F-4D97-AF65-F5344CB8AC3E}">
        <p14:creationId xmlns:p14="http://schemas.microsoft.com/office/powerpoint/2010/main" val="578143741"/>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498926" y="2114093"/>
            <a:ext cx="4850171" cy="7046840"/>
            <a:chOff x="18498926" y="2441577"/>
            <a:chExt cx="4850171" cy="7046840"/>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7"/>
              <a:ext cx="4408325" cy="7046840"/>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498926" y="2900564"/>
              <a:ext cx="4850171" cy="6082494"/>
              <a:chOff x="18498926" y="3079466"/>
              <a:chExt cx="4850171" cy="6082494"/>
            </a:xfrm>
          </p:grpSpPr>
          <p:sp>
            <p:nvSpPr>
              <p:cNvPr id="42" name="TextBox 41">
                <a:extLst>
                  <a:ext uri="{FF2B5EF4-FFF2-40B4-BE49-F238E27FC236}">
                    <a16:creationId xmlns:a16="http://schemas.microsoft.com/office/drawing/2014/main" id="{31F759AC-1C6B-604A-80EC-FDC1745B2CCD}"/>
                  </a:ext>
                </a:extLst>
              </p:cNvPr>
              <p:cNvSpPr txBox="1"/>
              <p:nvPr/>
            </p:nvSpPr>
            <p:spPr>
              <a:xfrm>
                <a:off x="18937048" y="5418628"/>
                <a:ext cx="4071808" cy="3743332"/>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ja-JP" sz="2800">
                    <a:solidFill>
                      <a:srgbClr val="556679"/>
                    </a:solidFill>
                    <a:latin typeface="Meiryo" panose="020B0604030504040204" pitchFamily="34" charset="-128"/>
                    <a:ea typeface="Meiryo" panose="020B0604030504040204" pitchFamily="34" charset="-128"/>
                    <a:cs typeface="Arial" panose="020B0604020202020204" pitchFamily="34" charset="0"/>
                  </a:rPr>
                  <a:t>オンライン学習を既存の人材開発プログラムに組み込んでいるのは、企業の人材開発担当者の48％に対し、政府機関の人材開発担当者では41％にとどまっています*。</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498926" y="3079466"/>
                <a:ext cx="4850171"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ja-JP" sz="16000">
                    <a:solidFill>
                      <a:srgbClr val="B03F1F"/>
                    </a:solidFill>
                    <a:latin typeface="Meiryo" panose="020B0604030504040204" pitchFamily="34" charset="-128"/>
                    <a:ea typeface="Meiryo" panose="020B0604030504040204" pitchFamily="34" charset="-128"/>
                    <a:cs typeface="AvenirNext LT Pro Regular"/>
                  </a:rPr>
                  <a:t>41%</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B03F1F"/>
                  </a:solidFill>
                  <a:latin typeface="Meiryo" panose="020B0604030504040204" pitchFamily="34" charset="-128"/>
                  <a:ea typeface="Meiryo" panose="020B0604030504040204" pitchFamily="34" charset="-128"/>
                  <a:cs typeface="Arial"/>
                </a:rPr>
                <a:t>アウトリーチ</a:t>
              </a:r>
              <a:br>
                <a:rPr lang="en-US" sz="4600" spc="-100" dirty="0">
                  <a:solidFill>
                    <a:srgbClr val="B03F1F"/>
                  </a:solidFill>
                  <a:latin typeface="Meiryo" panose="020B0604030504040204" pitchFamily="34" charset="-128"/>
                  <a:ea typeface="Meiryo" panose="020B0604030504040204" pitchFamily="34" charset="-128"/>
                  <a:cs typeface="Arial"/>
                </a:rPr>
              </a:br>
              <a:r>
                <a:rPr lang="ja-JP" sz="4600">
                  <a:solidFill>
                    <a:srgbClr val="B03F1F"/>
                  </a:solidFill>
                  <a:latin typeface="Meiryo" panose="020B0604030504040204" pitchFamily="34" charset="-128"/>
                  <a:ea typeface="Meiryo" panose="020B0604030504040204" pitchFamily="34" charset="-128"/>
                  <a:cs typeface="Arial"/>
                </a:rPr>
                <a:t>戦略その1</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200">
                  <a:solidFill>
                    <a:srgbClr val="B03F1F"/>
                  </a:solidFill>
                  <a:latin typeface="Meiryo" panose="020B0604030504040204" pitchFamily="34" charset="-128"/>
                  <a:ea typeface="Meiryo" panose="020B0604030504040204" pitchFamily="34" charset="-128"/>
                  <a:cs typeface="Arial"/>
                </a:rPr>
                <a:t>オンライン学習を既存の人材育成プログラムに組み込</a:t>
              </a:r>
              <a:r>
                <a:rPr lang="ja-JP" altLang="en-US" sz="6200">
                  <a:solidFill>
                    <a:srgbClr val="B03F1F"/>
                  </a:solidFill>
                  <a:latin typeface="Meiryo" panose="020B0604030504040204" pitchFamily="34" charset="-128"/>
                  <a:ea typeface="Meiryo" panose="020B0604030504040204" pitchFamily="34" charset="-128"/>
                  <a:cs typeface="Arial"/>
                </a:rPr>
                <a:t>む</a:t>
              </a:r>
              <a:endParaRPr lang="ja-JP" sz="6200">
                <a:solidFill>
                  <a:srgbClr val="B03F1F"/>
                </a:solidFill>
                <a:latin typeface="Meiryo" panose="020B0604030504040204" pitchFamily="34" charset="-128"/>
                <a:ea typeface="Meiryo" panose="020B0604030504040204" pitchFamily="34" charset="-128"/>
                <a:cs typeface="Arial"/>
              </a:endParaRP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C33B7A72-7945-B047-A151-50D5820DCF6E}"/>
              </a:ext>
            </a:extLst>
          </p:cNvPr>
          <p:cNvSpPr txBox="1"/>
          <p:nvPr/>
        </p:nvSpPr>
        <p:spPr>
          <a:xfrm>
            <a:off x="7819362" y="956930"/>
            <a:ext cx="10255987" cy="1171132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政府機関では、人材開発プログラムがすでに実施されているかと思います。一般的な例として、リーダーシップ開発プログラム、職員のオンボーディング、パフォーマンスレビューなどがあります。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B03F1F"/>
                </a:solidFill>
                <a:latin typeface="Meiryo" panose="020B0604030504040204" pitchFamily="34" charset="-128"/>
                <a:ea typeface="Meiryo" panose="020B0604030504040204" pitchFamily="34" charset="-128"/>
                <a:cs typeface="Arial"/>
              </a:rPr>
              <a:t>オンライン学習によってこれらのプログラムをどのように強化できるでしょうか?</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リーダーシップ開発プログラムでは、対面式のセッションの前にコースを割り当て、「教室を反転させる」ことができます。オンボーディングでは、組織のトップが語る動画や、カスタマーサービスに関するコースを組み込むことができるでしょう。</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このようなプログラムにオンライン学習を組み込むことで、プログラムをより効果的にすることができます。そして、LinkedInラーニングに参加してもらうことで、LinkedInラーニングを再び利用してもらえるようになります。</a:t>
            </a:r>
          </a:p>
        </p:txBody>
      </p:sp>
      <p:sp>
        <p:nvSpPr>
          <p:cNvPr id="24" name="TextBox 23">
            <a:extLst>
              <a:ext uri="{FF2B5EF4-FFF2-40B4-BE49-F238E27FC236}">
                <a16:creationId xmlns:a16="http://schemas.microsoft.com/office/drawing/2014/main" id="{CA85E72D-39D7-D043-89A4-950E77193EB5}"/>
              </a:ext>
            </a:extLst>
          </p:cNvPr>
          <p:cNvSpPr txBox="1"/>
          <p:nvPr/>
        </p:nvSpPr>
        <p:spPr>
          <a:xfrm>
            <a:off x="18626516" y="9824484"/>
            <a:ext cx="4616256"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ja-JP" sz="2200">
                <a:solidFill>
                  <a:srgbClr val="5E6869"/>
                </a:solidFill>
                <a:latin typeface="Meiryo" panose="020B0604030504040204" pitchFamily="34" charset="-128"/>
                <a:ea typeface="Meiryo" panose="020B0604030504040204" pitchFamily="34" charset="-128"/>
                <a:cs typeface="Arial" panose="020B0604020202020204" pitchFamily="34" charset="0"/>
              </a:rPr>
              <a:t>*出典: </a:t>
            </a:r>
            <a:r>
              <a:rPr lang="ja-JP" sz="2200">
                <a:solidFill>
                  <a:srgbClr val="B03F1F"/>
                </a:solidFill>
                <a:latin typeface="Meiryo" panose="020B0604030504040204" pitchFamily="34" charset="-128"/>
                <a:ea typeface="Meiryo" panose="020B0604030504040204" pitchFamily="34" charset="-128"/>
                <a:cs typeface="Arial" panose="020B0604020202020204" pitchFamily="34" charset="0"/>
                <a:hlinkClick r:id="rId5"/>
              </a:rPr>
              <a:t>2020年政府機関の</a:t>
            </a:r>
            <a:br>
              <a:rPr lang="en-US" altLang="ja-JP" sz="2200" dirty="0">
                <a:solidFill>
                  <a:srgbClr val="B03F1F"/>
                </a:solidFill>
                <a:latin typeface="Meiryo" panose="020B0604030504040204" pitchFamily="34" charset="-128"/>
                <a:ea typeface="Meiryo" panose="020B0604030504040204" pitchFamily="34" charset="-128"/>
                <a:cs typeface="Arial" panose="020B0604020202020204" pitchFamily="34" charset="0"/>
                <a:hlinkClick r:id="rId5"/>
              </a:rPr>
            </a:br>
            <a:r>
              <a:rPr lang="ja-JP" sz="2200">
                <a:solidFill>
                  <a:srgbClr val="B03F1F"/>
                </a:solidFill>
                <a:latin typeface="Meiryo" panose="020B0604030504040204" pitchFamily="34" charset="-128"/>
                <a:ea typeface="Meiryo" panose="020B0604030504040204" pitchFamily="34" charset="-128"/>
                <a:cs typeface="Arial" panose="020B0604020202020204" pitchFamily="34" charset="0"/>
                <a:hlinkClick r:id="rId5"/>
              </a:rPr>
              <a:t>ワークプレイスラーニングレポート</a:t>
            </a:r>
          </a:p>
        </p:txBody>
      </p:sp>
    </p:spTree>
    <p:extLst>
      <p:ext uri="{BB962C8B-B14F-4D97-AF65-F5344CB8AC3E}">
        <p14:creationId xmlns:p14="http://schemas.microsoft.com/office/powerpoint/2010/main" val="2382761150"/>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0" y="0"/>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B03F1F"/>
                  </a:solidFill>
                  <a:latin typeface="Meiryo" panose="020B0604030504040204" pitchFamily="34" charset="-128"/>
                  <a:ea typeface="Meiryo" panose="020B0604030504040204" pitchFamily="34" charset="-128"/>
                  <a:cs typeface="Arial"/>
                </a:rPr>
                <a:t>アウトリーチ</a:t>
              </a:r>
              <a:br>
                <a:rPr lang="en-US" sz="4600" spc="-100" dirty="0">
                  <a:solidFill>
                    <a:srgbClr val="B03F1F"/>
                  </a:solidFill>
                  <a:latin typeface="Meiryo" panose="020B0604030504040204" pitchFamily="34" charset="-128"/>
                  <a:ea typeface="Meiryo" panose="020B0604030504040204" pitchFamily="34" charset="-128"/>
                  <a:cs typeface="Arial"/>
                </a:rPr>
              </a:br>
              <a:r>
                <a:rPr lang="ja-JP" sz="4600">
                  <a:solidFill>
                    <a:srgbClr val="B03F1F"/>
                  </a:solidFill>
                  <a:latin typeface="Meiryo" panose="020B0604030504040204" pitchFamily="34" charset="-128"/>
                  <a:ea typeface="Meiryo" panose="020B0604030504040204" pitchFamily="34" charset="-128"/>
                  <a:cs typeface="Arial"/>
                </a:rPr>
                <a:t>戦略その1</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200">
                  <a:solidFill>
                    <a:srgbClr val="B03F1F"/>
                  </a:solidFill>
                  <a:latin typeface="Meiryo" panose="020B0604030504040204" pitchFamily="34" charset="-128"/>
                  <a:ea typeface="Meiryo" panose="020B0604030504040204" pitchFamily="34" charset="-128"/>
                  <a:cs typeface="Arial"/>
                </a:rPr>
                <a:t>オンライン学習を既存の人材育成プログラムに組み込</a:t>
              </a:r>
              <a:r>
                <a:rPr lang="ja-JP" altLang="en-US" sz="6200">
                  <a:solidFill>
                    <a:srgbClr val="B03F1F"/>
                  </a:solidFill>
                  <a:latin typeface="Meiryo" panose="020B0604030504040204" pitchFamily="34" charset="-128"/>
                  <a:ea typeface="Meiryo" panose="020B0604030504040204" pitchFamily="34" charset="-128"/>
                  <a:cs typeface="Arial"/>
                </a:rPr>
                <a:t>む</a:t>
              </a:r>
              <a:endParaRPr lang="ja-JP" sz="6200">
                <a:solidFill>
                  <a:srgbClr val="B03F1F"/>
                </a:solidFill>
                <a:latin typeface="Meiryo" panose="020B0604030504040204" pitchFamily="34" charset="-128"/>
                <a:ea typeface="Meiryo" panose="020B0604030504040204" pitchFamily="34" charset="-128"/>
                <a:cs typeface="Arial"/>
              </a:endParaRP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61372713-526E-2849-8D1B-40C124B47A48}"/>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5E6869"/>
                </a:solidFill>
                <a:latin typeface="Meiryo" panose="020B0604030504040204" pitchFamily="34" charset="-128"/>
                <a:ea typeface="Meiryo" panose="020B0604030504040204" pitchFamily="34" charset="-128"/>
                <a:cs typeface="Arial"/>
              </a:rPr>
              <a:t>実現するにはどうしたらいいでしょうか。</a:t>
            </a:r>
          </a:p>
        </p:txBody>
      </p:sp>
      <p:sp>
        <p:nvSpPr>
          <p:cNvPr id="20" name="TextBox 19">
            <a:extLst>
              <a:ext uri="{FF2B5EF4-FFF2-40B4-BE49-F238E27FC236}">
                <a16:creationId xmlns:a16="http://schemas.microsoft.com/office/drawing/2014/main" id="{72BB133B-70E6-1B44-ABF1-F1D2DA1FF38E}"/>
              </a:ext>
            </a:extLst>
          </p:cNvPr>
          <p:cNvSpPr txBox="1"/>
          <p:nvPr/>
        </p:nvSpPr>
        <p:spPr>
          <a:xfrm>
            <a:off x="7910321" y="3423684"/>
            <a:ext cx="7953455" cy="458587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B03F1F"/>
                </a:solidFill>
                <a:latin typeface="Meiryo" panose="020B0604030504040204" pitchFamily="34" charset="-128"/>
                <a:ea typeface="Meiryo" panose="020B0604030504040204" pitchFamily="34" charset="-128"/>
                <a:cs typeface="Arial"/>
              </a:rPr>
              <a:t>プログラムの選択</a:t>
            </a: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オンライン学習を取り入れることで、どのようなプログラムを強化できるかを考えてみましょう。一般的には、 </a:t>
            </a:r>
            <a:br>
              <a:rPr lang="en-US" altLang="ja-JP" sz="3600" dirty="0">
                <a:solidFill>
                  <a:srgbClr val="5E6869"/>
                </a:solidFill>
                <a:latin typeface="Meiryo" panose="020B0604030504040204" pitchFamily="34" charset="-128"/>
                <a:ea typeface="Meiryo" panose="020B0604030504040204" pitchFamily="34" charset="-128"/>
                <a:cs typeface="Arial"/>
              </a:rPr>
            </a:br>
            <a:r>
              <a:rPr lang="ja-JP" sz="3600">
                <a:solidFill>
                  <a:srgbClr val="5E6869"/>
                </a:solidFill>
                <a:latin typeface="Meiryo" panose="020B0604030504040204" pitchFamily="34" charset="-128"/>
                <a:ea typeface="Meiryo" panose="020B0604030504040204" pitchFamily="34" charset="-128"/>
                <a:cs typeface="Arial"/>
              </a:rPr>
              <a:t>オンボーディング、パフォーマンス</a:t>
            </a:r>
            <a:br>
              <a:rPr lang="en-US" altLang="ja-JP" sz="3600" dirty="0">
                <a:solidFill>
                  <a:srgbClr val="5E6869"/>
                </a:solidFill>
                <a:latin typeface="Meiryo" panose="020B0604030504040204" pitchFamily="34" charset="-128"/>
                <a:ea typeface="Meiryo" panose="020B0604030504040204" pitchFamily="34" charset="-128"/>
                <a:cs typeface="Arial"/>
              </a:rPr>
            </a:br>
            <a:r>
              <a:rPr lang="ja-JP" sz="3600">
                <a:solidFill>
                  <a:srgbClr val="5E6869"/>
                </a:solidFill>
                <a:latin typeface="Meiryo" panose="020B0604030504040204" pitchFamily="34" charset="-128"/>
                <a:ea typeface="Meiryo" panose="020B0604030504040204" pitchFamily="34" charset="-128"/>
                <a:cs typeface="Arial"/>
              </a:rPr>
              <a:t>レビュー、リーダーシップ開発などが挙げられます。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p:txBody>
      </p:sp>
      <p:sp>
        <p:nvSpPr>
          <p:cNvPr id="22" name="TextBox 21">
            <a:extLst>
              <a:ext uri="{FF2B5EF4-FFF2-40B4-BE49-F238E27FC236}">
                <a16:creationId xmlns:a16="http://schemas.microsoft.com/office/drawing/2014/main" id="{D38B3F2B-5BDB-AB46-A16F-F24307CAC070}"/>
              </a:ext>
            </a:extLst>
          </p:cNvPr>
          <p:cNvSpPr txBox="1"/>
          <p:nvPr/>
        </p:nvSpPr>
        <p:spPr>
          <a:xfrm>
            <a:off x="16109781" y="3423684"/>
            <a:ext cx="7494497" cy="347787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B03F1F"/>
                </a:solidFill>
                <a:latin typeface="Meiryo" panose="020B0604030504040204" pitchFamily="34" charset="-128"/>
                <a:ea typeface="Meiryo" panose="020B0604030504040204" pitchFamily="34" charset="-128"/>
                <a:cs typeface="Arial"/>
              </a:rPr>
              <a:t>教室を反転させる</a:t>
            </a: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オンライン学習を利用して「教室を反転させる」ことで時間を節約し、コラボレーションやディスカッションのための貴重な対面時間に充てることができます。</a:t>
            </a:r>
          </a:p>
        </p:txBody>
      </p:sp>
      <p:sp>
        <p:nvSpPr>
          <p:cNvPr id="23" name="TextBox 22">
            <a:extLst>
              <a:ext uri="{FF2B5EF4-FFF2-40B4-BE49-F238E27FC236}">
                <a16:creationId xmlns:a16="http://schemas.microsoft.com/office/drawing/2014/main" id="{D9CDF8A3-F4D5-C340-9E79-827AE3C254A4}"/>
              </a:ext>
            </a:extLst>
          </p:cNvPr>
          <p:cNvSpPr txBox="1"/>
          <p:nvPr/>
        </p:nvSpPr>
        <p:spPr>
          <a:xfrm>
            <a:off x="7910321" y="8272130"/>
            <a:ext cx="8378757" cy="292387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B03F1F"/>
                </a:solidFill>
                <a:latin typeface="Meiryo" panose="020B0604030504040204" pitchFamily="34" charset="-128"/>
                <a:ea typeface="Meiryo" panose="020B0604030504040204" pitchFamily="34" charset="-128"/>
                <a:cs typeface="Arial"/>
              </a:rPr>
              <a:t>学習と調整</a:t>
            </a: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オンライン学習で何を「アウトソース」し、対面で何を教えるべきでしょうか? 参加者へのサーベイでテストし、学び、アプローチを最適化します。</a:t>
            </a:r>
          </a:p>
        </p:txBody>
      </p:sp>
      <p:sp>
        <p:nvSpPr>
          <p:cNvPr id="25" name="TextBox 24">
            <a:extLst>
              <a:ext uri="{FF2B5EF4-FFF2-40B4-BE49-F238E27FC236}">
                <a16:creationId xmlns:a16="http://schemas.microsoft.com/office/drawing/2014/main" id="{9099F79C-CAF9-E246-8C60-2F561F9FCBC1}"/>
              </a:ext>
            </a:extLst>
          </p:cNvPr>
          <p:cNvSpPr txBox="1"/>
          <p:nvPr/>
        </p:nvSpPr>
        <p:spPr>
          <a:xfrm>
            <a:off x="16131046" y="8208335"/>
            <a:ext cx="7345641" cy="418576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B03F1F"/>
                </a:solidFill>
                <a:latin typeface="Meiryo" panose="020B0604030504040204" pitchFamily="34" charset="-128"/>
                <a:ea typeface="Meiryo" panose="020B0604030504040204" pitchFamily="34" charset="-128"/>
                <a:cs typeface="Arial"/>
              </a:rPr>
              <a:t>LinkedInラーニングによるサポート</a:t>
            </a: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LinkedInでは、リーダーシップ開発やパフォーマンスレビューなど、一般的な人材開発プログラムを補完するための既存のラーニングパスを用意しています。</a:t>
            </a:r>
          </a:p>
        </p:txBody>
      </p:sp>
    </p:spTree>
    <p:extLst>
      <p:ext uri="{BB962C8B-B14F-4D97-AF65-F5344CB8AC3E}">
        <p14:creationId xmlns:p14="http://schemas.microsoft.com/office/powerpoint/2010/main" val="1600227309"/>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B03F1F"/>
                  </a:solidFill>
                  <a:latin typeface="Meiryo" panose="020B0604030504040204" pitchFamily="34" charset="-128"/>
                  <a:ea typeface="Meiryo" panose="020B0604030504040204" pitchFamily="34" charset="-128"/>
                  <a:cs typeface="Arial"/>
                </a:rPr>
                <a:t>アウトリーチ</a:t>
              </a:r>
              <a:br>
                <a:rPr lang="en-US" sz="4600" spc="-100" dirty="0">
                  <a:solidFill>
                    <a:srgbClr val="B03F1F"/>
                  </a:solidFill>
                  <a:latin typeface="Meiryo" panose="020B0604030504040204" pitchFamily="34" charset="-128"/>
                  <a:ea typeface="Meiryo" panose="020B0604030504040204" pitchFamily="34" charset="-128"/>
                  <a:cs typeface="Arial"/>
                </a:rPr>
              </a:br>
              <a:r>
                <a:rPr lang="ja-JP" sz="4600">
                  <a:solidFill>
                    <a:srgbClr val="B03F1F"/>
                  </a:solidFill>
                  <a:latin typeface="Meiryo" panose="020B0604030504040204" pitchFamily="34" charset="-128"/>
                  <a:ea typeface="Meiryo" panose="020B0604030504040204" pitchFamily="34" charset="-128"/>
                  <a:cs typeface="Arial"/>
                </a:rPr>
                <a:t>戦略その1</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200">
                  <a:solidFill>
                    <a:srgbClr val="B03F1F"/>
                  </a:solidFill>
                  <a:latin typeface="Meiryo" panose="020B0604030504040204" pitchFamily="34" charset="-128"/>
                  <a:ea typeface="Meiryo" panose="020B0604030504040204" pitchFamily="34" charset="-128"/>
                  <a:cs typeface="Arial"/>
                </a:rPr>
                <a:t>オンライン学習を既存の人材育成プログラムに組み込</a:t>
              </a:r>
              <a:r>
                <a:rPr lang="ja-JP" altLang="en-US" sz="6200">
                  <a:solidFill>
                    <a:srgbClr val="B03F1F"/>
                  </a:solidFill>
                  <a:latin typeface="Meiryo" panose="020B0604030504040204" pitchFamily="34" charset="-128"/>
                  <a:ea typeface="Meiryo" panose="020B0604030504040204" pitchFamily="34" charset="-128"/>
                  <a:cs typeface="Arial"/>
                </a:rPr>
                <a:t>む</a:t>
              </a:r>
              <a:endParaRPr lang="ja-JP" sz="6200">
                <a:solidFill>
                  <a:srgbClr val="B03F1F"/>
                </a:solidFill>
                <a:latin typeface="Meiryo" panose="020B0604030504040204" pitchFamily="34" charset="-128"/>
                <a:ea typeface="Meiryo" panose="020B0604030504040204" pitchFamily="34" charset="-128"/>
                <a:cs typeface="Arial"/>
              </a:endParaRP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61372713-526E-2849-8D1B-40C124B47A48}"/>
              </a:ext>
            </a:extLst>
          </p:cNvPr>
          <p:cNvSpPr txBox="1"/>
          <p:nvPr/>
        </p:nvSpPr>
        <p:spPr>
          <a:xfrm>
            <a:off x="7826342" y="1935126"/>
            <a:ext cx="10270272"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5E6869"/>
                </a:solidFill>
                <a:latin typeface="Meiryo" panose="020B0604030504040204" pitchFamily="34" charset="-128"/>
                <a:ea typeface="Meiryo" panose="020B0604030504040204" pitchFamily="34" charset="-128"/>
                <a:cs typeface="Arial"/>
              </a:rPr>
              <a:t>例えば、ネブラスカ州を例に挙げます。</a:t>
            </a:r>
          </a:p>
        </p:txBody>
      </p:sp>
      <p:sp>
        <p:nvSpPr>
          <p:cNvPr id="18" name="TextBox 17">
            <a:extLst>
              <a:ext uri="{FF2B5EF4-FFF2-40B4-BE49-F238E27FC236}">
                <a16:creationId xmlns:a16="http://schemas.microsoft.com/office/drawing/2014/main" id="{15D3FF5F-E321-2D49-AC36-A237B7ECA160}"/>
              </a:ext>
            </a:extLst>
          </p:cNvPr>
          <p:cNvSpPr txBox="1"/>
          <p:nvPr/>
        </p:nvSpPr>
        <p:spPr>
          <a:xfrm>
            <a:off x="7819362" y="3402418"/>
            <a:ext cx="10532433" cy="553997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後継者計画を強化するために、ネブラスカ州政府は自発的なリーダーシッププログラムを構築しました。そのプログラムには、LinkedInラーニングのプレイリストが含まれています。 </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B03F1F"/>
                </a:solidFill>
                <a:latin typeface="Meiryo" panose="020B0604030504040204" pitchFamily="34" charset="-128"/>
                <a:ea typeface="Meiryo" panose="020B0604030504040204" pitchFamily="34" charset="-128"/>
                <a:cs typeface="Arial"/>
              </a:rPr>
              <a:t>その結果は?</a:t>
            </a:r>
            <a:br>
              <a:rPr lang="en-US" sz="3600" dirty="0">
                <a:solidFill>
                  <a:srgbClr val="5E6869"/>
                </a:solidFill>
                <a:latin typeface="Meiryo" panose="020B0604030504040204" pitchFamily="34" charset="-128"/>
                <a:ea typeface="Meiryo" panose="020B0604030504040204" pitchFamily="34" charset="-128"/>
                <a:cs typeface="Arial"/>
              </a:rPr>
            </a:br>
            <a:r>
              <a:rPr lang="ja-JP" sz="3600">
                <a:solidFill>
                  <a:srgbClr val="5E6869"/>
                </a:solidFill>
                <a:latin typeface="Meiryo" panose="020B0604030504040204" pitchFamily="34" charset="-128"/>
                <a:ea typeface="Meiryo" panose="020B0604030504040204" pitchFamily="34" charset="-128"/>
                <a:cs typeface="Arial"/>
              </a:rPr>
              <a:t>学習者のエンゲージメントが高まるとともに、プログラムを実践した職員は、仕事に満足する可能性が5倍、離職する可能性が4倍低くなりました。</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p:txBody>
      </p:sp>
      <p:pic>
        <p:nvPicPr>
          <p:cNvPr id="3" name="Picture 2">
            <a:extLst>
              <a:ext uri="{FF2B5EF4-FFF2-40B4-BE49-F238E27FC236}">
                <a16:creationId xmlns:a16="http://schemas.microsoft.com/office/drawing/2014/main" id="{2338F852-E1C2-B84B-9239-D41A3B4E7405}"/>
              </a:ext>
            </a:extLst>
          </p:cNvPr>
          <p:cNvPicPr>
            <a:picLocks noChangeAspect="1"/>
          </p:cNvPicPr>
          <p:nvPr/>
        </p:nvPicPr>
        <p:blipFill>
          <a:blip r:embed="rId5"/>
          <a:stretch>
            <a:fillRect/>
          </a:stretch>
        </p:blipFill>
        <p:spPr>
          <a:xfrm>
            <a:off x="18874277" y="-11434"/>
            <a:ext cx="5512898" cy="13713677"/>
          </a:xfrm>
          <a:prstGeom prst="rect">
            <a:avLst/>
          </a:prstGeom>
        </p:spPr>
      </p:pic>
      <p:pic>
        <p:nvPicPr>
          <p:cNvPr id="26" name="Picture 25" descr="A close up of a sign&#10;&#10;Description automatically generated">
            <a:extLst>
              <a:ext uri="{FF2B5EF4-FFF2-40B4-BE49-F238E27FC236}">
                <a16:creationId xmlns:a16="http://schemas.microsoft.com/office/drawing/2014/main" id="{3900E7E4-8E52-E348-AE5D-87BD8F62EC68}"/>
              </a:ext>
            </a:extLst>
          </p:cNvPr>
          <p:cNvPicPr>
            <a:picLocks noChangeAspect="1"/>
          </p:cNvPicPr>
          <p:nvPr/>
        </p:nvPicPr>
        <p:blipFill>
          <a:blip r:embed="rId4"/>
          <a:stretch>
            <a:fillRect/>
          </a:stretch>
        </p:blipFill>
        <p:spPr>
          <a:xfrm>
            <a:off x="1050539" y="12888051"/>
            <a:ext cx="2090518" cy="287078"/>
          </a:xfrm>
          <a:prstGeom prst="rect">
            <a:avLst/>
          </a:prstGeom>
        </p:spPr>
      </p:pic>
    </p:spTree>
    <p:extLst>
      <p:ext uri="{BB962C8B-B14F-4D97-AF65-F5344CB8AC3E}">
        <p14:creationId xmlns:p14="http://schemas.microsoft.com/office/powerpoint/2010/main" val="400062262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4" name="Rectangle 23">
            <a:extLst>
              <a:ext uri="{FF2B5EF4-FFF2-40B4-BE49-F238E27FC236}">
                <a16:creationId xmlns:a16="http://schemas.microsoft.com/office/drawing/2014/main" id="{9E744DCC-CBC1-1A4F-A347-823F957E3241}"/>
              </a:ext>
            </a:extLst>
          </p:cNvPr>
          <p:cNvSpPr/>
          <p:nvPr/>
        </p:nvSpPr>
        <p:spPr>
          <a:xfrm>
            <a:off x="459154" y="1041991"/>
            <a:ext cx="23655487" cy="937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7700">
                <a:solidFill>
                  <a:srgbClr val="44702B"/>
                </a:solidFill>
                <a:latin typeface="Meiryo" panose="020B0604030504040204" pitchFamily="34" charset="-128"/>
                <a:ea typeface="Meiryo" panose="020B0604030504040204" pitchFamily="34" charset="-128"/>
                <a:cs typeface="Arial"/>
              </a:rPr>
              <a:t>はじめに: このガイドの作成理由と使用方法について</a:t>
            </a:r>
          </a:p>
        </p:txBody>
      </p:sp>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1334092" y="12888051"/>
            <a:ext cx="2090518" cy="287078"/>
          </a:xfrm>
          <a:prstGeom prst="rect">
            <a:avLst/>
          </a:prstGeom>
        </p:spPr>
      </p:pic>
      <p:sp>
        <p:nvSpPr>
          <p:cNvPr id="22" name="TextBox 21">
            <a:extLst>
              <a:ext uri="{FF2B5EF4-FFF2-40B4-BE49-F238E27FC236}">
                <a16:creationId xmlns:a16="http://schemas.microsoft.com/office/drawing/2014/main" id="{A96179BB-E6EC-B141-B2B8-B3E2DC57C711}"/>
              </a:ext>
            </a:extLst>
          </p:cNvPr>
          <p:cNvSpPr txBox="1"/>
          <p:nvPr/>
        </p:nvSpPr>
        <p:spPr>
          <a:xfrm>
            <a:off x="1331025" y="3764980"/>
            <a:ext cx="6365413" cy="609397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a:t>
            </a:r>
            <a:r>
              <a:rPr lang="ja-JP" sz="3600">
                <a:solidFill>
                  <a:srgbClr val="44702B"/>
                </a:solidFill>
                <a:latin typeface="Meiryo" panose="020B0604030504040204" pitchFamily="34" charset="-128"/>
                <a:ea typeface="Meiryo" panose="020B0604030504040204" pitchFamily="34" charset="-128"/>
                <a:cs typeface="Arial"/>
                <a:hlinkClick r:id="rId5"/>
              </a:rPr>
              <a:t>2020年政府機関のワークプレイスラーニングレポート</a:t>
            </a:r>
            <a:r>
              <a:rPr lang="ja-JP" sz="3600">
                <a:solidFill>
                  <a:srgbClr val="5E6869"/>
                </a:solidFill>
                <a:latin typeface="Meiryo" panose="020B0604030504040204" pitchFamily="34" charset="-128"/>
                <a:ea typeface="Meiryo" panose="020B0604030504040204" pitchFamily="34" charset="-128"/>
                <a:cs typeface="Arial"/>
              </a:rPr>
              <a:t>』のために、当社は世界中の政府機関の人材開発担当者を調査しました。その結果、特に大きな発見がありました。</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政府機関の人材開発担当者が最も注力している分野は、学習プログラムへのエンゲージメントを高めることでした。</a:t>
            </a:r>
          </a:p>
        </p:txBody>
      </p:sp>
      <p:grpSp>
        <p:nvGrpSpPr>
          <p:cNvPr id="32" name="Group 31">
            <a:extLst>
              <a:ext uri="{FF2B5EF4-FFF2-40B4-BE49-F238E27FC236}">
                <a16:creationId xmlns:a16="http://schemas.microsoft.com/office/drawing/2014/main" id="{34B385BC-5CE5-D048-824F-DCC37C089410}"/>
              </a:ext>
            </a:extLst>
          </p:cNvPr>
          <p:cNvGrpSpPr/>
          <p:nvPr/>
        </p:nvGrpSpPr>
        <p:grpSpPr>
          <a:xfrm>
            <a:off x="16713683" y="3764980"/>
            <a:ext cx="6784270" cy="7438361"/>
            <a:chOff x="16713683" y="4619439"/>
            <a:chExt cx="6784270" cy="7438361"/>
          </a:xfrm>
        </p:grpSpPr>
        <p:sp>
          <p:nvSpPr>
            <p:cNvPr id="33" name="Oval 32">
              <a:extLst>
                <a:ext uri="{FF2B5EF4-FFF2-40B4-BE49-F238E27FC236}">
                  <a16:creationId xmlns:a16="http://schemas.microsoft.com/office/drawing/2014/main" id="{EFB46198-8EB0-1B4F-A3BE-EDF2C4E94E5A}"/>
                </a:ext>
              </a:extLst>
            </p:cNvPr>
            <p:cNvSpPr/>
            <p:nvPr/>
          </p:nvSpPr>
          <p:spPr>
            <a:xfrm>
              <a:off x="16713683" y="4619439"/>
              <a:ext cx="6286234" cy="6242418"/>
            </a:xfrm>
            <a:prstGeom prst="ellipse">
              <a:avLst/>
            </a:prstGeom>
            <a:solidFill>
              <a:srgbClr val="D6EB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1pPr>
              <a:lvl2pPr marL="457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2pPr>
              <a:lvl3pPr marL="914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3pPr>
              <a:lvl4pPr marL="1371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4pPr>
              <a:lvl5pPr marL="18288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5pPr>
              <a:lvl6pPr marL="22860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6pPr>
              <a:lvl7pPr marL="27432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7pPr>
              <a:lvl8pPr marL="32004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8pPr>
              <a:lvl9pPr marL="3657600" marR="0" indent="0" algn="l" defTabSz="914400" rtl="0" eaLnBrk="1" fontAlgn="auto" latinLnBrk="0" hangingPunct="1">
                <a:lnSpc>
                  <a:spcPct val="100000"/>
                </a:lnSpc>
                <a:spcBef>
                  <a:spcPct val="0"/>
                </a:spcBef>
                <a:spcAft>
                  <a:spcPct val="0"/>
                </a:spcAft>
                <a:buClrTx/>
                <a:buSzTx/>
                <a:buFontTx/>
                <a:buNone/>
                <a:defRPr kumimoji="0" sz="1800" b="0" i="0" u="none" strike="noStrike" kern="1200" cap="none" spc="0" normalizeH="0" baseline="0" noProof="0">
                  <a:solidFill>
                    <a:schemeClr val="lt1"/>
                  </a:solidFill>
                  <a:uLnTx/>
                  <a:uFillTx/>
                  <a:latin typeface="Calibri"/>
                  <a:ea typeface="Arial" panose="020B0604020202020204" pitchFamily="34" charset="0"/>
                  <a:cs typeface="Arial" panose="020B0604020202020204" pitchFamily="34" charset="0"/>
                  <a:sym typeface="Wingdings"/>
                </a:defRPr>
              </a:lvl9pPr>
            </a:lstStyle>
            <a:p>
              <a:pPr algn="ctr" defTabSz="457096">
                <a:defRPr/>
              </a:pPr>
              <a:endParaRPr lang="en-US" sz="900">
                <a:solidFill>
                  <a:srgbClr val="FFFFFF"/>
                </a:solidFill>
                <a:latin typeface="Meiryo" panose="020B0604030504040204" pitchFamily="34" charset="-128"/>
                <a:ea typeface="Meiryo" panose="020B0604030504040204" pitchFamily="34" charset="-128"/>
              </a:endParaRPr>
            </a:p>
          </p:txBody>
        </p:sp>
        <p:sp>
          <p:nvSpPr>
            <p:cNvPr id="34" name="TextBox 33">
              <a:extLst>
                <a:ext uri="{FF2B5EF4-FFF2-40B4-BE49-F238E27FC236}">
                  <a16:creationId xmlns:a16="http://schemas.microsoft.com/office/drawing/2014/main" id="{7F211364-A121-8A4D-929A-9C395019A319}"/>
                </a:ext>
              </a:extLst>
            </p:cNvPr>
            <p:cNvSpPr txBox="1"/>
            <p:nvPr/>
          </p:nvSpPr>
          <p:spPr>
            <a:xfrm>
              <a:off x="17509068" y="7520515"/>
              <a:ext cx="4695462" cy="3139321"/>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ja-JP" sz="3400">
                  <a:solidFill>
                    <a:srgbClr val="5E6869"/>
                  </a:solidFill>
                  <a:latin typeface="Meiryo" panose="020B0604030504040204" pitchFamily="34" charset="-128"/>
                  <a:ea typeface="Meiryo" panose="020B0604030504040204" pitchFamily="34" charset="-128"/>
                  <a:cs typeface="Arial" panose="020B0604020202020204" pitchFamily="34" charset="0"/>
                </a:rPr>
                <a:t>2020年に政府機関の人事開発担当者が最も注力している分野は、学習プログラムへのエンゲージメントを高めることでした*。</a:t>
              </a:r>
            </a:p>
          </p:txBody>
        </p:sp>
        <p:sp>
          <p:nvSpPr>
            <p:cNvPr id="35" name="TextBox 34">
              <a:extLst>
                <a:ext uri="{FF2B5EF4-FFF2-40B4-BE49-F238E27FC236}">
                  <a16:creationId xmlns:a16="http://schemas.microsoft.com/office/drawing/2014/main" id="{44910551-2143-6E41-9BB4-B774F47D1A72}"/>
                </a:ext>
              </a:extLst>
            </p:cNvPr>
            <p:cNvSpPr txBox="1"/>
            <p:nvPr/>
          </p:nvSpPr>
          <p:spPr>
            <a:xfrm>
              <a:off x="18372668" y="5184015"/>
              <a:ext cx="2968262"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en-US" altLang="ja-JP" sz="16000" dirty="0">
                  <a:solidFill>
                    <a:srgbClr val="44702B"/>
                  </a:solidFill>
                  <a:latin typeface="Meiryo" panose="020B0604030504040204" pitchFamily="34" charset="-128"/>
                  <a:ea typeface="Meiryo" panose="020B0604030504040204" pitchFamily="34" charset="-128"/>
                  <a:cs typeface="AvenirNext LT Pro Regular"/>
                </a:rPr>
                <a:t>#</a:t>
              </a:r>
              <a:r>
                <a:rPr lang="ja-JP" sz="16000">
                  <a:solidFill>
                    <a:srgbClr val="44702B"/>
                  </a:solidFill>
                  <a:latin typeface="Meiryo" panose="020B0604030504040204" pitchFamily="34" charset="-128"/>
                  <a:ea typeface="Meiryo" panose="020B0604030504040204" pitchFamily="34" charset="-128"/>
                  <a:cs typeface="AvenirNext LT Pro Regular"/>
                </a:rPr>
                <a:t>1</a:t>
              </a:r>
            </a:p>
          </p:txBody>
        </p:sp>
        <p:sp>
          <p:nvSpPr>
            <p:cNvPr id="36" name="TextBox 35">
              <a:extLst>
                <a:ext uri="{FF2B5EF4-FFF2-40B4-BE49-F238E27FC236}">
                  <a16:creationId xmlns:a16="http://schemas.microsoft.com/office/drawing/2014/main" id="{8FEF1066-659F-4D48-B247-547DAF309D49}"/>
                </a:ext>
              </a:extLst>
            </p:cNvPr>
            <p:cNvSpPr txBox="1"/>
            <p:nvPr/>
          </p:nvSpPr>
          <p:spPr>
            <a:xfrm>
              <a:off x="17887567" y="11380692"/>
              <a:ext cx="5610386"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ja-JP" sz="2200">
                  <a:solidFill>
                    <a:srgbClr val="5E6869"/>
                  </a:solidFill>
                  <a:latin typeface="Meiryo" panose="020B0604030504040204" pitchFamily="34" charset="-128"/>
                  <a:ea typeface="Meiryo" panose="020B0604030504040204" pitchFamily="34" charset="-128"/>
                  <a:cs typeface="Arial" panose="020B0604020202020204" pitchFamily="34" charset="0"/>
                </a:rPr>
                <a:t>*出典: </a:t>
              </a:r>
              <a:r>
                <a:rPr lang="ja-JP" sz="2200">
                  <a:solidFill>
                    <a:srgbClr val="44702B"/>
                  </a:solidFill>
                  <a:latin typeface="Meiryo" panose="020B0604030504040204" pitchFamily="34" charset="-128"/>
                  <a:ea typeface="Meiryo" panose="020B0604030504040204" pitchFamily="34" charset="-128"/>
                  <a:cs typeface="Arial" panose="020B0604020202020204" pitchFamily="34" charset="0"/>
                  <a:hlinkClick r:id="rId5"/>
                </a:rPr>
                <a:t>2020年政府機関のワークプレイスラーニングレポート</a:t>
              </a:r>
            </a:p>
          </p:txBody>
        </p:sp>
      </p:grpSp>
      <p:sp>
        <p:nvSpPr>
          <p:cNvPr id="37" name="TextBox 36">
            <a:extLst>
              <a:ext uri="{FF2B5EF4-FFF2-40B4-BE49-F238E27FC236}">
                <a16:creationId xmlns:a16="http://schemas.microsoft.com/office/drawing/2014/main" id="{9C1F6B4A-1C57-C744-9383-3664CE91F707}"/>
              </a:ext>
            </a:extLst>
          </p:cNvPr>
          <p:cNvSpPr txBox="1"/>
          <p:nvPr/>
        </p:nvSpPr>
        <p:spPr>
          <a:xfrm>
            <a:off x="9040989" y="3743325"/>
            <a:ext cx="6603823" cy="950106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そこで問題になるのが、その方法です。どうすれば、オンライン学習への有意義なエンゲージメントを推進できるのでしょうか?</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このガイドはまさに、それを実現するためのものです。このガイドでは、政府職員のLinkedInラーニングへのエンゲージメントを高めるための実証済みの10の戦略をご紹介します。10の戦略をすべて採用する必要はありません。最も効果的なものにフォーカスして有意義な学習を推進してください。</a:t>
            </a:r>
          </a:p>
          <a:p>
            <a:pPr defTabSz="914036">
              <a:lnSpc>
                <a:spcPct val="120000"/>
              </a:lnSpc>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panose="020B0604020202020204" pitchFamily="34" charset="0"/>
            </a:endParaRPr>
          </a:p>
        </p:txBody>
      </p:sp>
      <p:sp>
        <p:nvSpPr>
          <p:cNvPr id="2" name="TextBox 1">
            <a:extLst>
              <a:ext uri="{FF2B5EF4-FFF2-40B4-BE49-F238E27FC236}">
                <a16:creationId xmlns:a16="http://schemas.microsoft.com/office/drawing/2014/main" id="{E4A7BBE1-CDF5-1B4F-97E2-73DDD4E5585B}"/>
              </a:ext>
            </a:extLst>
          </p:cNvPr>
          <p:cNvSpPr txBox="1"/>
          <p:nvPr/>
        </p:nvSpPr>
        <p:spPr>
          <a:xfrm>
            <a:off x="4465674" y="425302"/>
            <a:ext cx="184731" cy="369332"/>
          </a:xfrm>
          <a:prstGeom prst="rect">
            <a:avLst/>
          </a:prstGeom>
          <a:noFill/>
        </p:spPr>
        <p:txBody>
          <a:bodyPr wrap="none" rtlCol="0">
            <a:spAutoFit/>
          </a:bodyPr>
          <a:lstStyle/>
          <a:p>
            <a:endParaRPr lang="en-US"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742594902"/>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477661" y="1385159"/>
            <a:ext cx="4956497" cy="6620210"/>
            <a:chOff x="18477661" y="2441578"/>
            <a:chExt cx="4956497" cy="6620210"/>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8"/>
              <a:ext cx="4408325" cy="6620210"/>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477661" y="2970279"/>
              <a:ext cx="4956497" cy="4550073"/>
              <a:chOff x="18477661" y="3149181"/>
              <a:chExt cx="4956497" cy="4550073"/>
            </a:xfrm>
          </p:grpSpPr>
          <p:sp>
            <p:nvSpPr>
              <p:cNvPr id="42" name="TextBox 41">
                <a:extLst>
                  <a:ext uri="{FF2B5EF4-FFF2-40B4-BE49-F238E27FC236}">
                    <a16:creationId xmlns:a16="http://schemas.microsoft.com/office/drawing/2014/main" id="{31F759AC-1C6B-604A-80EC-FDC1745B2CCD}"/>
                  </a:ext>
                </a:extLst>
              </p:cNvPr>
              <p:cNvSpPr txBox="1"/>
              <p:nvPr/>
            </p:nvSpPr>
            <p:spPr>
              <a:xfrm>
                <a:off x="19043374" y="5571749"/>
                <a:ext cx="3625090" cy="2127505"/>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ja-JP" sz="2800">
                    <a:solidFill>
                      <a:srgbClr val="556679"/>
                    </a:solidFill>
                    <a:latin typeface="Meiryo" panose="020B0604030504040204" pitchFamily="34" charset="-128"/>
                    <a:ea typeface="Meiryo" panose="020B0604030504040204" pitchFamily="34" charset="-128"/>
                    <a:cs typeface="Arial" panose="020B0604020202020204" pitchFamily="34" charset="0"/>
                  </a:rPr>
                  <a:t>「学び、成長する機会がもっと与えられれば、組織に長くとどまる」と答えた職員の割合</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477661" y="3149181"/>
                <a:ext cx="4956497"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ja-JP" sz="16000">
                    <a:solidFill>
                      <a:srgbClr val="B03F1F"/>
                    </a:solidFill>
                    <a:latin typeface="Meiryo" panose="020B0604030504040204" pitchFamily="34" charset="-128"/>
                    <a:ea typeface="Meiryo" panose="020B0604030504040204" pitchFamily="34" charset="-128"/>
                    <a:cs typeface="AvenirNext LT Pro Regular"/>
                  </a:rPr>
                  <a:t>94%</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5371565" cy="9858570"/>
            <a:chOff x="1331027" y="4372842"/>
            <a:chExt cx="5371565"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B03F1F"/>
                  </a:solidFill>
                  <a:latin typeface="Meiryo" panose="020B0604030504040204" pitchFamily="34" charset="-128"/>
                  <a:ea typeface="Meiryo" panose="020B0604030504040204" pitchFamily="34" charset="-128"/>
                  <a:cs typeface="Arial"/>
                </a:rPr>
                <a:t>アウトリーチ</a:t>
              </a:r>
              <a:br>
                <a:rPr lang="en-US" sz="4600" spc="-100" dirty="0">
                  <a:solidFill>
                    <a:srgbClr val="B03F1F"/>
                  </a:solidFill>
                  <a:latin typeface="Meiryo" panose="020B0604030504040204" pitchFamily="34" charset="-128"/>
                  <a:ea typeface="Meiryo" panose="020B0604030504040204" pitchFamily="34" charset="-128"/>
                  <a:cs typeface="Arial"/>
                </a:rPr>
              </a:br>
              <a:r>
                <a:rPr lang="ja-JP" sz="4600">
                  <a:solidFill>
                    <a:srgbClr val="B03F1F"/>
                  </a:solidFill>
                  <a:latin typeface="Meiryo" panose="020B0604030504040204" pitchFamily="34" charset="-128"/>
                  <a:ea typeface="Meiryo" panose="020B0604030504040204" pitchFamily="34" charset="-128"/>
                  <a:cs typeface="Arial"/>
                </a:rPr>
                <a:t>戦略その2</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56184"/>
              <a:ext cx="5350261" cy="80752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200">
                  <a:solidFill>
                    <a:srgbClr val="B03F1F"/>
                  </a:solidFill>
                  <a:latin typeface="Meiryo" panose="020B0604030504040204" pitchFamily="34" charset="-128"/>
                  <a:ea typeface="Meiryo" panose="020B0604030504040204" pitchFamily="34" charset="-128"/>
                  <a:cs typeface="Arial"/>
                </a:rPr>
                <a:t>職員チャン</a:t>
              </a:r>
              <a:br>
                <a:rPr lang="en-US" altLang="ja-JP" sz="6200" dirty="0">
                  <a:solidFill>
                    <a:srgbClr val="B03F1F"/>
                  </a:solidFill>
                  <a:latin typeface="Meiryo" panose="020B0604030504040204" pitchFamily="34" charset="-128"/>
                  <a:ea typeface="Meiryo" panose="020B0604030504040204" pitchFamily="34" charset="-128"/>
                  <a:cs typeface="Arial"/>
                </a:rPr>
              </a:br>
              <a:r>
                <a:rPr lang="ja-JP" sz="6200">
                  <a:solidFill>
                    <a:srgbClr val="B03F1F"/>
                  </a:solidFill>
                  <a:latin typeface="Meiryo" panose="020B0604030504040204" pitchFamily="34" charset="-128"/>
                  <a:ea typeface="Meiryo" panose="020B0604030504040204" pitchFamily="34" charset="-128"/>
                  <a:cs typeface="Arial"/>
                </a:rPr>
                <a:t>ピオンシップ</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FCC46B48-0762-1C49-8927-87B1B7BBB34C}"/>
              </a:ext>
            </a:extLst>
          </p:cNvPr>
          <p:cNvSpPr txBox="1"/>
          <p:nvPr/>
        </p:nvSpPr>
        <p:spPr>
          <a:xfrm>
            <a:off x="7819362" y="1446028"/>
            <a:ext cx="4790852" cy="1052595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人に何かをするように言うだけでは、この場合は学習ですが、あまり効果は得られません。より良いアプローチは、人々を巻き込んで、</a:t>
            </a:r>
            <a:br>
              <a:rPr lang="en-US" altLang="ja-JP" sz="3600" dirty="0">
                <a:solidFill>
                  <a:srgbClr val="5E6869"/>
                </a:solidFill>
                <a:latin typeface="Meiryo" panose="020B0604030504040204" pitchFamily="34" charset="-128"/>
                <a:ea typeface="Meiryo" panose="020B0604030504040204" pitchFamily="34" charset="-128"/>
                <a:cs typeface="Arial"/>
              </a:rPr>
            </a:br>
            <a:r>
              <a:rPr lang="ja-JP" sz="3600">
                <a:solidFill>
                  <a:srgbClr val="5E6869"/>
                </a:solidFill>
                <a:latin typeface="Meiryo" panose="020B0604030504040204" pitchFamily="34" charset="-128"/>
                <a:ea typeface="Meiryo" panose="020B0604030504040204" pitchFamily="34" charset="-128"/>
                <a:cs typeface="Arial"/>
              </a:rPr>
              <a:t>ソリューションの一端を担ってもらうことです。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学習の場合、それは職員のチャンピオンシップです。職員を巻き込み、学習チャンピオンにすることで、組織全体で学習をオーガニックに推進することができます。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p:txBody>
      </p:sp>
      <p:sp>
        <p:nvSpPr>
          <p:cNvPr id="20" name="TextBox 19">
            <a:extLst>
              <a:ext uri="{FF2B5EF4-FFF2-40B4-BE49-F238E27FC236}">
                <a16:creationId xmlns:a16="http://schemas.microsoft.com/office/drawing/2014/main" id="{753CDFFB-798E-3C48-A083-FC030E9DEEFD}"/>
              </a:ext>
            </a:extLst>
          </p:cNvPr>
          <p:cNvSpPr txBox="1"/>
          <p:nvPr/>
        </p:nvSpPr>
        <p:spPr>
          <a:xfrm>
            <a:off x="13332261" y="1385159"/>
            <a:ext cx="4168348" cy="1052595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当社のお客様の中には、ミズーリ州をはじめとして、この方法を非常に効果的に行っているところがあります。その結果、職員は学習を受け入れ、さらには独自の学習コミュニティを形成しています。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最初は時間がかかります。しかし、職員が最大の学習チャンピオンとなるのを目にすることほどやりがいのあることはありません。</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p:txBody>
      </p:sp>
      <p:sp>
        <p:nvSpPr>
          <p:cNvPr id="22" name="TextBox 21">
            <a:extLst>
              <a:ext uri="{FF2B5EF4-FFF2-40B4-BE49-F238E27FC236}">
                <a16:creationId xmlns:a16="http://schemas.microsoft.com/office/drawing/2014/main" id="{866AE37D-5376-D243-BE30-AF286DC6271C}"/>
              </a:ext>
            </a:extLst>
          </p:cNvPr>
          <p:cNvSpPr txBox="1"/>
          <p:nvPr/>
        </p:nvSpPr>
        <p:spPr>
          <a:xfrm>
            <a:off x="18626515" y="8529373"/>
            <a:ext cx="4408325"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ja-JP" sz="2200">
                <a:solidFill>
                  <a:srgbClr val="5E6869"/>
                </a:solidFill>
                <a:latin typeface="Meiryo" panose="020B0604030504040204" pitchFamily="34" charset="-128"/>
                <a:ea typeface="Meiryo" panose="020B0604030504040204" pitchFamily="34" charset="-128"/>
                <a:cs typeface="Arial" panose="020B0604020202020204" pitchFamily="34" charset="0"/>
              </a:rPr>
              <a:t>*出典: </a:t>
            </a:r>
            <a:r>
              <a:rPr lang="ja-JP" sz="2200">
                <a:solidFill>
                  <a:srgbClr val="B03F1F"/>
                </a:solidFill>
                <a:latin typeface="Meiryo" panose="020B0604030504040204" pitchFamily="34" charset="-128"/>
                <a:ea typeface="Meiryo" panose="020B0604030504040204" pitchFamily="34" charset="-128"/>
                <a:cs typeface="Arial" panose="020B0604020202020204" pitchFamily="34" charset="0"/>
                <a:hlinkClick r:id="rId5"/>
              </a:rPr>
              <a:t>2018年ワークプレイスラーニングレポート</a:t>
            </a:r>
          </a:p>
        </p:txBody>
      </p:sp>
    </p:spTree>
    <p:extLst>
      <p:ext uri="{BB962C8B-B14F-4D97-AF65-F5344CB8AC3E}">
        <p14:creationId xmlns:p14="http://schemas.microsoft.com/office/powerpoint/2010/main" val="1163826686"/>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0" y="-479266"/>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5031323" cy="9858570"/>
            <a:chOff x="1331027" y="4372842"/>
            <a:chExt cx="5031323"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B03F1F"/>
                  </a:solidFill>
                  <a:latin typeface="Meiryo" panose="020B0604030504040204" pitchFamily="34" charset="-128"/>
                  <a:ea typeface="Meiryo" panose="020B0604030504040204" pitchFamily="34" charset="-128"/>
                  <a:cs typeface="Arial"/>
                </a:rPr>
                <a:t>アウトリーチ</a:t>
              </a:r>
              <a:br>
                <a:rPr lang="en-US" sz="4600" spc="-100" dirty="0">
                  <a:solidFill>
                    <a:srgbClr val="B03F1F"/>
                  </a:solidFill>
                  <a:latin typeface="Meiryo" panose="020B0604030504040204" pitchFamily="34" charset="-128"/>
                  <a:ea typeface="Meiryo" panose="020B0604030504040204" pitchFamily="34" charset="-128"/>
                  <a:cs typeface="Arial"/>
                </a:rPr>
              </a:br>
              <a:r>
                <a:rPr lang="ja-JP" sz="4600">
                  <a:solidFill>
                    <a:srgbClr val="B03F1F"/>
                  </a:solidFill>
                  <a:latin typeface="Meiryo" panose="020B0604030504040204" pitchFamily="34" charset="-128"/>
                  <a:ea typeface="Meiryo" panose="020B0604030504040204" pitchFamily="34" charset="-128"/>
                  <a:cs typeface="Arial"/>
                </a:rPr>
                <a:t>戦略その2</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56184"/>
              <a:ext cx="5010019" cy="80752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200">
                  <a:solidFill>
                    <a:srgbClr val="B03F1F"/>
                  </a:solidFill>
                  <a:latin typeface="Meiryo" panose="020B0604030504040204" pitchFamily="34" charset="-128"/>
                  <a:ea typeface="Meiryo" panose="020B0604030504040204" pitchFamily="34" charset="-128"/>
                  <a:cs typeface="Arial"/>
                </a:rPr>
                <a:t>職員チャン</a:t>
              </a:r>
              <a:br>
                <a:rPr lang="en-US" altLang="ja-JP" sz="6200" dirty="0">
                  <a:solidFill>
                    <a:srgbClr val="B03F1F"/>
                  </a:solidFill>
                  <a:latin typeface="Meiryo" panose="020B0604030504040204" pitchFamily="34" charset="-128"/>
                  <a:ea typeface="Meiryo" panose="020B0604030504040204" pitchFamily="34" charset="-128"/>
                  <a:cs typeface="Arial"/>
                </a:rPr>
              </a:br>
              <a:r>
                <a:rPr lang="ja-JP" sz="6200">
                  <a:solidFill>
                    <a:srgbClr val="B03F1F"/>
                  </a:solidFill>
                  <a:latin typeface="Meiryo" panose="020B0604030504040204" pitchFamily="34" charset="-128"/>
                  <a:ea typeface="Meiryo" panose="020B0604030504040204" pitchFamily="34" charset="-128"/>
                  <a:cs typeface="Arial"/>
                </a:rPr>
                <a:t>ピオンシップ</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3BF049A2-CDC2-AB40-9F65-3C76B548A012}"/>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5E6869"/>
                </a:solidFill>
                <a:latin typeface="Meiryo" panose="020B0604030504040204" pitchFamily="34" charset="-128"/>
                <a:ea typeface="Meiryo" panose="020B0604030504040204" pitchFamily="34" charset="-128"/>
                <a:cs typeface="Arial"/>
              </a:rPr>
              <a:t>実現するにはどうしたらいいでしょうか。</a:t>
            </a:r>
          </a:p>
        </p:txBody>
      </p:sp>
      <p:sp>
        <p:nvSpPr>
          <p:cNvPr id="23" name="TextBox 22">
            <a:extLst>
              <a:ext uri="{FF2B5EF4-FFF2-40B4-BE49-F238E27FC236}">
                <a16:creationId xmlns:a16="http://schemas.microsoft.com/office/drawing/2014/main" id="{4DAB8DEC-8314-D74D-B05F-DF54F72A7626}"/>
              </a:ext>
            </a:extLst>
          </p:cNvPr>
          <p:cNvSpPr txBox="1"/>
          <p:nvPr/>
        </p:nvSpPr>
        <p:spPr>
          <a:xfrm>
            <a:off x="7910322" y="3349126"/>
            <a:ext cx="6686211" cy="3508653"/>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800">
                <a:solidFill>
                  <a:srgbClr val="B13F21"/>
                </a:solidFill>
                <a:latin typeface="Meiryo" panose="020B0604030504040204" pitchFamily="34" charset="-128"/>
                <a:ea typeface="Meiryo" panose="020B0604030504040204" pitchFamily="34" charset="-128"/>
                <a:cs typeface="Arial" panose="020B0604020202020204" pitchFamily="34" charset="0"/>
              </a:rPr>
              <a:t>職員の声を取り入れる</a:t>
            </a:r>
          </a:p>
          <a:p>
            <a:pPr defTabSz="914012"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panose="020B0604020202020204" pitchFamily="34" charset="0"/>
              </a:rPr>
              <a:t>エンゲージメントを高めるためには、職員が最も学びたい内容を把握し、それに基づいてプレイリストを作成する必要があります。</a:t>
            </a:r>
          </a:p>
        </p:txBody>
      </p:sp>
      <p:sp>
        <p:nvSpPr>
          <p:cNvPr id="24" name="TextBox 23">
            <a:extLst>
              <a:ext uri="{FF2B5EF4-FFF2-40B4-BE49-F238E27FC236}">
                <a16:creationId xmlns:a16="http://schemas.microsoft.com/office/drawing/2014/main" id="{3BF8344F-8C5F-EF45-88BD-9387BC687B76}"/>
              </a:ext>
            </a:extLst>
          </p:cNvPr>
          <p:cNvSpPr txBox="1"/>
          <p:nvPr/>
        </p:nvSpPr>
        <p:spPr>
          <a:xfrm>
            <a:off x="16109782" y="3334414"/>
            <a:ext cx="6927814" cy="2400657"/>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800">
                <a:solidFill>
                  <a:srgbClr val="B13F21"/>
                </a:solidFill>
                <a:latin typeface="Meiryo" panose="020B0604030504040204" pitchFamily="34" charset="-128"/>
                <a:ea typeface="Meiryo" panose="020B0604030504040204" pitchFamily="34" charset="-128"/>
                <a:cs typeface="Arial" panose="020B0604020202020204" pitchFamily="34" charset="0"/>
              </a:rPr>
              <a:t>チャンピオンを決定する</a:t>
            </a:r>
          </a:p>
          <a:p>
            <a:pPr defTabSz="914012"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panose="020B0604020202020204" pitchFamily="34" charset="0"/>
              </a:rPr>
              <a:t>学ぶことに最も意欲的な職員から始め、彼らを最大の学習チャンピオンにしましょう。</a:t>
            </a:r>
          </a:p>
        </p:txBody>
      </p:sp>
      <p:sp>
        <p:nvSpPr>
          <p:cNvPr id="25" name="TextBox 24">
            <a:extLst>
              <a:ext uri="{FF2B5EF4-FFF2-40B4-BE49-F238E27FC236}">
                <a16:creationId xmlns:a16="http://schemas.microsoft.com/office/drawing/2014/main" id="{5A3FF73A-4E21-A44A-9ABB-9994F8E12244}"/>
              </a:ext>
            </a:extLst>
          </p:cNvPr>
          <p:cNvSpPr txBox="1"/>
          <p:nvPr/>
        </p:nvSpPr>
        <p:spPr>
          <a:xfrm>
            <a:off x="7910322" y="7506586"/>
            <a:ext cx="7039055" cy="5170646"/>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800">
                <a:solidFill>
                  <a:srgbClr val="B13F21"/>
                </a:solidFill>
                <a:latin typeface="Meiryo" panose="020B0604030504040204" pitchFamily="34" charset="-128"/>
                <a:ea typeface="Meiryo" panose="020B0604030504040204" pitchFamily="34" charset="-128"/>
                <a:cs typeface="Arial" panose="020B0604020202020204" pitchFamily="34" charset="0"/>
              </a:rPr>
              <a:t>チャンピオンを宣伝する</a:t>
            </a:r>
          </a:p>
          <a:p>
            <a:pPr defTabSz="914012"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panose="020B0604020202020204" pitchFamily="34" charset="0"/>
              </a:rPr>
              <a:t>チャンピオンが誕生したら、そのチャンピオンを宣伝しましょう。ニュースレターで彼らのストーリーを紹介しましょう。全職員集会でスピーチしてもらったり、コースクラブを主導してもらいます。職員は仲間の話には耳を傾けるものです。</a:t>
            </a:r>
          </a:p>
        </p:txBody>
      </p:sp>
      <p:sp>
        <p:nvSpPr>
          <p:cNvPr id="26" name="TextBox 25">
            <a:extLst>
              <a:ext uri="{FF2B5EF4-FFF2-40B4-BE49-F238E27FC236}">
                <a16:creationId xmlns:a16="http://schemas.microsoft.com/office/drawing/2014/main" id="{5879877A-0379-CD41-8F91-EA25C48977F9}"/>
              </a:ext>
            </a:extLst>
          </p:cNvPr>
          <p:cNvSpPr txBox="1"/>
          <p:nvPr/>
        </p:nvSpPr>
        <p:spPr>
          <a:xfrm>
            <a:off x="16109782" y="7570381"/>
            <a:ext cx="7707148" cy="423417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800">
                <a:solidFill>
                  <a:srgbClr val="B13F21"/>
                </a:solidFill>
                <a:latin typeface="Meiryo" panose="020B0604030504040204" pitchFamily="34" charset="-128"/>
                <a:ea typeface="Meiryo" panose="020B0604030504040204" pitchFamily="34" charset="-128"/>
                <a:cs typeface="Arial" panose="020B0604020202020204" pitchFamily="34" charset="0"/>
              </a:rPr>
              <a:t>LinkedInラーニングによるサポート</a:t>
            </a:r>
          </a:p>
          <a:p>
            <a:pPr defTabSz="914012"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panose="020B0604020202020204" pitchFamily="34" charset="0"/>
              </a:rPr>
              <a:t>組織内で誰が何を学んでいるかを示すレポートを見ることで、何が機能しているかに焦点を当て、将来のチャンピオンを特定することができます。</a:t>
            </a:r>
          </a:p>
        </p:txBody>
      </p:sp>
    </p:spTree>
    <p:extLst>
      <p:ext uri="{BB962C8B-B14F-4D97-AF65-F5344CB8AC3E}">
        <p14:creationId xmlns:p14="http://schemas.microsoft.com/office/powerpoint/2010/main" val="1206387667"/>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0" y="0"/>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882467" cy="9858569"/>
            <a:chOff x="1331027" y="4372842"/>
            <a:chExt cx="4882467" cy="9858569"/>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B03F1F"/>
                  </a:solidFill>
                  <a:latin typeface="Meiryo" panose="020B0604030504040204" pitchFamily="34" charset="-128"/>
                  <a:ea typeface="Meiryo" panose="020B0604030504040204" pitchFamily="34" charset="-128"/>
                  <a:cs typeface="Arial"/>
                </a:rPr>
                <a:t>アウトリーチ</a:t>
              </a:r>
              <a:br>
                <a:rPr lang="en-US" sz="4600" spc="-100" dirty="0">
                  <a:solidFill>
                    <a:srgbClr val="B03F1F"/>
                  </a:solidFill>
                  <a:latin typeface="Meiryo" panose="020B0604030504040204" pitchFamily="34" charset="-128"/>
                  <a:ea typeface="Meiryo" panose="020B0604030504040204" pitchFamily="34" charset="-128"/>
                  <a:cs typeface="Arial"/>
                </a:rPr>
              </a:br>
              <a:r>
                <a:rPr lang="ja-JP" sz="4600">
                  <a:solidFill>
                    <a:srgbClr val="B03F1F"/>
                  </a:solidFill>
                  <a:latin typeface="Meiryo" panose="020B0604030504040204" pitchFamily="34" charset="-128"/>
                  <a:ea typeface="Meiryo" panose="020B0604030504040204" pitchFamily="34" charset="-128"/>
                  <a:cs typeface="Arial"/>
                </a:rPr>
                <a:t>戦略その2</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98714"/>
              <a:ext cx="4861163" cy="8032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200">
                  <a:solidFill>
                    <a:srgbClr val="B03F1F"/>
                  </a:solidFill>
                  <a:latin typeface="Meiryo" panose="020B0604030504040204" pitchFamily="34" charset="-128"/>
                  <a:ea typeface="Meiryo" panose="020B0604030504040204" pitchFamily="34" charset="-128"/>
                  <a:cs typeface="Arial"/>
                </a:rPr>
                <a:t>職員チャン</a:t>
              </a:r>
              <a:br>
                <a:rPr lang="en-US" altLang="ja-JP" sz="6200" dirty="0">
                  <a:solidFill>
                    <a:srgbClr val="B03F1F"/>
                  </a:solidFill>
                  <a:latin typeface="Meiryo" panose="020B0604030504040204" pitchFamily="34" charset="-128"/>
                  <a:ea typeface="Meiryo" panose="020B0604030504040204" pitchFamily="34" charset="-128"/>
                  <a:cs typeface="Arial"/>
                </a:rPr>
              </a:br>
              <a:r>
                <a:rPr lang="ja-JP" sz="6200">
                  <a:solidFill>
                    <a:srgbClr val="B03F1F"/>
                  </a:solidFill>
                  <a:latin typeface="Meiryo" panose="020B0604030504040204" pitchFamily="34" charset="-128"/>
                  <a:ea typeface="Meiryo" panose="020B0604030504040204" pitchFamily="34" charset="-128"/>
                  <a:cs typeface="Arial"/>
                </a:rPr>
                <a:t>ピオンシップ</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3BF049A2-CDC2-AB40-9F65-3C76B548A012}"/>
              </a:ext>
            </a:extLst>
          </p:cNvPr>
          <p:cNvSpPr txBox="1"/>
          <p:nvPr/>
        </p:nvSpPr>
        <p:spPr>
          <a:xfrm>
            <a:off x="6848146" y="1863639"/>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5E6869"/>
                </a:solidFill>
                <a:latin typeface="Meiryo" panose="020B0604030504040204" pitchFamily="34" charset="-128"/>
                <a:ea typeface="Meiryo" panose="020B0604030504040204" pitchFamily="34" charset="-128"/>
                <a:cs typeface="Arial"/>
              </a:rPr>
              <a:t>一例として、ミズーリ州政府が挙げられます。</a:t>
            </a:r>
          </a:p>
        </p:txBody>
      </p:sp>
      <p:pic>
        <p:nvPicPr>
          <p:cNvPr id="17" name="Picture 16" descr="A close up of a sign&#10;&#10;Description automatically generated">
            <a:extLst>
              <a:ext uri="{FF2B5EF4-FFF2-40B4-BE49-F238E27FC236}">
                <a16:creationId xmlns:a16="http://schemas.microsoft.com/office/drawing/2014/main" id="{35164D47-7DD1-CF47-8A5B-16DC429919F2}"/>
              </a:ext>
            </a:extLst>
          </p:cNvPr>
          <p:cNvPicPr>
            <a:picLocks noChangeAspect="1"/>
          </p:cNvPicPr>
          <p:nvPr/>
        </p:nvPicPr>
        <p:blipFill>
          <a:blip r:embed="rId4"/>
          <a:stretch>
            <a:fillRect/>
          </a:stretch>
        </p:blipFill>
        <p:spPr>
          <a:xfrm>
            <a:off x="1050539" y="12888051"/>
            <a:ext cx="2090518" cy="287078"/>
          </a:xfrm>
          <a:prstGeom prst="rect">
            <a:avLst/>
          </a:prstGeom>
        </p:spPr>
      </p:pic>
      <p:sp>
        <p:nvSpPr>
          <p:cNvPr id="19" name="TextBox 18">
            <a:extLst>
              <a:ext uri="{FF2B5EF4-FFF2-40B4-BE49-F238E27FC236}">
                <a16:creationId xmlns:a16="http://schemas.microsoft.com/office/drawing/2014/main" id="{02848CE4-8761-6D48-895F-82B76CC61FA6}"/>
              </a:ext>
            </a:extLst>
          </p:cNvPr>
          <p:cNvSpPr txBox="1"/>
          <p:nvPr/>
        </p:nvSpPr>
        <p:spPr>
          <a:xfrm>
            <a:off x="7819362" y="3363488"/>
            <a:ext cx="9681247" cy="7492820"/>
          </a:xfrm>
          <a:prstGeom prst="rect">
            <a:avLst/>
          </a:prstGeom>
        </p:spPr>
        <p:txBody>
          <a:bodyPr vert="horz" wrap="square" lIns="0" tIns="0" rIns="0" bIns="0" rtlCol="0">
            <a:spAutoFit/>
          </a:bodyPr>
          <a:lstStyle>
            <a:defPPr>
              <a:defRPr lang="en-US"/>
            </a:defPPr>
          </a:lstStyle>
          <a:p>
            <a:pPr rtl="0">
              <a:lnSpc>
                <a:spcPct val="90000"/>
              </a:lnSpc>
            </a:pPr>
            <a:r>
              <a:rPr lang="ja-JP" sz="3600">
                <a:solidFill>
                  <a:srgbClr val="556679"/>
                </a:solidFill>
                <a:latin typeface="Meiryo" panose="020B0604030504040204" pitchFamily="34" charset="-128"/>
                <a:ea typeface="Meiryo" panose="020B0604030504040204" pitchFamily="34" charset="-128"/>
              </a:rPr>
              <a:t>ミズーリ州政府はLinkedInラーニングを開始する前に、幅広い層の職員と面談し、何を学びたがっているかについて理解しようとしました。</a:t>
            </a: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a:p>
            <a:pPr rtl="0">
              <a:lnSpc>
                <a:spcPct val="90000"/>
              </a:lnSpc>
            </a:pPr>
            <a:r>
              <a:rPr lang="ja-JP" sz="3600">
                <a:solidFill>
                  <a:srgbClr val="556679"/>
                </a:solidFill>
                <a:latin typeface="Meiryo" panose="020B0604030504040204" pitchFamily="34" charset="-128"/>
                <a:ea typeface="Meiryo" panose="020B0604030504040204" pitchFamily="34" charset="-128"/>
              </a:rPr>
              <a:t>次に、LinkedInラーニングが開始されると、L&amp;Dチームはそのニーズに合わせてコースのプレイリストを作成しました。自分の意見を聞いてもらえたと感じた職員は、仲間に宣伝しました。</a:t>
            </a: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a:p>
            <a:pPr rtl="0">
              <a:lnSpc>
                <a:spcPct val="90000"/>
              </a:lnSpc>
            </a:pPr>
            <a:r>
              <a:rPr lang="ja-JP" sz="3600">
                <a:solidFill>
                  <a:srgbClr val="B03F1F"/>
                </a:solidFill>
                <a:latin typeface="Meiryo" panose="020B0604030504040204" pitchFamily="34" charset="-128"/>
                <a:ea typeface="Meiryo" panose="020B0604030504040204" pitchFamily="34" charset="-128"/>
              </a:rPr>
              <a:t>その結果は? </a:t>
            </a:r>
            <a:br>
              <a:rPr lang="en-US" sz="3600" dirty="0">
                <a:solidFill>
                  <a:srgbClr val="B03F1F"/>
                </a:solidFill>
                <a:latin typeface="Meiryo" panose="020B0604030504040204" pitchFamily="34" charset="-128"/>
                <a:ea typeface="Meiryo" panose="020B0604030504040204" pitchFamily="34" charset="-128"/>
              </a:rPr>
            </a:br>
            <a:r>
              <a:rPr lang="ja-JP" sz="3600">
                <a:solidFill>
                  <a:srgbClr val="556679"/>
                </a:solidFill>
                <a:latin typeface="Meiryo" panose="020B0604030504040204" pitchFamily="34" charset="-128"/>
                <a:ea typeface="Meiryo" panose="020B0604030504040204" pitchFamily="34" charset="-128"/>
              </a:rPr>
              <a:t>7ヶ月間で92,000時間もの学習コンテンツが視聴されました。</a:t>
            </a: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a:p>
            <a:pPr rtl="0">
              <a:lnSpc>
                <a:spcPct val="90000"/>
              </a:lnSpc>
            </a:pPr>
            <a:r>
              <a:rPr lang="ja-JP" sz="3600">
                <a:solidFill>
                  <a:srgbClr val="B03F1F"/>
                </a:solidFill>
                <a:latin typeface="Meiryo" panose="020B0604030504040204" pitchFamily="34" charset="-128"/>
                <a:ea typeface="Meiryo" panose="020B0604030504040204" pitchFamily="34" charset="-128"/>
                <a:hlinkClick r:id="rId5"/>
              </a:rPr>
              <a:t>このストーリーを読む</a:t>
            </a:r>
          </a:p>
        </p:txBody>
      </p:sp>
      <p:pic>
        <p:nvPicPr>
          <p:cNvPr id="3" name="Picture 2">
            <a:extLst>
              <a:ext uri="{FF2B5EF4-FFF2-40B4-BE49-F238E27FC236}">
                <a16:creationId xmlns:a16="http://schemas.microsoft.com/office/drawing/2014/main" id="{CF23D83B-8E3D-6F4A-961D-3ABEA51F5FFA}"/>
              </a:ext>
            </a:extLst>
          </p:cNvPr>
          <p:cNvPicPr>
            <a:picLocks noChangeAspect="1"/>
          </p:cNvPicPr>
          <p:nvPr/>
        </p:nvPicPr>
        <p:blipFill>
          <a:blip r:embed="rId6"/>
          <a:stretch>
            <a:fillRect/>
          </a:stretch>
        </p:blipFill>
        <p:spPr>
          <a:xfrm>
            <a:off x="18873343" y="-1"/>
            <a:ext cx="5513832" cy="13715999"/>
          </a:xfrm>
          <a:prstGeom prst="rect">
            <a:avLst/>
          </a:prstGeom>
        </p:spPr>
      </p:pic>
    </p:spTree>
    <p:extLst>
      <p:ext uri="{BB962C8B-B14F-4D97-AF65-F5344CB8AC3E}">
        <p14:creationId xmlns:p14="http://schemas.microsoft.com/office/powerpoint/2010/main" val="1512138237"/>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0" y="0"/>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626517" y="1385159"/>
            <a:ext cx="4408325" cy="5963908"/>
            <a:chOff x="18626517" y="2441578"/>
            <a:chExt cx="4408325" cy="5963908"/>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8"/>
              <a:ext cx="4408325" cy="5963908"/>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626517" y="3029250"/>
              <a:ext cx="4408325" cy="4439283"/>
              <a:chOff x="18626517" y="3208152"/>
              <a:chExt cx="4408325" cy="4439283"/>
            </a:xfrm>
          </p:grpSpPr>
          <p:sp>
            <p:nvSpPr>
              <p:cNvPr id="42" name="TextBox 41">
                <a:extLst>
                  <a:ext uri="{FF2B5EF4-FFF2-40B4-BE49-F238E27FC236}">
                    <a16:creationId xmlns:a16="http://schemas.microsoft.com/office/drawing/2014/main" id="{31F759AC-1C6B-604A-80EC-FDC1745B2CCD}"/>
                  </a:ext>
                </a:extLst>
              </p:cNvPr>
              <p:cNvSpPr txBox="1"/>
              <p:nvPr/>
            </p:nvSpPr>
            <p:spPr>
              <a:xfrm>
                <a:off x="19043374" y="5537883"/>
                <a:ext cx="3625090" cy="2109552"/>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ja-JP" sz="2800">
                    <a:solidFill>
                      <a:srgbClr val="556679"/>
                    </a:solidFill>
                    <a:latin typeface="Meiryo" panose="020B0604030504040204" pitchFamily="34" charset="-128"/>
                    <a:ea typeface="Meiryo" panose="020B0604030504040204" pitchFamily="34" charset="-128"/>
                    <a:cs typeface="Arial" panose="020B0604020202020204" pitchFamily="34" charset="0"/>
                  </a:rPr>
                  <a:t>直属の上司がもっと関わってくれれば学習意欲が高まると答えた職員の割合*</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626517" y="3208152"/>
                <a:ext cx="4408325"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ja-JP" sz="16000">
                    <a:solidFill>
                      <a:srgbClr val="B03F1F"/>
                    </a:solidFill>
                    <a:latin typeface="Meiryo" panose="020B0604030504040204" pitchFamily="34" charset="-128"/>
                    <a:ea typeface="Meiryo" panose="020B0604030504040204" pitchFamily="34" charset="-128"/>
                    <a:cs typeface="AvenirNext LT Pro Regular"/>
                  </a:rPr>
                  <a:t>2/3</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603971" y="1385160"/>
            <a:ext cx="5647973" cy="9922366"/>
            <a:chOff x="905763" y="4372842"/>
            <a:chExt cx="5647973" cy="9922366"/>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B03F1F"/>
                  </a:solidFill>
                  <a:latin typeface="Meiryo" panose="020B0604030504040204" pitchFamily="34" charset="-128"/>
                  <a:ea typeface="Meiryo" panose="020B0604030504040204" pitchFamily="34" charset="-128"/>
                  <a:cs typeface="Arial"/>
                </a:rPr>
                <a:t>アウトリーチ</a:t>
              </a:r>
              <a:br>
                <a:rPr lang="en-US" sz="4600" spc="-100" dirty="0">
                  <a:solidFill>
                    <a:srgbClr val="B03F1F"/>
                  </a:solidFill>
                  <a:latin typeface="Meiryo" panose="020B0604030504040204" pitchFamily="34" charset="-128"/>
                  <a:ea typeface="Meiryo" panose="020B0604030504040204" pitchFamily="34" charset="-128"/>
                  <a:cs typeface="Arial"/>
                </a:rPr>
              </a:br>
              <a:r>
                <a:rPr lang="ja-JP" sz="4600">
                  <a:solidFill>
                    <a:srgbClr val="B03F1F"/>
                  </a:solidFill>
                  <a:latin typeface="Meiryo" panose="020B0604030504040204" pitchFamily="34" charset="-128"/>
                  <a:ea typeface="Meiryo" panose="020B0604030504040204" pitchFamily="34" charset="-128"/>
                  <a:cs typeface="Arial"/>
                </a:rPr>
                <a:t>戦略その3</a:t>
              </a:r>
            </a:p>
          </p:txBody>
        </p:sp>
        <p:sp>
          <p:nvSpPr>
            <p:cNvPr id="36" name="Rectangle 35">
              <a:extLst>
                <a:ext uri="{FF2B5EF4-FFF2-40B4-BE49-F238E27FC236}">
                  <a16:creationId xmlns:a16="http://schemas.microsoft.com/office/drawing/2014/main" id="{2EB8E8C9-7DFA-A54D-B43F-8157687C56BC}"/>
                </a:ext>
              </a:extLst>
            </p:cNvPr>
            <p:cNvSpPr/>
            <p:nvPr/>
          </p:nvSpPr>
          <p:spPr>
            <a:xfrm>
              <a:off x="905763" y="6177450"/>
              <a:ext cx="5647973" cy="81177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800">
                  <a:solidFill>
                    <a:srgbClr val="B03F1F"/>
                  </a:solidFill>
                  <a:latin typeface="Meiryo" panose="020B0604030504040204" pitchFamily="34" charset="-128"/>
                  <a:ea typeface="Meiryo" panose="020B0604030504040204" pitchFamily="34" charset="-128"/>
                  <a:cs typeface="Arial"/>
                </a:rPr>
                <a:t>マネージャーを活躍させる</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FCC46B48-0762-1C49-8927-87B1B7BBB34C}"/>
              </a:ext>
            </a:extLst>
          </p:cNvPr>
          <p:cNvSpPr txBox="1"/>
          <p:nvPr/>
        </p:nvSpPr>
        <p:spPr>
          <a:xfrm>
            <a:off x="7500386" y="467832"/>
            <a:ext cx="4705791" cy="1218795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マネージャーは、職員の人生において非常に大きな役割を果たしています。Gallup社の調査によると、職場で職員がどれだけ仕事に熱心に取り組むかを決める最大の要因は、</a:t>
            </a:r>
            <a:br>
              <a:rPr lang="en-US" altLang="ja-JP" sz="3600" dirty="0">
                <a:solidFill>
                  <a:srgbClr val="5E6869"/>
                </a:solidFill>
                <a:latin typeface="Meiryo" panose="020B0604030504040204" pitchFamily="34" charset="-128"/>
                <a:ea typeface="Meiryo" panose="020B0604030504040204" pitchFamily="34" charset="-128"/>
                <a:cs typeface="Arial"/>
              </a:rPr>
            </a:br>
            <a:r>
              <a:rPr lang="ja-JP" sz="3600">
                <a:solidFill>
                  <a:srgbClr val="5E6869"/>
                </a:solidFill>
                <a:latin typeface="Meiryo" panose="020B0604030504040204" pitchFamily="34" charset="-128"/>
                <a:ea typeface="Meiryo" panose="020B0604030504040204" pitchFamily="34" charset="-128"/>
                <a:cs typeface="Arial"/>
              </a:rPr>
              <a:t>マネージャーとの関係だということが明らかになっています。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この関係を改善するにはどうすればよいでしょうか? LinkedInの調査によると、マネージャーが職員の成長を優先させている場合、職員が仕事に熱心に取り組む可能性ははるかに高いことがわかっています。</a:t>
            </a:r>
          </a:p>
        </p:txBody>
      </p:sp>
      <p:sp>
        <p:nvSpPr>
          <p:cNvPr id="20" name="TextBox 19">
            <a:extLst>
              <a:ext uri="{FF2B5EF4-FFF2-40B4-BE49-F238E27FC236}">
                <a16:creationId xmlns:a16="http://schemas.microsoft.com/office/drawing/2014/main" id="{753CDFFB-798E-3C48-A083-FC030E9DEEFD}"/>
              </a:ext>
            </a:extLst>
          </p:cNvPr>
          <p:cNvSpPr txBox="1"/>
          <p:nvPr/>
        </p:nvSpPr>
        <p:spPr>
          <a:xfrm>
            <a:off x="13225935" y="723014"/>
            <a:ext cx="4509172" cy="1052595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LinkedIn ラーニングはここで役立ちます。マネージャーは、自分自身がLinkedInラーニングのコースを受講し、それを直属の部下に伝えることで、職員の成長を優先していることを示すことができます。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さらに、LinkedIn ラーニングは、マネージャーが職員をスキルアップさせ、スキルギャップを埋めるための強力な開発ツールとしても機能します。</a:t>
            </a:r>
          </a:p>
        </p:txBody>
      </p:sp>
      <p:sp>
        <p:nvSpPr>
          <p:cNvPr id="21" name="TextBox 20">
            <a:extLst>
              <a:ext uri="{FF2B5EF4-FFF2-40B4-BE49-F238E27FC236}">
                <a16:creationId xmlns:a16="http://schemas.microsoft.com/office/drawing/2014/main" id="{367D47C7-8973-2040-BAE2-A8F2BD53B38E}"/>
              </a:ext>
            </a:extLst>
          </p:cNvPr>
          <p:cNvSpPr txBox="1"/>
          <p:nvPr/>
        </p:nvSpPr>
        <p:spPr>
          <a:xfrm>
            <a:off x="18626516" y="7936739"/>
            <a:ext cx="4408326"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ja-JP" sz="2200">
                <a:solidFill>
                  <a:srgbClr val="5E6869"/>
                </a:solidFill>
                <a:latin typeface="Meiryo" panose="020B0604030504040204" pitchFamily="34" charset="-128"/>
                <a:ea typeface="Meiryo" panose="020B0604030504040204" pitchFamily="34" charset="-128"/>
                <a:cs typeface="Arial" panose="020B0604020202020204" pitchFamily="34" charset="0"/>
              </a:rPr>
              <a:t>*出典: </a:t>
            </a:r>
            <a:r>
              <a:rPr lang="ja-JP" sz="2200">
                <a:solidFill>
                  <a:srgbClr val="B03F1F"/>
                </a:solidFill>
                <a:latin typeface="Meiryo" panose="020B0604030504040204" pitchFamily="34" charset="-128"/>
                <a:ea typeface="Meiryo" panose="020B0604030504040204" pitchFamily="34" charset="-128"/>
                <a:cs typeface="Arial" panose="020B0604020202020204" pitchFamily="34" charset="0"/>
                <a:hlinkClick r:id="rId5"/>
              </a:rPr>
              <a:t>2018年ワークプレイスラーニングレポート</a:t>
            </a:r>
          </a:p>
        </p:txBody>
      </p:sp>
    </p:spTree>
    <p:extLst>
      <p:ext uri="{BB962C8B-B14F-4D97-AF65-F5344CB8AC3E}">
        <p14:creationId xmlns:p14="http://schemas.microsoft.com/office/powerpoint/2010/main" val="1949349187"/>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710298" y="1385160"/>
            <a:ext cx="5499117" cy="9964896"/>
            <a:chOff x="1012090" y="4372842"/>
            <a:chExt cx="5499117" cy="9964896"/>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B03F1F"/>
                  </a:solidFill>
                  <a:latin typeface="Meiryo" panose="020B0604030504040204" pitchFamily="34" charset="-128"/>
                  <a:ea typeface="Meiryo" panose="020B0604030504040204" pitchFamily="34" charset="-128"/>
                  <a:cs typeface="Arial"/>
                </a:rPr>
                <a:t>アウトリーチ</a:t>
              </a:r>
              <a:br>
                <a:rPr lang="en-US" sz="4600" spc="-100" dirty="0">
                  <a:solidFill>
                    <a:srgbClr val="B03F1F"/>
                  </a:solidFill>
                  <a:latin typeface="Meiryo" panose="020B0604030504040204" pitchFamily="34" charset="-128"/>
                  <a:ea typeface="Meiryo" panose="020B0604030504040204" pitchFamily="34" charset="-128"/>
                  <a:cs typeface="Arial"/>
                </a:rPr>
              </a:br>
              <a:r>
                <a:rPr lang="ja-JP" sz="4600">
                  <a:solidFill>
                    <a:srgbClr val="B03F1F"/>
                  </a:solidFill>
                  <a:latin typeface="Meiryo" panose="020B0604030504040204" pitchFamily="34" charset="-128"/>
                  <a:ea typeface="Meiryo" panose="020B0604030504040204" pitchFamily="34" charset="-128"/>
                  <a:cs typeface="Arial"/>
                </a:rPr>
                <a:t>戦略その3</a:t>
              </a:r>
            </a:p>
          </p:txBody>
        </p:sp>
        <p:sp>
          <p:nvSpPr>
            <p:cNvPr id="36" name="Rectangle 35">
              <a:extLst>
                <a:ext uri="{FF2B5EF4-FFF2-40B4-BE49-F238E27FC236}">
                  <a16:creationId xmlns:a16="http://schemas.microsoft.com/office/drawing/2014/main" id="{2EB8E8C9-7DFA-A54D-B43F-8157687C56BC}"/>
                </a:ext>
              </a:extLst>
            </p:cNvPr>
            <p:cNvSpPr/>
            <p:nvPr/>
          </p:nvSpPr>
          <p:spPr>
            <a:xfrm>
              <a:off x="1012090" y="6326306"/>
              <a:ext cx="5499117" cy="80114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800">
                  <a:solidFill>
                    <a:srgbClr val="B03F1F"/>
                  </a:solidFill>
                  <a:latin typeface="Meiryo" panose="020B0604030504040204" pitchFamily="34" charset="-128"/>
                  <a:ea typeface="Meiryo" panose="020B0604030504040204" pitchFamily="34" charset="-128"/>
                  <a:cs typeface="Arial"/>
                </a:rPr>
                <a:t>マネージャーを活躍させる</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4113AB03-CF9A-C94D-9357-0A6F3A25992B}"/>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5E6869"/>
                </a:solidFill>
                <a:latin typeface="Meiryo" panose="020B0604030504040204" pitchFamily="34" charset="-128"/>
                <a:ea typeface="Meiryo" panose="020B0604030504040204" pitchFamily="34" charset="-128"/>
                <a:cs typeface="Arial"/>
              </a:rPr>
              <a:t>実現するにはどうしたらいいでしょうか。</a:t>
            </a:r>
          </a:p>
        </p:txBody>
      </p:sp>
      <p:sp>
        <p:nvSpPr>
          <p:cNvPr id="23" name="TextBox 22">
            <a:extLst>
              <a:ext uri="{FF2B5EF4-FFF2-40B4-BE49-F238E27FC236}">
                <a16:creationId xmlns:a16="http://schemas.microsoft.com/office/drawing/2014/main" id="{B7621481-61BB-FE4F-B269-8740C33D1FE9}"/>
              </a:ext>
            </a:extLst>
          </p:cNvPr>
          <p:cNvSpPr txBox="1"/>
          <p:nvPr/>
        </p:nvSpPr>
        <p:spPr>
          <a:xfrm>
            <a:off x="7910322" y="3349126"/>
            <a:ext cx="6686211" cy="3508653"/>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800">
                <a:solidFill>
                  <a:srgbClr val="B13F21"/>
                </a:solidFill>
                <a:latin typeface="Meiryo" panose="020B0604030504040204" pitchFamily="34" charset="-128"/>
                <a:ea typeface="Meiryo" panose="020B0604030504040204" pitchFamily="34" charset="-128"/>
                <a:cs typeface="Arial" panose="020B0604020202020204" pitchFamily="34" charset="0"/>
              </a:rPr>
              <a:t>人間関係を構築する</a:t>
            </a:r>
          </a:p>
          <a:p>
            <a:pPr defTabSz="914012"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panose="020B0604020202020204" pitchFamily="34" charset="0"/>
              </a:rPr>
              <a:t>インパクトのある学習プログラムを作成するために、マネージャーをよく理解し、苦手な部分やL&amp;Dに対する考えを把握します。</a:t>
            </a:r>
          </a:p>
        </p:txBody>
      </p:sp>
      <p:sp>
        <p:nvSpPr>
          <p:cNvPr id="24" name="TextBox 23">
            <a:extLst>
              <a:ext uri="{FF2B5EF4-FFF2-40B4-BE49-F238E27FC236}">
                <a16:creationId xmlns:a16="http://schemas.microsoft.com/office/drawing/2014/main" id="{CDA12B8A-DEA2-8B4E-AEB5-24D9E7A6D55B}"/>
              </a:ext>
            </a:extLst>
          </p:cNvPr>
          <p:cNvSpPr txBox="1"/>
          <p:nvPr/>
        </p:nvSpPr>
        <p:spPr>
          <a:xfrm>
            <a:off x="16109782" y="3334414"/>
            <a:ext cx="6927814" cy="3508653"/>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800">
                <a:solidFill>
                  <a:srgbClr val="B13F21"/>
                </a:solidFill>
                <a:latin typeface="Meiryo" panose="020B0604030504040204" pitchFamily="34" charset="-128"/>
                <a:ea typeface="Meiryo" panose="020B0604030504040204" pitchFamily="34" charset="-128"/>
                <a:cs typeface="Arial" panose="020B0604020202020204" pitchFamily="34" charset="0"/>
              </a:rPr>
              <a:t>学習を継続する</a:t>
            </a:r>
          </a:p>
          <a:p>
            <a:pPr defTabSz="914012"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panose="020B0604020202020204" pitchFamily="34" charset="0"/>
              </a:rPr>
              <a:t>マネージャーが直面するスキルギャップに対応する学習コンテンツを割り当てます。定期的にマネージャーと会って、学習を継続させましょう。</a:t>
            </a:r>
          </a:p>
        </p:txBody>
      </p:sp>
      <p:sp>
        <p:nvSpPr>
          <p:cNvPr id="25" name="TextBox 24">
            <a:extLst>
              <a:ext uri="{FF2B5EF4-FFF2-40B4-BE49-F238E27FC236}">
                <a16:creationId xmlns:a16="http://schemas.microsoft.com/office/drawing/2014/main" id="{5394FFB0-F791-4F40-83CB-5FCE4FA28D7A}"/>
              </a:ext>
            </a:extLst>
          </p:cNvPr>
          <p:cNvSpPr txBox="1"/>
          <p:nvPr/>
        </p:nvSpPr>
        <p:spPr>
          <a:xfrm>
            <a:off x="7910322" y="7557234"/>
            <a:ext cx="6686211"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800">
                <a:solidFill>
                  <a:srgbClr val="B13F21"/>
                </a:solidFill>
                <a:latin typeface="Meiryo" panose="020B0604030504040204" pitchFamily="34" charset="-128"/>
                <a:ea typeface="Meiryo" panose="020B0604030504040204" pitchFamily="34" charset="-128"/>
                <a:cs typeface="Arial" panose="020B0604020202020204" pitchFamily="34" charset="0"/>
              </a:rPr>
              <a:t>成功体験を共有する</a:t>
            </a:r>
          </a:p>
          <a:p>
            <a:pPr defTabSz="914012"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panose="020B0604020202020204" pitchFamily="34" charset="0"/>
              </a:rPr>
              <a:t>スキルを向上できるよう直属の部下にオンライン学習に取り組むことを奨励するマネージャーを報奨します。</a:t>
            </a:r>
          </a:p>
        </p:txBody>
      </p:sp>
      <p:sp>
        <p:nvSpPr>
          <p:cNvPr id="26" name="TextBox 25">
            <a:extLst>
              <a:ext uri="{FF2B5EF4-FFF2-40B4-BE49-F238E27FC236}">
                <a16:creationId xmlns:a16="http://schemas.microsoft.com/office/drawing/2014/main" id="{920EBFDE-F17C-CE4C-B483-AE94EC2EFEA1}"/>
              </a:ext>
            </a:extLst>
          </p:cNvPr>
          <p:cNvSpPr txBox="1"/>
          <p:nvPr/>
        </p:nvSpPr>
        <p:spPr>
          <a:xfrm>
            <a:off x="16109782" y="7557234"/>
            <a:ext cx="6927814" cy="3693319"/>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800">
                <a:solidFill>
                  <a:srgbClr val="B13F21"/>
                </a:solidFill>
                <a:latin typeface="Meiryo" panose="020B0604030504040204" pitchFamily="34" charset="-128"/>
                <a:ea typeface="Meiryo" panose="020B0604030504040204" pitchFamily="34" charset="-128"/>
                <a:cs typeface="Arial" panose="020B0604020202020204" pitchFamily="34" charset="0"/>
              </a:rPr>
              <a:t>LinkedInラーニングによるサポート</a:t>
            </a:r>
          </a:p>
          <a:p>
            <a:pPr defTabSz="914012"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panose="020B0604020202020204" pitchFamily="34" charset="0"/>
              </a:rPr>
              <a:t>マネージャーはチームに学習コンテンツを割り当て、受講者のアクティビティレポートを取得して学習状況をモニタリングできます。</a:t>
            </a:r>
          </a:p>
        </p:txBody>
      </p:sp>
    </p:spTree>
    <p:extLst>
      <p:ext uri="{BB962C8B-B14F-4D97-AF65-F5344CB8AC3E}">
        <p14:creationId xmlns:p14="http://schemas.microsoft.com/office/powerpoint/2010/main" val="837918256"/>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1" name="TextBox 20">
            <a:extLst>
              <a:ext uri="{FF2B5EF4-FFF2-40B4-BE49-F238E27FC236}">
                <a16:creationId xmlns:a16="http://schemas.microsoft.com/office/drawing/2014/main" id="{3BF049A2-CDC2-AB40-9F65-3C76B548A012}"/>
              </a:ext>
            </a:extLst>
          </p:cNvPr>
          <p:cNvSpPr txBox="1"/>
          <p:nvPr/>
        </p:nvSpPr>
        <p:spPr>
          <a:xfrm>
            <a:off x="7826342" y="2041451"/>
            <a:ext cx="10057621" cy="738664"/>
          </a:xfrm>
          <a:prstGeom prst="rect">
            <a:avLst/>
          </a:prstGeom>
        </p:spPr>
        <p:txBody>
          <a:bodyPr vert="horz" wrap="square" lIns="0" tIns="0" rIns="0" bIns="0" rtlCol="0">
            <a:spAutoFit/>
          </a:bodyPr>
          <a:lstStyle>
            <a:defPPr>
              <a:defRPr lang="en-US"/>
            </a:defPPr>
          </a:lstStyle>
          <a:p>
            <a:pPr defTabSz="457004" rtl="0">
              <a:spcBef>
                <a:spcPct val="20000"/>
              </a:spcBef>
              <a:spcAft>
                <a:spcPct val="0"/>
              </a:spcAft>
              <a:buClr>
                <a:srgbClr val="4472C4"/>
              </a:buClr>
              <a:defRPr/>
            </a:pPr>
            <a:r>
              <a:rPr lang="ja-JP" sz="4800">
                <a:solidFill>
                  <a:srgbClr val="556679"/>
                </a:solidFill>
                <a:latin typeface="Meiryo" panose="020B0604030504040204" pitchFamily="34" charset="-128"/>
                <a:ea typeface="Meiryo" panose="020B0604030504040204" pitchFamily="34" charset="-128"/>
                <a:cs typeface="AvenirNext LT Pro Regular"/>
              </a:rPr>
              <a:t>ServiceTitan社の例をご紹介します。</a:t>
            </a:r>
          </a:p>
        </p:txBody>
      </p:sp>
      <p:pic>
        <p:nvPicPr>
          <p:cNvPr id="17" name="Picture 16" descr="A close up of a sign&#10;&#10;Description automatically generated">
            <a:extLst>
              <a:ext uri="{FF2B5EF4-FFF2-40B4-BE49-F238E27FC236}">
                <a16:creationId xmlns:a16="http://schemas.microsoft.com/office/drawing/2014/main" id="{35164D47-7DD1-CF47-8A5B-16DC429919F2}"/>
              </a:ext>
            </a:extLst>
          </p:cNvPr>
          <p:cNvPicPr>
            <a:picLocks noChangeAspect="1"/>
          </p:cNvPicPr>
          <p:nvPr/>
        </p:nvPicPr>
        <p:blipFill>
          <a:blip r:embed="rId4"/>
          <a:stretch>
            <a:fillRect/>
          </a:stretch>
        </p:blipFill>
        <p:spPr>
          <a:xfrm>
            <a:off x="1050539" y="12888051"/>
            <a:ext cx="2090518" cy="287078"/>
          </a:xfrm>
          <a:prstGeom prst="rect">
            <a:avLst/>
          </a:prstGeom>
        </p:spPr>
      </p:pic>
      <p:sp>
        <p:nvSpPr>
          <p:cNvPr id="19" name="TextBox 18">
            <a:extLst>
              <a:ext uri="{FF2B5EF4-FFF2-40B4-BE49-F238E27FC236}">
                <a16:creationId xmlns:a16="http://schemas.microsoft.com/office/drawing/2014/main" id="{02848CE4-8761-6D48-895F-82B76CC61FA6}"/>
              </a:ext>
            </a:extLst>
          </p:cNvPr>
          <p:cNvSpPr txBox="1"/>
          <p:nvPr/>
        </p:nvSpPr>
        <p:spPr>
          <a:xfrm>
            <a:off x="7819362" y="3363488"/>
            <a:ext cx="9681247" cy="9985811"/>
          </a:xfrm>
          <a:prstGeom prst="rect">
            <a:avLst/>
          </a:prstGeom>
        </p:spPr>
        <p:txBody>
          <a:bodyPr vert="horz" wrap="square" lIns="0" tIns="0" rIns="0" bIns="0" rtlCol="0">
            <a:spAutoFit/>
          </a:bodyPr>
          <a:lstStyle>
            <a:defPPr>
              <a:defRPr lang="en-US"/>
            </a:defPPr>
          </a:lstStyle>
          <a:p>
            <a:pPr rtl="0">
              <a:lnSpc>
                <a:spcPct val="90000"/>
              </a:lnSpc>
            </a:pPr>
            <a:r>
              <a:rPr lang="ja-JP" sz="3600">
                <a:solidFill>
                  <a:srgbClr val="556679"/>
                </a:solidFill>
                <a:latin typeface="Meiryo" panose="020B0604030504040204" pitchFamily="34" charset="-128"/>
                <a:ea typeface="Meiryo" panose="020B0604030504040204" pitchFamily="34" charset="-128"/>
              </a:rPr>
              <a:t>ServiceTitan社のL&amp;Dチームは、Slack、廊下、大人数でのチームミーティング、週ごとの少人数での会議などを通じてマネージャーと対話し、彼らを活躍させるよう行動を起こしました。</a:t>
            </a: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a:p>
            <a:pPr rtl="0">
              <a:lnSpc>
                <a:spcPct val="90000"/>
              </a:lnSpc>
            </a:pPr>
            <a:r>
              <a:rPr lang="ja-JP" sz="3600">
                <a:solidFill>
                  <a:srgbClr val="556679"/>
                </a:solidFill>
                <a:latin typeface="Meiryo" panose="020B0604030504040204" pitchFamily="34" charset="-128"/>
                <a:ea typeface="Meiryo" panose="020B0604030504040204" pitchFamily="34" charset="-128"/>
              </a:rPr>
              <a:t>次に、L＆DチームはチーフスタッフやHR責任者と相談の上、マネージャーが会社の主な取り組みについて話し合い、学習および研修用リソースにアクセスし、コミュニティを構築できるようフォーラムを開設しました。 </a:t>
            </a: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a:p>
            <a:pPr rtl="0">
              <a:lnSpc>
                <a:spcPct val="90000"/>
              </a:lnSpc>
            </a:pPr>
            <a:r>
              <a:rPr lang="ja-JP" sz="3600">
                <a:solidFill>
                  <a:srgbClr val="556679"/>
                </a:solidFill>
                <a:latin typeface="Meiryo" panose="020B0604030504040204" pitchFamily="34" charset="-128"/>
                <a:ea typeface="Meiryo" panose="020B0604030504040204" pitchFamily="34" charset="-128"/>
              </a:rPr>
              <a:t>コミュニティの勢いを維持するために、L＆DチームはSlackチャンネル「learn2lead」を作成しました。結果的に、同社のマネージャーによるL&amp;Dプログラムに対する評価は、ネットプロモータースコア (NPS) 90を維持し続けています。</a:t>
            </a: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a:p>
            <a:pPr rtl="0">
              <a:lnSpc>
                <a:spcPct val="90000"/>
              </a:lnSpc>
            </a:pPr>
            <a:r>
              <a:rPr lang="ja-JP" sz="3600">
                <a:solidFill>
                  <a:srgbClr val="B03F1F"/>
                </a:solidFill>
                <a:latin typeface="Meiryo" panose="020B0604030504040204" pitchFamily="34" charset="-128"/>
                <a:ea typeface="Meiryo" panose="020B0604030504040204" pitchFamily="34" charset="-128"/>
                <a:hlinkClick r:id="rId5"/>
              </a:rPr>
              <a:t>同社のストーリーをご覧ください</a:t>
            </a:r>
            <a:r>
              <a:rPr lang="ja-JP" sz="3600">
                <a:solidFill>
                  <a:srgbClr val="556679"/>
                </a:solidFill>
                <a:latin typeface="Meiryo" panose="020B0604030504040204" pitchFamily="34" charset="-128"/>
                <a:ea typeface="Meiryo" panose="020B0604030504040204" pitchFamily="34" charset="-128"/>
              </a:rPr>
              <a:t>。</a:t>
            </a: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p:txBody>
      </p:sp>
      <p:grpSp>
        <p:nvGrpSpPr>
          <p:cNvPr id="15" name="Group 14">
            <a:extLst>
              <a:ext uri="{FF2B5EF4-FFF2-40B4-BE49-F238E27FC236}">
                <a16:creationId xmlns:a16="http://schemas.microsoft.com/office/drawing/2014/main" id="{7C966477-0707-6344-9C5B-59CD80DCBA94}"/>
              </a:ext>
            </a:extLst>
          </p:cNvPr>
          <p:cNvGrpSpPr/>
          <p:nvPr/>
        </p:nvGrpSpPr>
        <p:grpSpPr>
          <a:xfrm>
            <a:off x="1029235" y="1385160"/>
            <a:ext cx="5562951" cy="9858569"/>
            <a:chOff x="1331027" y="4372842"/>
            <a:chExt cx="5562951" cy="9858569"/>
          </a:xfrm>
        </p:grpSpPr>
        <p:sp>
          <p:nvSpPr>
            <p:cNvPr id="16" name="Rectangle 15">
              <a:extLst>
                <a:ext uri="{FF2B5EF4-FFF2-40B4-BE49-F238E27FC236}">
                  <a16:creationId xmlns:a16="http://schemas.microsoft.com/office/drawing/2014/main" id="{F003DB4B-373E-434E-ABB6-9287A32BB40F}"/>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B03F1F"/>
                  </a:solidFill>
                  <a:latin typeface="Meiryo" panose="020B0604030504040204" pitchFamily="34" charset="-128"/>
                  <a:ea typeface="Meiryo" panose="020B0604030504040204" pitchFamily="34" charset="-128"/>
                  <a:cs typeface="Arial"/>
                </a:rPr>
                <a:t>アウトリーチ</a:t>
              </a:r>
              <a:br>
                <a:rPr lang="en-US" sz="4600" spc="-100" dirty="0">
                  <a:solidFill>
                    <a:srgbClr val="B03F1F"/>
                  </a:solidFill>
                  <a:latin typeface="Meiryo" panose="020B0604030504040204" pitchFamily="34" charset="-128"/>
                  <a:ea typeface="Meiryo" panose="020B0604030504040204" pitchFamily="34" charset="-128"/>
                  <a:cs typeface="Arial"/>
                </a:rPr>
              </a:br>
              <a:r>
                <a:rPr lang="ja-JP" sz="4600">
                  <a:solidFill>
                    <a:srgbClr val="B03F1F"/>
                  </a:solidFill>
                  <a:latin typeface="Meiryo" panose="020B0604030504040204" pitchFamily="34" charset="-128"/>
                  <a:ea typeface="Meiryo" panose="020B0604030504040204" pitchFamily="34" charset="-128"/>
                  <a:cs typeface="Arial"/>
                </a:rPr>
                <a:t>戦略その3</a:t>
              </a:r>
            </a:p>
          </p:txBody>
        </p:sp>
        <p:sp>
          <p:nvSpPr>
            <p:cNvPr id="18" name="Rectangle 17">
              <a:extLst>
                <a:ext uri="{FF2B5EF4-FFF2-40B4-BE49-F238E27FC236}">
                  <a16:creationId xmlns:a16="http://schemas.microsoft.com/office/drawing/2014/main" id="{9EDF12A7-B9A5-BA4C-8666-B17BC956332A}"/>
                </a:ext>
              </a:extLst>
            </p:cNvPr>
            <p:cNvSpPr/>
            <p:nvPr/>
          </p:nvSpPr>
          <p:spPr>
            <a:xfrm>
              <a:off x="1352331" y="6177448"/>
              <a:ext cx="5541647" cy="8053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800">
                  <a:solidFill>
                    <a:srgbClr val="B03F1F"/>
                  </a:solidFill>
                  <a:latin typeface="Meiryo" panose="020B0604030504040204" pitchFamily="34" charset="-128"/>
                  <a:ea typeface="Meiryo" panose="020B0604030504040204" pitchFamily="34" charset="-128"/>
                  <a:cs typeface="Arial"/>
                </a:rPr>
                <a:t>マネージャーを活躍させる</a:t>
              </a:r>
            </a:p>
          </p:txBody>
        </p:sp>
        <p:cxnSp>
          <p:nvCxnSpPr>
            <p:cNvPr id="20" name="Straight Connector 19">
              <a:extLst>
                <a:ext uri="{FF2B5EF4-FFF2-40B4-BE49-F238E27FC236}">
                  <a16:creationId xmlns:a16="http://schemas.microsoft.com/office/drawing/2014/main" id="{1FD7621B-3E20-814B-910C-10A285828786}"/>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13E0D361-D311-7C48-91C4-E63C3CD27693}"/>
              </a:ext>
            </a:extLst>
          </p:cNvPr>
          <p:cNvSpPr txBox="1"/>
          <p:nvPr/>
        </p:nvSpPr>
        <p:spPr>
          <a:xfrm>
            <a:off x="1050539" y="6188149"/>
            <a:ext cx="5031284" cy="301621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2800" i="1">
                <a:solidFill>
                  <a:srgbClr val="B03F1F"/>
                </a:solidFill>
                <a:latin typeface="Meiryo" panose="020B0604030504040204" pitchFamily="34" charset="-128"/>
                <a:ea typeface="Meiryo" panose="020B0604030504040204" pitchFamily="34" charset="-128"/>
                <a:cs typeface="Arial" panose="020B0604020202020204" pitchFamily="34" charset="0"/>
              </a:rPr>
              <a:t>「現在の職務に重点を置くことはもとより、理想のキャリアパスと次のステップに向けて何を学び、何を成長させるべきか理解しようとしてくれるマネージャーに出会ったのは初めてです」</a:t>
            </a:r>
          </a:p>
        </p:txBody>
      </p:sp>
      <p:sp>
        <p:nvSpPr>
          <p:cNvPr id="23" name="object 13">
            <a:extLst>
              <a:ext uri="{FF2B5EF4-FFF2-40B4-BE49-F238E27FC236}">
                <a16:creationId xmlns:a16="http://schemas.microsoft.com/office/drawing/2014/main" id="{BE12A582-A69B-CF40-818E-C68BF548C20B}"/>
              </a:ext>
            </a:extLst>
          </p:cNvPr>
          <p:cNvSpPr/>
          <p:nvPr/>
        </p:nvSpPr>
        <p:spPr>
          <a:xfrm>
            <a:off x="1050539" y="10386432"/>
            <a:ext cx="1446858" cy="1446880"/>
          </a:xfrm>
          <a:prstGeom prst="rect">
            <a:avLst/>
          </a:prstGeom>
          <a:blipFill>
            <a:blip r:embed="rId6">
              <a:extLst>
                <a:ext uri="{28A0092B-C50C-407E-A947-70E740481C1C}">
                  <a14:useLocalDpi xmlns:a14="http://schemas.microsoft.com/office/drawing/2010/main"/>
                </a:ext>
              </a:extLst>
            </a:blip>
            <a:stretch>
              <a:fillRect/>
            </a:stretch>
          </a:blipFill>
        </p:spPr>
        <p:txBody>
          <a:bodyPr wrap="square" lIns="0" tIns="0" rIns="0" bIns="0" rtlCol="0"/>
          <a:lstStyle>
            <a:defPPr>
              <a:defRPr lang="en-US"/>
            </a:defPPr>
          </a:lstStyle>
          <a:p>
            <a:pPr defTabSz="1828478">
              <a:spcBef>
                <a:spcPct val="0"/>
              </a:spcBef>
              <a:spcAft>
                <a:spcPct val="0"/>
              </a:spcAft>
              <a:defRPr/>
            </a:pPr>
            <a:endParaRPr sz="1588">
              <a:solidFill>
                <a:srgbClr val="3C4345"/>
              </a:solidFill>
              <a:latin typeface="Meiryo" panose="020B0604030504040204" pitchFamily="34" charset="-128"/>
              <a:ea typeface="Meiryo" panose="020B0604030504040204" pitchFamily="34" charset="-128"/>
            </a:endParaRPr>
          </a:p>
        </p:txBody>
      </p:sp>
      <p:sp>
        <p:nvSpPr>
          <p:cNvPr id="24" name="TextBox 23">
            <a:extLst>
              <a:ext uri="{FF2B5EF4-FFF2-40B4-BE49-F238E27FC236}">
                <a16:creationId xmlns:a16="http://schemas.microsoft.com/office/drawing/2014/main" id="{E1E48EB2-0452-D249-AF7F-E0E353626DD8}"/>
              </a:ext>
            </a:extLst>
          </p:cNvPr>
          <p:cNvSpPr txBox="1"/>
          <p:nvPr/>
        </p:nvSpPr>
        <p:spPr>
          <a:xfrm>
            <a:off x="2827552" y="10462438"/>
            <a:ext cx="3615778" cy="1354217"/>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2200" b="1">
                <a:solidFill>
                  <a:srgbClr val="556679"/>
                </a:solidFill>
                <a:latin typeface="Meiryo" panose="020B0604030504040204" pitchFamily="34" charset="-128"/>
                <a:ea typeface="Meiryo" panose="020B0604030504040204" pitchFamily="34" charset="-128"/>
                <a:cs typeface="Arial" panose="020B0604020202020204" pitchFamily="34" charset="0"/>
              </a:rPr>
              <a:t>Brendon Norton</a:t>
            </a:r>
          </a:p>
          <a:p>
            <a:pPr defTabSz="914012" rtl="0">
              <a:spcBef>
                <a:spcPct val="0"/>
              </a:spcBef>
              <a:spcAft>
                <a:spcPct val="0"/>
              </a:spcAft>
              <a:defRPr/>
            </a:pPr>
            <a:r>
              <a:rPr lang="ja-JP" sz="2200">
                <a:solidFill>
                  <a:srgbClr val="556679"/>
                </a:solidFill>
                <a:latin typeface="Meiryo" panose="020B0604030504040204" pitchFamily="34" charset="-128"/>
                <a:ea typeface="Meiryo" panose="020B0604030504040204" pitchFamily="34" charset="-128"/>
                <a:cs typeface="Arial" panose="020B0604020202020204" pitchFamily="34" charset="0"/>
              </a:rPr>
              <a:t>ServiceTitan - カスタマーサクセスマネージャー</a:t>
            </a:r>
            <a:br>
              <a:rPr lang="en-US" sz="2200" dirty="0">
                <a:solidFill>
                  <a:srgbClr val="556679"/>
                </a:solidFill>
                <a:latin typeface="Meiryo" panose="020B0604030504040204" pitchFamily="34" charset="-128"/>
                <a:ea typeface="Meiryo" panose="020B0604030504040204" pitchFamily="34" charset="-128"/>
                <a:cs typeface="Arial" panose="020B0604020202020204" pitchFamily="34" charset="0"/>
              </a:rPr>
            </a:br>
            <a:endParaRPr lang="en-US" sz="2200" dirty="0">
              <a:solidFill>
                <a:srgbClr val="556679"/>
              </a:solidFill>
              <a:latin typeface="Meiryo" panose="020B0604030504040204" pitchFamily="34" charset="-128"/>
              <a:ea typeface="Meiryo" panose="020B0604030504040204" pitchFamily="34" charset="-128"/>
              <a:cs typeface="Arial" panose="020B0604020202020204" pitchFamily="34" charset="0"/>
            </a:endParaRPr>
          </a:p>
        </p:txBody>
      </p:sp>
      <p:pic>
        <p:nvPicPr>
          <p:cNvPr id="6" name="Picture 5">
            <a:extLst>
              <a:ext uri="{FF2B5EF4-FFF2-40B4-BE49-F238E27FC236}">
                <a16:creationId xmlns:a16="http://schemas.microsoft.com/office/drawing/2014/main" id="{119A5B40-920E-D84E-A84B-95CC6B9ACC95}"/>
              </a:ext>
            </a:extLst>
          </p:cNvPr>
          <p:cNvPicPr>
            <a:picLocks noChangeAspect="1"/>
          </p:cNvPicPr>
          <p:nvPr/>
        </p:nvPicPr>
        <p:blipFill>
          <a:blip r:embed="rId7"/>
          <a:stretch>
            <a:fillRect/>
          </a:stretch>
        </p:blipFill>
        <p:spPr>
          <a:xfrm>
            <a:off x="18873343" y="0"/>
            <a:ext cx="5513832" cy="13715999"/>
          </a:xfrm>
          <a:prstGeom prst="rect">
            <a:avLst/>
          </a:prstGeom>
        </p:spPr>
      </p:pic>
    </p:spTree>
    <p:extLst>
      <p:ext uri="{BB962C8B-B14F-4D97-AF65-F5344CB8AC3E}">
        <p14:creationId xmlns:p14="http://schemas.microsoft.com/office/powerpoint/2010/main" val="500458444"/>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7" name="Group 6">
            <a:extLst>
              <a:ext uri="{FF2B5EF4-FFF2-40B4-BE49-F238E27FC236}">
                <a16:creationId xmlns:a16="http://schemas.microsoft.com/office/drawing/2014/main" id="{37C51DD7-FE8D-F547-BF30-87036C1C4010}"/>
              </a:ext>
            </a:extLst>
          </p:cNvPr>
          <p:cNvGrpSpPr/>
          <p:nvPr/>
        </p:nvGrpSpPr>
        <p:grpSpPr>
          <a:xfrm>
            <a:off x="18498926" y="1385159"/>
            <a:ext cx="4892702" cy="5743774"/>
            <a:chOff x="18498926" y="2441578"/>
            <a:chExt cx="4892702" cy="5743774"/>
          </a:xfrm>
        </p:grpSpPr>
        <p:sp>
          <p:nvSpPr>
            <p:cNvPr id="5" name="Rectangle 4">
              <a:extLst>
                <a:ext uri="{FF2B5EF4-FFF2-40B4-BE49-F238E27FC236}">
                  <a16:creationId xmlns:a16="http://schemas.microsoft.com/office/drawing/2014/main" id="{C3E40950-087E-6C41-93C9-30195B23F714}"/>
                </a:ext>
              </a:extLst>
            </p:cNvPr>
            <p:cNvSpPr/>
            <p:nvPr/>
          </p:nvSpPr>
          <p:spPr>
            <a:xfrm>
              <a:off x="18626517" y="2441578"/>
              <a:ext cx="4408325" cy="5743774"/>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498926" y="2949014"/>
              <a:ext cx="4892702" cy="3880333"/>
              <a:chOff x="18498926" y="3127916"/>
              <a:chExt cx="4892702" cy="3880333"/>
            </a:xfrm>
          </p:grpSpPr>
          <p:sp>
            <p:nvSpPr>
              <p:cNvPr id="42" name="TextBox 41">
                <a:extLst>
                  <a:ext uri="{FF2B5EF4-FFF2-40B4-BE49-F238E27FC236}">
                    <a16:creationId xmlns:a16="http://schemas.microsoft.com/office/drawing/2014/main" id="{31F759AC-1C6B-604A-80EC-FDC1745B2CCD}"/>
                  </a:ext>
                </a:extLst>
              </p:cNvPr>
              <p:cNvSpPr txBox="1"/>
              <p:nvPr/>
            </p:nvSpPr>
            <p:spPr>
              <a:xfrm>
                <a:off x="19043374" y="5419352"/>
                <a:ext cx="3625090" cy="1588897"/>
              </a:xfrm>
              <a:prstGeom prst="rect">
                <a:avLst/>
              </a:prstGeom>
            </p:spPr>
            <p:txBody>
              <a:bodyPr vert="horz" wrap="square" lIns="0" tIns="0" rIns="0" bIns="0" rtlCol="0">
                <a:spAutoFit/>
              </a:bodyPr>
              <a:lstStyle>
                <a:defPPr>
                  <a:defRPr lang="en-US"/>
                </a:defPPr>
              </a:lstStyle>
              <a:p>
                <a:pPr algn="ctr" defTabSz="457096" rtl="0">
                  <a:lnSpc>
                    <a:spcPct val="125000"/>
                  </a:lnSpc>
                  <a:spcBef>
                    <a:spcPct val="0"/>
                  </a:spcBef>
                  <a:spcAft>
                    <a:spcPct val="0"/>
                  </a:spcAft>
                  <a:defRPr/>
                </a:pPr>
                <a:r>
                  <a:rPr lang="ja-JP" sz="2800">
                    <a:solidFill>
                      <a:srgbClr val="556679"/>
                    </a:solidFill>
                    <a:latin typeface="Meiryo" panose="020B0604030504040204" pitchFamily="34" charset="-128"/>
                    <a:ea typeface="Meiryo" panose="020B0604030504040204" pitchFamily="34" charset="-128"/>
                    <a:cs typeface="Arial" panose="020B0604020202020204" pitchFamily="34" charset="0"/>
                  </a:rPr>
                  <a:t>経営層が積極的に学習を奨励していると答えたL&amp;D担当者の割合</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498926" y="3127916"/>
                <a:ext cx="4892702"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ja-JP" sz="16000">
                    <a:solidFill>
                      <a:srgbClr val="B03F1F"/>
                    </a:solidFill>
                    <a:latin typeface="Meiryo" panose="020B0604030504040204" pitchFamily="34" charset="-128"/>
                    <a:ea typeface="Meiryo" panose="020B0604030504040204" pitchFamily="34" charset="-128"/>
                    <a:cs typeface="AvenirNext LT Pro Regular"/>
                  </a:rPr>
                  <a:t>70%</a:t>
                </a:r>
              </a:p>
            </p:txBody>
          </p:sp>
        </p:grpSp>
      </p:gr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861202" cy="9858570"/>
            <a:chOff x="1331027" y="4372842"/>
            <a:chExt cx="4861202"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B03F1F"/>
                  </a:solidFill>
                  <a:latin typeface="Meiryo" panose="020B0604030504040204" pitchFamily="34" charset="-128"/>
                  <a:ea typeface="Meiryo" panose="020B0604030504040204" pitchFamily="34" charset="-128"/>
                  <a:cs typeface="Arial"/>
                </a:rPr>
                <a:t>アウトリーチ</a:t>
              </a:r>
              <a:br>
                <a:rPr lang="en-US" sz="4600" spc="-100" dirty="0">
                  <a:solidFill>
                    <a:srgbClr val="B03F1F"/>
                  </a:solidFill>
                  <a:latin typeface="Meiryo" panose="020B0604030504040204" pitchFamily="34" charset="-128"/>
                  <a:ea typeface="Meiryo" panose="020B0604030504040204" pitchFamily="34" charset="-128"/>
                  <a:cs typeface="Arial"/>
                </a:rPr>
              </a:br>
              <a:r>
                <a:rPr lang="ja-JP" sz="4600">
                  <a:solidFill>
                    <a:srgbClr val="B03F1F"/>
                  </a:solidFill>
                  <a:latin typeface="Meiryo" panose="020B0604030504040204" pitchFamily="34" charset="-128"/>
                  <a:ea typeface="Meiryo" panose="020B0604030504040204" pitchFamily="34" charset="-128"/>
                  <a:cs typeface="Arial"/>
                </a:rPr>
                <a:t>戦略その4</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56184"/>
              <a:ext cx="4839898" cy="80752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200">
                  <a:solidFill>
                    <a:srgbClr val="B03F1F"/>
                  </a:solidFill>
                  <a:latin typeface="Meiryo" panose="020B0604030504040204" pitchFamily="34" charset="-128"/>
                  <a:ea typeface="Meiryo" panose="020B0604030504040204" pitchFamily="34" charset="-128"/>
                  <a:cs typeface="Arial"/>
                </a:rPr>
                <a:t>経営層の</a:t>
              </a:r>
              <a:br>
                <a:rPr lang="en-US" altLang="ja-JP" sz="6200" dirty="0">
                  <a:solidFill>
                    <a:srgbClr val="B03F1F"/>
                  </a:solidFill>
                  <a:latin typeface="Meiryo" panose="020B0604030504040204" pitchFamily="34" charset="-128"/>
                  <a:ea typeface="Meiryo" panose="020B0604030504040204" pitchFamily="34" charset="-128"/>
                  <a:cs typeface="Arial"/>
                </a:rPr>
              </a:br>
              <a:r>
                <a:rPr lang="ja-JP" sz="6200">
                  <a:solidFill>
                    <a:srgbClr val="B03F1F"/>
                  </a:solidFill>
                  <a:latin typeface="Meiryo" panose="020B0604030504040204" pitchFamily="34" charset="-128"/>
                  <a:ea typeface="Meiryo" panose="020B0604030504040204" pitchFamily="34" charset="-128"/>
                  <a:cs typeface="Arial"/>
                </a:rPr>
                <a:t>チャンピオンシップ</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19" name="TextBox 18">
            <a:extLst>
              <a:ext uri="{FF2B5EF4-FFF2-40B4-BE49-F238E27FC236}">
                <a16:creationId xmlns:a16="http://schemas.microsoft.com/office/drawing/2014/main" id="{FCC46B48-0762-1C49-8927-87B1B7BBB34C}"/>
              </a:ext>
            </a:extLst>
          </p:cNvPr>
          <p:cNvSpPr txBox="1"/>
          <p:nvPr/>
        </p:nvSpPr>
        <p:spPr>
          <a:xfrm>
            <a:off x="7819362" y="1446028"/>
            <a:ext cx="10149661" cy="997196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組織を変える一番の近道は、トップにあると言っても過言ではありません。経営層が優先することは、組織が優先することになります。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つまり、組織の経営層が学習を優先すれば、職員も学習を優先するようになります。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経営層がこれを行う方法は数多くあります。全職員に「X日までにコースを受講してください」、「月に1時間は学習のための時間を確保してください」と直接伝えることもできます。また、より意欲的に、自分自身の学習の道のりや、自分にとって魅力的なコースについて語ることもできます。あるいは、その両方でも良いでしょう。</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いずれにしても、経営層に最大の学習チャンピオンになってもらうことは、エンゲージメントを高めるための素晴らしい方法です。</a:t>
            </a:r>
          </a:p>
        </p:txBody>
      </p:sp>
      <p:sp>
        <p:nvSpPr>
          <p:cNvPr id="22" name="TextBox 21">
            <a:extLst>
              <a:ext uri="{FF2B5EF4-FFF2-40B4-BE49-F238E27FC236}">
                <a16:creationId xmlns:a16="http://schemas.microsoft.com/office/drawing/2014/main" id="{E2ABB4F0-261C-A74B-88B1-5ADA237BF31E}"/>
              </a:ext>
            </a:extLst>
          </p:cNvPr>
          <p:cNvSpPr txBox="1"/>
          <p:nvPr/>
        </p:nvSpPr>
        <p:spPr>
          <a:xfrm>
            <a:off x="18626516" y="7761766"/>
            <a:ext cx="4850172" cy="677108"/>
          </a:xfrm>
          <a:prstGeom prst="rect">
            <a:avLst/>
          </a:prstGeom>
        </p:spPr>
        <p:txBody>
          <a:bodyPr vert="horz" wrap="square" lIns="0" tIns="0" rIns="0" bIns="0" rtlCol="0">
            <a:spAutoFit/>
          </a:bodyPr>
          <a:lstStyle>
            <a:defPPr>
              <a:defRPr lang="en-US"/>
            </a:defPPr>
          </a:lstStyle>
          <a:p>
            <a:pPr algn="ctr" defTabSz="914012" rtl="0">
              <a:spcBef>
                <a:spcPct val="0"/>
              </a:spcBef>
              <a:spcAft>
                <a:spcPct val="0"/>
              </a:spcAft>
              <a:defRPr/>
            </a:pPr>
            <a:r>
              <a:rPr lang="ja-JP" sz="2200">
                <a:solidFill>
                  <a:srgbClr val="5E6869"/>
                </a:solidFill>
                <a:latin typeface="Meiryo" panose="020B0604030504040204" pitchFamily="34" charset="-128"/>
                <a:ea typeface="Meiryo" panose="020B0604030504040204" pitchFamily="34" charset="-128"/>
                <a:cs typeface="Arial" panose="020B0604020202020204" pitchFamily="34" charset="0"/>
              </a:rPr>
              <a:t>*出典:  </a:t>
            </a:r>
            <a:r>
              <a:rPr lang="ja-JP" sz="2200">
                <a:solidFill>
                  <a:srgbClr val="B03F1F"/>
                </a:solidFill>
                <a:latin typeface="Meiryo" panose="020B0604030504040204" pitchFamily="34" charset="-128"/>
                <a:ea typeface="Meiryo" panose="020B0604030504040204" pitchFamily="34" charset="-128"/>
                <a:cs typeface="Arial" panose="020B0604020202020204" pitchFamily="34" charset="0"/>
                <a:hlinkClick r:id="rId5"/>
              </a:rPr>
              <a:t>ラーニングが導く新しい時代レポート</a:t>
            </a:r>
          </a:p>
        </p:txBody>
      </p:sp>
    </p:spTree>
    <p:extLst>
      <p:ext uri="{BB962C8B-B14F-4D97-AF65-F5344CB8AC3E}">
        <p14:creationId xmlns:p14="http://schemas.microsoft.com/office/powerpoint/2010/main" val="390265269"/>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1" name="TextBox 20">
            <a:extLst>
              <a:ext uri="{FF2B5EF4-FFF2-40B4-BE49-F238E27FC236}">
                <a16:creationId xmlns:a16="http://schemas.microsoft.com/office/drawing/2014/main" id="{3BF049A2-CDC2-AB40-9F65-3C76B548A012}"/>
              </a:ext>
            </a:extLst>
          </p:cNvPr>
          <p:cNvSpPr txBox="1"/>
          <p:nvPr/>
        </p:nvSpPr>
        <p:spPr>
          <a:xfrm>
            <a:off x="7826342" y="2012495"/>
            <a:ext cx="9674267" cy="738664"/>
          </a:xfrm>
          <a:prstGeom prst="rect">
            <a:avLst/>
          </a:prstGeom>
        </p:spPr>
        <p:txBody>
          <a:bodyPr vert="horz" wrap="square" lIns="0" tIns="0" rIns="0" bIns="0" rtlCol="0">
            <a:spAutoFit/>
          </a:bodyPr>
          <a:lstStyle>
            <a:defPPr>
              <a:defRPr lang="en-US"/>
            </a:defPPr>
          </a:lstStyle>
          <a:p>
            <a:pPr defTabSz="457004" rtl="0">
              <a:spcBef>
                <a:spcPct val="20000"/>
              </a:spcBef>
              <a:spcAft>
                <a:spcPct val="0"/>
              </a:spcAft>
              <a:buClr>
                <a:srgbClr val="4472C4"/>
              </a:buClr>
              <a:defRPr/>
            </a:pPr>
            <a:r>
              <a:rPr lang="ja-JP" sz="4800">
                <a:solidFill>
                  <a:srgbClr val="556679"/>
                </a:solidFill>
                <a:latin typeface="Meiryo" panose="020B0604030504040204" pitchFamily="34" charset="-128"/>
                <a:ea typeface="Meiryo" panose="020B0604030504040204" pitchFamily="34" charset="-128"/>
                <a:cs typeface="AvenirNext LT Pro Regular"/>
              </a:rPr>
              <a:t>ベンチュラ郡の例をご紹介します。</a:t>
            </a:r>
          </a:p>
        </p:txBody>
      </p:sp>
      <p:pic>
        <p:nvPicPr>
          <p:cNvPr id="17" name="Picture 16" descr="A close up of a sign&#10;&#10;Description automatically generated">
            <a:extLst>
              <a:ext uri="{FF2B5EF4-FFF2-40B4-BE49-F238E27FC236}">
                <a16:creationId xmlns:a16="http://schemas.microsoft.com/office/drawing/2014/main" id="{35164D47-7DD1-CF47-8A5B-16DC429919F2}"/>
              </a:ext>
            </a:extLst>
          </p:cNvPr>
          <p:cNvPicPr>
            <a:picLocks noChangeAspect="1"/>
          </p:cNvPicPr>
          <p:nvPr/>
        </p:nvPicPr>
        <p:blipFill>
          <a:blip r:embed="rId4"/>
          <a:stretch>
            <a:fillRect/>
          </a:stretch>
        </p:blipFill>
        <p:spPr>
          <a:xfrm>
            <a:off x="1050539" y="12888051"/>
            <a:ext cx="2090518" cy="287078"/>
          </a:xfrm>
          <a:prstGeom prst="rect">
            <a:avLst/>
          </a:prstGeom>
        </p:spPr>
      </p:pic>
      <p:sp>
        <p:nvSpPr>
          <p:cNvPr id="19" name="TextBox 18">
            <a:extLst>
              <a:ext uri="{FF2B5EF4-FFF2-40B4-BE49-F238E27FC236}">
                <a16:creationId xmlns:a16="http://schemas.microsoft.com/office/drawing/2014/main" id="{02848CE4-8761-6D48-895F-82B76CC61FA6}"/>
              </a:ext>
            </a:extLst>
          </p:cNvPr>
          <p:cNvSpPr txBox="1"/>
          <p:nvPr/>
        </p:nvSpPr>
        <p:spPr>
          <a:xfrm>
            <a:off x="7819362" y="3363488"/>
            <a:ext cx="9681247" cy="6994222"/>
          </a:xfrm>
          <a:prstGeom prst="rect">
            <a:avLst/>
          </a:prstGeom>
        </p:spPr>
        <p:txBody>
          <a:bodyPr vert="horz" wrap="square" lIns="0" tIns="0" rIns="0" bIns="0" rtlCol="0">
            <a:spAutoFit/>
          </a:bodyPr>
          <a:lstStyle>
            <a:defPPr>
              <a:defRPr lang="en-US"/>
            </a:defPPr>
          </a:lstStyle>
          <a:p>
            <a:pPr rtl="0">
              <a:lnSpc>
                <a:spcPct val="90000"/>
              </a:lnSpc>
            </a:pPr>
            <a:r>
              <a:rPr lang="ja-JP" sz="3600">
                <a:solidFill>
                  <a:srgbClr val="556679"/>
                </a:solidFill>
                <a:latin typeface="Meiryo" panose="020B0604030504040204" pitchFamily="34" charset="-128"/>
                <a:ea typeface="Meiryo" panose="020B0604030504040204" pitchFamily="34" charset="-128"/>
              </a:rPr>
              <a:t>ベンチュラ郡の職員がLinkedIn ラーニングにアクセスできるようになった日、郡の最高責任者であるMichael Powers氏は、このプラットフォームを宣伝する動画を公開しました。Powers氏は、郡の全体会議でもこのプログラムを奨励し続けました。</a:t>
            </a: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a:p>
            <a:pPr rtl="0">
              <a:lnSpc>
                <a:spcPct val="90000"/>
              </a:lnSpc>
            </a:pPr>
            <a:r>
              <a:rPr lang="ja-JP" sz="3600">
                <a:solidFill>
                  <a:srgbClr val="B03F1F"/>
                </a:solidFill>
                <a:latin typeface="Meiryo" panose="020B0604030504040204" pitchFamily="34" charset="-128"/>
                <a:ea typeface="Meiryo" panose="020B0604030504040204" pitchFamily="34" charset="-128"/>
              </a:rPr>
              <a:t>その結果は? </a:t>
            </a:r>
            <a:br>
              <a:rPr lang="en-US" sz="3600" dirty="0">
                <a:solidFill>
                  <a:srgbClr val="556679"/>
                </a:solidFill>
                <a:latin typeface="Meiryo" panose="020B0604030504040204" pitchFamily="34" charset="-128"/>
                <a:ea typeface="Meiryo" panose="020B0604030504040204" pitchFamily="34" charset="-128"/>
              </a:rPr>
            </a:br>
            <a:r>
              <a:rPr lang="ja-JP" sz="3600">
                <a:solidFill>
                  <a:srgbClr val="556679"/>
                </a:solidFill>
                <a:latin typeface="Meiryo" panose="020B0604030504040204" pitchFamily="34" charset="-128"/>
                <a:ea typeface="Meiryo" panose="020B0604030504040204" pitchFamily="34" charset="-128"/>
              </a:rPr>
              <a:t>6ヶ月間で53,000本の動画が視聴されました。</a:t>
            </a: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a:p>
            <a:pPr rtl="0">
              <a:lnSpc>
                <a:spcPct val="90000"/>
              </a:lnSpc>
            </a:pPr>
            <a:r>
              <a:rPr lang="ja-JP" sz="3600">
                <a:solidFill>
                  <a:srgbClr val="B03F1F"/>
                </a:solidFill>
                <a:latin typeface="Meiryo" panose="020B0604030504040204" pitchFamily="34" charset="-128"/>
                <a:ea typeface="Meiryo" panose="020B0604030504040204" pitchFamily="34" charset="-128"/>
                <a:hlinkClick r:id="rId5"/>
              </a:rPr>
              <a:t>このストーリーを読む</a:t>
            </a:r>
            <a:endParaRPr lang="ja-JP" sz="3600">
              <a:solidFill>
                <a:srgbClr val="556679"/>
              </a:solidFill>
              <a:latin typeface="Meiryo" panose="020B0604030504040204" pitchFamily="34" charset="-128"/>
              <a:ea typeface="Meiryo" panose="020B0604030504040204" pitchFamily="34" charset="-128"/>
            </a:endParaRP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p:txBody>
      </p:sp>
      <p:grpSp>
        <p:nvGrpSpPr>
          <p:cNvPr id="15" name="Group 14">
            <a:extLst>
              <a:ext uri="{FF2B5EF4-FFF2-40B4-BE49-F238E27FC236}">
                <a16:creationId xmlns:a16="http://schemas.microsoft.com/office/drawing/2014/main" id="{7C966477-0707-6344-9C5B-59CD80DCBA94}"/>
              </a:ext>
            </a:extLst>
          </p:cNvPr>
          <p:cNvGrpSpPr/>
          <p:nvPr/>
        </p:nvGrpSpPr>
        <p:grpSpPr>
          <a:xfrm>
            <a:off x="1029235" y="1385160"/>
            <a:ext cx="4967528" cy="3948833"/>
            <a:chOff x="1331027" y="4372842"/>
            <a:chExt cx="4967528" cy="3948833"/>
          </a:xfrm>
        </p:grpSpPr>
        <p:sp>
          <p:nvSpPr>
            <p:cNvPr id="16" name="Rectangle 15">
              <a:extLst>
                <a:ext uri="{FF2B5EF4-FFF2-40B4-BE49-F238E27FC236}">
                  <a16:creationId xmlns:a16="http://schemas.microsoft.com/office/drawing/2014/main" id="{F003DB4B-373E-434E-ABB6-9287A32BB40F}"/>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B03F1F"/>
                  </a:solidFill>
                  <a:latin typeface="Meiryo" panose="020B0604030504040204" pitchFamily="34" charset="-128"/>
                  <a:ea typeface="Meiryo" panose="020B0604030504040204" pitchFamily="34" charset="-128"/>
                  <a:cs typeface="Arial"/>
                </a:rPr>
                <a:t>アウトリーチ</a:t>
              </a:r>
              <a:br>
                <a:rPr lang="en-US" sz="4600" spc="-100" dirty="0">
                  <a:solidFill>
                    <a:srgbClr val="B03F1F"/>
                  </a:solidFill>
                  <a:latin typeface="Meiryo" panose="020B0604030504040204" pitchFamily="34" charset="-128"/>
                  <a:ea typeface="Meiryo" panose="020B0604030504040204" pitchFamily="34" charset="-128"/>
                  <a:cs typeface="Arial"/>
                </a:rPr>
              </a:br>
              <a:r>
                <a:rPr lang="ja-JP" sz="4600">
                  <a:solidFill>
                    <a:srgbClr val="B03F1F"/>
                  </a:solidFill>
                  <a:latin typeface="Meiryo" panose="020B0604030504040204" pitchFamily="34" charset="-128"/>
                  <a:ea typeface="Meiryo" panose="020B0604030504040204" pitchFamily="34" charset="-128"/>
                  <a:cs typeface="Arial"/>
                </a:rPr>
                <a:t>戦略その4</a:t>
              </a:r>
            </a:p>
          </p:txBody>
        </p:sp>
        <p:sp>
          <p:nvSpPr>
            <p:cNvPr id="18" name="Rectangle 17">
              <a:extLst>
                <a:ext uri="{FF2B5EF4-FFF2-40B4-BE49-F238E27FC236}">
                  <a16:creationId xmlns:a16="http://schemas.microsoft.com/office/drawing/2014/main" id="{9EDF12A7-B9A5-BA4C-8666-B17BC956332A}"/>
                </a:ext>
              </a:extLst>
            </p:cNvPr>
            <p:cNvSpPr/>
            <p:nvPr/>
          </p:nvSpPr>
          <p:spPr>
            <a:xfrm>
              <a:off x="1352331" y="6113654"/>
              <a:ext cx="4946224" cy="22080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200">
                  <a:solidFill>
                    <a:srgbClr val="B03F1F"/>
                  </a:solidFill>
                  <a:latin typeface="Meiryo" panose="020B0604030504040204" pitchFamily="34" charset="-128"/>
                  <a:ea typeface="Meiryo" panose="020B0604030504040204" pitchFamily="34" charset="-128"/>
                  <a:cs typeface="Arial"/>
                </a:rPr>
                <a:t>経営層の</a:t>
              </a:r>
              <a:br>
                <a:rPr lang="en-US" altLang="ja-JP" sz="6200" dirty="0">
                  <a:solidFill>
                    <a:srgbClr val="B03F1F"/>
                  </a:solidFill>
                  <a:latin typeface="Meiryo" panose="020B0604030504040204" pitchFamily="34" charset="-128"/>
                  <a:ea typeface="Meiryo" panose="020B0604030504040204" pitchFamily="34" charset="-128"/>
                  <a:cs typeface="Arial"/>
                </a:rPr>
              </a:br>
              <a:r>
                <a:rPr lang="ja-JP" sz="6200">
                  <a:solidFill>
                    <a:srgbClr val="B03F1F"/>
                  </a:solidFill>
                  <a:latin typeface="Meiryo" panose="020B0604030504040204" pitchFamily="34" charset="-128"/>
                  <a:ea typeface="Meiryo" panose="020B0604030504040204" pitchFamily="34" charset="-128"/>
                  <a:cs typeface="Arial"/>
                </a:rPr>
                <a:t>チャンピオンシップ</a:t>
              </a:r>
            </a:p>
          </p:txBody>
        </p:sp>
        <p:cxnSp>
          <p:nvCxnSpPr>
            <p:cNvPr id="20" name="Straight Connector 19">
              <a:extLst>
                <a:ext uri="{FF2B5EF4-FFF2-40B4-BE49-F238E27FC236}">
                  <a16:creationId xmlns:a16="http://schemas.microsoft.com/office/drawing/2014/main" id="{1FD7621B-3E20-814B-910C-10A285828786}"/>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13E0D361-D311-7C48-91C4-E63C3CD27693}"/>
              </a:ext>
            </a:extLst>
          </p:cNvPr>
          <p:cNvSpPr txBox="1"/>
          <p:nvPr/>
        </p:nvSpPr>
        <p:spPr>
          <a:xfrm>
            <a:off x="1050539" y="6609041"/>
            <a:ext cx="4287005" cy="301621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2800" i="1">
                <a:solidFill>
                  <a:srgbClr val="B03F1F"/>
                </a:solidFill>
                <a:latin typeface="Meiryo" panose="020B0604030504040204" pitchFamily="34" charset="-128"/>
                <a:ea typeface="Meiryo" panose="020B0604030504040204" pitchFamily="34" charset="-128"/>
                <a:cs typeface="Arial" panose="020B0604020202020204" pitchFamily="34" charset="0"/>
              </a:rPr>
              <a:t>「私たちが採用した職員は、とても優れた才能のある人たちの集まりです。私たちは成長し、学び続けたいと思っています。これらのコースはその機会を与えてくれるでしょう」</a:t>
            </a:r>
          </a:p>
        </p:txBody>
      </p:sp>
      <p:sp>
        <p:nvSpPr>
          <p:cNvPr id="24" name="TextBox 23">
            <a:extLst>
              <a:ext uri="{FF2B5EF4-FFF2-40B4-BE49-F238E27FC236}">
                <a16:creationId xmlns:a16="http://schemas.microsoft.com/office/drawing/2014/main" id="{E1E48EB2-0452-D249-AF7F-E0E353626DD8}"/>
              </a:ext>
            </a:extLst>
          </p:cNvPr>
          <p:cNvSpPr txBox="1"/>
          <p:nvPr/>
        </p:nvSpPr>
        <p:spPr>
          <a:xfrm>
            <a:off x="2827551" y="9815513"/>
            <a:ext cx="3544673" cy="2862322"/>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2200" b="1">
                <a:solidFill>
                  <a:srgbClr val="556679"/>
                </a:solidFill>
                <a:latin typeface="Meiryo" panose="020B0604030504040204" pitchFamily="34" charset="-128"/>
                <a:ea typeface="Meiryo" panose="020B0604030504040204" pitchFamily="34" charset="-128"/>
                <a:cs typeface="Arial" panose="020B0604020202020204" pitchFamily="34" charset="0"/>
              </a:rPr>
              <a:t>Michael Powers</a:t>
            </a:r>
          </a:p>
          <a:p>
            <a:pPr defTabSz="914012" rtl="0">
              <a:spcBef>
                <a:spcPct val="0"/>
              </a:spcBef>
              <a:spcAft>
                <a:spcPct val="0"/>
              </a:spcAft>
              <a:defRPr/>
            </a:pPr>
            <a:br>
              <a:rPr lang="en-US" sz="2200" spc="-80" dirty="0">
                <a:solidFill>
                  <a:srgbClr val="556679"/>
                </a:solidFill>
                <a:latin typeface="Meiryo" panose="020B0604030504040204" pitchFamily="34" charset="-128"/>
                <a:ea typeface="Meiryo" panose="020B0604030504040204" pitchFamily="34" charset="-128"/>
                <a:cs typeface="Arial" panose="020B0604020202020204" pitchFamily="34" charset="0"/>
              </a:rPr>
            </a:br>
            <a:r>
              <a:rPr lang="ja-JP" sz="2200">
                <a:solidFill>
                  <a:srgbClr val="556679"/>
                </a:solidFill>
                <a:latin typeface="Meiryo" panose="020B0604030504040204" pitchFamily="34" charset="-128"/>
                <a:ea typeface="Meiryo" panose="020B0604030504040204" pitchFamily="34" charset="-128"/>
                <a:cs typeface="Arial" panose="020B0604020202020204" pitchFamily="34" charset="0"/>
              </a:rPr>
              <a:t>ベンチュラ郡カウンティ</a:t>
            </a:r>
            <a:br>
              <a:rPr lang="en-US" altLang="ja-JP" sz="2200" dirty="0">
                <a:solidFill>
                  <a:srgbClr val="556679"/>
                </a:solidFill>
                <a:latin typeface="Meiryo" panose="020B0604030504040204" pitchFamily="34" charset="-128"/>
                <a:ea typeface="Meiryo" panose="020B0604030504040204" pitchFamily="34" charset="-128"/>
                <a:cs typeface="Arial" panose="020B0604020202020204" pitchFamily="34" charset="0"/>
              </a:rPr>
            </a:br>
            <a:r>
              <a:rPr lang="ja-JP" sz="2200">
                <a:solidFill>
                  <a:srgbClr val="556679"/>
                </a:solidFill>
                <a:latin typeface="Meiryo" panose="020B0604030504040204" pitchFamily="34" charset="-128"/>
                <a:ea typeface="Meiryo" panose="020B0604030504040204" pitchFamily="34" charset="-128"/>
                <a:cs typeface="Arial" panose="020B0604020202020204" pitchFamily="34" charset="0"/>
              </a:rPr>
              <a:t>エグゼクティブオフィサー</a:t>
            </a:r>
            <a:br>
              <a:rPr lang="en-US" altLang="ja-JP" sz="2200" dirty="0">
                <a:solidFill>
                  <a:srgbClr val="556679"/>
                </a:solidFill>
                <a:latin typeface="Meiryo" panose="020B0604030504040204" pitchFamily="34" charset="-128"/>
                <a:ea typeface="Meiryo" panose="020B0604030504040204" pitchFamily="34" charset="-128"/>
                <a:cs typeface="Arial" panose="020B0604020202020204" pitchFamily="34" charset="0"/>
              </a:rPr>
            </a:br>
            <a:endParaRPr lang="en-US" altLang="ja-JP" sz="2200" dirty="0">
              <a:solidFill>
                <a:srgbClr val="556679"/>
              </a:solidFill>
              <a:latin typeface="Meiryo" panose="020B0604030504040204" pitchFamily="34" charset="-128"/>
              <a:ea typeface="Meiryo" panose="020B0604030504040204" pitchFamily="34" charset="-128"/>
              <a:cs typeface="Arial" panose="020B0604020202020204" pitchFamily="34" charset="0"/>
            </a:endParaRPr>
          </a:p>
          <a:p>
            <a:pPr defTabSz="914012" rtl="0">
              <a:spcBef>
                <a:spcPct val="0"/>
              </a:spcBef>
              <a:spcAft>
                <a:spcPct val="0"/>
              </a:spcAft>
              <a:defRPr/>
            </a:pPr>
            <a:r>
              <a:rPr lang="en-US" altLang="ja-JP" dirty="0">
                <a:solidFill>
                  <a:srgbClr val="556679"/>
                </a:solidFill>
                <a:latin typeface="Meiryo" panose="020B0604030504040204" pitchFamily="34" charset="-128"/>
                <a:ea typeface="Meiryo" panose="020B0604030504040204" pitchFamily="34" charset="-128"/>
                <a:cs typeface="Arial" panose="020B0604020202020204" pitchFamily="34" charset="0"/>
              </a:rPr>
              <a:t>LinkedIn</a:t>
            </a:r>
            <a:r>
              <a:rPr lang="ja-JP" altLang="en-US">
                <a:solidFill>
                  <a:srgbClr val="556679"/>
                </a:solidFill>
                <a:latin typeface="Meiryo" panose="020B0604030504040204" pitchFamily="34" charset="-128"/>
                <a:ea typeface="Meiryo" panose="020B0604030504040204" pitchFamily="34" charset="-128"/>
                <a:cs typeface="Arial" panose="020B0604020202020204" pitchFamily="34" charset="0"/>
              </a:rPr>
              <a:t>ラーニングにアクセスできるようになった日に、郡全体に公開された動画からのメッセージ</a:t>
            </a:r>
          </a:p>
          <a:p>
            <a:pPr defTabSz="914012">
              <a:spcBef>
                <a:spcPct val="0"/>
              </a:spcBef>
              <a:spcAft>
                <a:spcPct val="0"/>
              </a:spcAft>
              <a:defRPr/>
            </a:pPr>
            <a:endParaRPr lang="en-US" sz="2200" dirty="0">
              <a:solidFill>
                <a:srgbClr val="556679"/>
              </a:solidFill>
              <a:latin typeface="Meiryo" panose="020B0604030504040204" pitchFamily="34" charset="-128"/>
              <a:ea typeface="Meiryo" panose="020B0604030504040204" pitchFamily="34" charset="-128"/>
              <a:cs typeface="Arial" panose="020B0604020202020204" pitchFamily="34" charset="0"/>
            </a:endParaRPr>
          </a:p>
        </p:txBody>
      </p:sp>
      <p:pic>
        <p:nvPicPr>
          <p:cNvPr id="25" name="Picture 24" descr="A person wearing a suit and tie smiling at the camera&#10;&#10;Description automatically generated">
            <a:extLst>
              <a:ext uri="{FF2B5EF4-FFF2-40B4-BE49-F238E27FC236}">
                <a16:creationId xmlns:a16="http://schemas.microsoft.com/office/drawing/2014/main" id="{A4A6251C-F928-8440-8DC8-D257349CF61E}"/>
              </a:ext>
            </a:extLst>
          </p:cNvPr>
          <p:cNvPicPr>
            <a:picLocks noChangeAspect="1"/>
          </p:cNvPicPr>
          <p:nvPr/>
        </p:nvPicPr>
        <p:blipFill rotWithShape="1">
          <a:blip r:embed="rId6"/>
          <a:srcRect l="13880" t="10520" r="20160" b="23520"/>
          <a:stretch/>
        </p:blipFill>
        <p:spPr>
          <a:xfrm>
            <a:off x="1055657" y="9738732"/>
            <a:ext cx="1437206" cy="1437206"/>
          </a:xfrm>
          <a:prstGeom prst="ellipse">
            <a:avLst/>
          </a:prstGeom>
        </p:spPr>
      </p:pic>
      <p:pic>
        <p:nvPicPr>
          <p:cNvPr id="3" name="Picture 2">
            <a:extLst>
              <a:ext uri="{FF2B5EF4-FFF2-40B4-BE49-F238E27FC236}">
                <a16:creationId xmlns:a16="http://schemas.microsoft.com/office/drawing/2014/main" id="{323806F9-1CA1-894C-AD66-A17A59AB0643}"/>
              </a:ext>
            </a:extLst>
          </p:cNvPr>
          <p:cNvPicPr>
            <a:picLocks noChangeAspect="1"/>
          </p:cNvPicPr>
          <p:nvPr/>
        </p:nvPicPr>
        <p:blipFill>
          <a:blip r:embed="rId7"/>
          <a:stretch>
            <a:fillRect/>
          </a:stretch>
        </p:blipFill>
        <p:spPr>
          <a:xfrm>
            <a:off x="18875383" y="5076"/>
            <a:ext cx="5511791" cy="13710923"/>
          </a:xfrm>
          <a:prstGeom prst="rect">
            <a:avLst/>
          </a:prstGeom>
        </p:spPr>
      </p:pic>
    </p:spTree>
    <p:extLst>
      <p:ext uri="{BB962C8B-B14F-4D97-AF65-F5344CB8AC3E}">
        <p14:creationId xmlns:p14="http://schemas.microsoft.com/office/powerpoint/2010/main" val="2563079170"/>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1" y="-11434"/>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59"/>
            <a:ext cx="4437408" cy="9858571"/>
            <a:chOff x="1331027" y="4372841"/>
            <a:chExt cx="4437408" cy="9858571"/>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1"/>
              <a:ext cx="4437408" cy="1301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B03F1F"/>
                  </a:solidFill>
                  <a:latin typeface="Meiryo" panose="020B0604030504040204" pitchFamily="34" charset="-128"/>
                  <a:ea typeface="Meiryo" panose="020B0604030504040204" pitchFamily="34" charset="-128"/>
                  <a:cs typeface="Arial"/>
                </a:rPr>
                <a:t>アウトリーチ</a:t>
              </a:r>
              <a:br>
                <a:rPr lang="en-US" sz="4600" spc="-100" dirty="0">
                  <a:solidFill>
                    <a:srgbClr val="B03F1F"/>
                  </a:solidFill>
                  <a:latin typeface="Meiryo" panose="020B0604030504040204" pitchFamily="34" charset="-128"/>
                  <a:ea typeface="Meiryo" panose="020B0604030504040204" pitchFamily="34" charset="-128"/>
                  <a:cs typeface="Arial"/>
                </a:rPr>
              </a:br>
              <a:r>
                <a:rPr lang="ja-JP" sz="4600">
                  <a:solidFill>
                    <a:srgbClr val="B03F1F"/>
                  </a:solidFill>
                  <a:latin typeface="Meiryo" panose="020B0604030504040204" pitchFamily="34" charset="-128"/>
                  <a:ea typeface="Meiryo" panose="020B0604030504040204" pitchFamily="34" charset="-128"/>
                  <a:cs typeface="Arial"/>
                </a:rPr>
                <a:t>戦略その5</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7200">
                  <a:solidFill>
                    <a:srgbClr val="B03F1F"/>
                  </a:solidFill>
                  <a:latin typeface="Meiryo" panose="020B0604030504040204" pitchFamily="34" charset="-128"/>
                  <a:ea typeface="Meiryo" panose="020B0604030504040204" pitchFamily="34" charset="-128"/>
                  <a:cs typeface="Arial"/>
                </a:rPr>
                <a:t>繰り返し宣伝する</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0" name="TextBox 19">
            <a:extLst>
              <a:ext uri="{FF2B5EF4-FFF2-40B4-BE49-F238E27FC236}">
                <a16:creationId xmlns:a16="http://schemas.microsoft.com/office/drawing/2014/main" id="{4395AFB5-1B73-4346-BCD1-C9A4D6464C5F}"/>
              </a:ext>
            </a:extLst>
          </p:cNvPr>
          <p:cNvSpPr txBox="1"/>
          <p:nvPr/>
        </p:nvSpPr>
        <p:spPr>
          <a:xfrm>
            <a:off x="7415325" y="619616"/>
            <a:ext cx="5003503" cy="1329594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最後になりましたが、このリストの中で間違いなく最も楽しい</a:t>
            </a:r>
            <a:r>
              <a:rPr lang="ja-JP" altLang="en-US" sz="3600">
                <a:solidFill>
                  <a:srgbClr val="5E6869"/>
                </a:solidFill>
                <a:latin typeface="Meiryo" panose="020B0604030504040204" pitchFamily="34" charset="-128"/>
                <a:ea typeface="Meiryo" panose="020B0604030504040204" pitchFamily="34" charset="-128"/>
                <a:cs typeface="Arial"/>
              </a:rPr>
              <a:t>こと</a:t>
            </a:r>
            <a:r>
              <a:rPr lang="ja-JP" sz="3600">
                <a:solidFill>
                  <a:srgbClr val="5E6869"/>
                </a:solidFill>
                <a:latin typeface="Meiryo" panose="020B0604030504040204" pitchFamily="34" charset="-128"/>
                <a:ea typeface="Meiryo" panose="020B0604030504040204" pitchFamily="34" charset="-128"/>
                <a:cs typeface="Arial"/>
              </a:rPr>
              <a:t>は、ご自身が内なるDon Draper (テレビスター) を解き放ち、LinkedInラーニングを宣伝する機会です。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これを行う方法はいくらでもあります。</a:t>
            </a:r>
            <a:br>
              <a:rPr lang="en-US" altLang="ja-JP" sz="3600" dirty="0">
                <a:solidFill>
                  <a:srgbClr val="5E6869"/>
                </a:solidFill>
                <a:latin typeface="Meiryo" panose="020B0604030504040204" pitchFamily="34" charset="-128"/>
                <a:ea typeface="Meiryo" panose="020B0604030504040204" pitchFamily="34" charset="-128"/>
                <a:cs typeface="Arial"/>
              </a:rPr>
            </a:br>
            <a:r>
              <a:rPr lang="ja-JP" sz="3600">
                <a:solidFill>
                  <a:srgbClr val="5E6869"/>
                </a:solidFill>
                <a:latin typeface="Meiryo" panose="020B0604030504040204" pitchFamily="34" charset="-128"/>
                <a:ea typeface="Meiryo" panose="020B0604030504040204" pitchFamily="34" charset="-128"/>
                <a:cs typeface="Arial"/>
              </a:rPr>
              <a:t>オフィスにポスターを貼るのも良いでしょう。ニュースレターも優れたアイデアです。8月の「新学期スタート」のような季節的なキャンペーンでも構いません。ウェビナー、ランチ &amp; 学習、ラーニングチームのチャンネルなど、どれも素晴らしい方法です。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p:txBody>
      </p:sp>
      <p:sp>
        <p:nvSpPr>
          <p:cNvPr id="21" name="TextBox 20">
            <a:extLst>
              <a:ext uri="{FF2B5EF4-FFF2-40B4-BE49-F238E27FC236}">
                <a16:creationId xmlns:a16="http://schemas.microsoft.com/office/drawing/2014/main" id="{E9909562-B25C-7A4B-8517-9F4591ECD7C2}"/>
              </a:ext>
            </a:extLst>
          </p:cNvPr>
          <p:cNvSpPr txBox="1"/>
          <p:nvPr/>
        </p:nvSpPr>
        <p:spPr>
          <a:xfrm>
            <a:off x="13183405" y="1084521"/>
            <a:ext cx="4636762" cy="7755969"/>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完璧である必要はありません。自分にとってやりやすい方法をお選びください。重要なのは、LinkedInラーニングが存在し、皆が活用することを願っているという思いを伝えることです。 </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これは、職員が喜ぶポジティブなメッセージです。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p:txBody>
      </p:sp>
      <p:sp>
        <p:nvSpPr>
          <p:cNvPr id="23" name="TextBox 22">
            <a:extLst>
              <a:ext uri="{FF2B5EF4-FFF2-40B4-BE49-F238E27FC236}">
                <a16:creationId xmlns:a16="http://schemas.microsoft.com/office/drawing/2014/main" id="{BB77C554-9A36-9A49-A8BF-13A417898F9A}"/>
              </a:ext>
            </a:extLst>
          </p:cNvPr>
          <p:cNvSpPr txBox="1"/>
          <p:nvPr/>
        </p:nvSpPr>
        <p:spPr>
          <a:xfrm>
            <a:off x="18626516" y="1427703"/>
            <a:ext cx="4400543" cy="2154436"/>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2800">
                <a:solidFill>
                  <a:srgbClr val="B03F1F"/>
                </a:solidFill>
                <a:latin typeface="Meiryo" panose="020B0604030504040204" pitchFamily="34" charset="-128"/>
                <a:ea typeface="Meiryo" panose="020B0604030504040204" pitchFamily="34" charset="-128"/>
                <a:cs typeface="Arial" panose="020B0604020202020204" pitchFamily="34" charset="0"/>
              </a:rPr>
              <a:t>「世界的に人気の学習ツールを購入できることは知っていましたが、PRしないとアソシエイトは利用してくれません」</a:t>
            </a:r>
          </a:p>
        </p:txBody>
      </p:sp>
      <p:sp>
        <p:nvSpPr>
          <p:cNvPr id="24" name="TextBox 23">
            <a:extLst>
              <a:ext uri="{FF2B5EF4-FFF2-40B4-BE49-F238E27FC236}">
                <a16:creationId xmlns:a16="http://schemas.microsoft.com/office/drawing/2014/main" id="{BDDB0F53-3F1E-444C-B8F5-E14F3950B9C6}"/>
              </a:ext>
            </a:extLst>
          </p:cNvPr>
          <p:cNvSpPr txBox="1"/>
          <p:nvPr/>
        </p:nvSpPr>
        <p:spPr>
          <a:xfrm>
            <a:off x="20403529" y="3684200"/>
            <a:ext cx="2623532" cy="203132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2200" b="1">
                <a:solidFill>
                  <a:srgbClr val="556679"/>
                </a:solidFill>
                <a:latin typeface="Meiryo" panose="020B0604030504040204" pitchFamily="34" charset="-128"/>
                <a:ea typeface="Meiryo" panose="020B0604030504040204" pitchFamily="34" charset="-128"/>
                <a:cs typeface="Arial" panose="020B0604020202020204" pitchFamily="34" charset="0"/>
              </a:rPr>
              <a:t>Valerie North</a:t>
            </a:r>
          </a:p>
          <a:p>
            <a:pPr defTabSz="914012" rtl="0">
              <a:spcBef>
                <a:spcPct val="0"/>
              </a:spcBef>
              <a:spcAft>
                <a:spcPct val="0"/>
              </a:spcAft>
              <a:defRPr/>
            </a:pPr>
            <a:r>
              <a:rPr lang="ja-JP" sz="2200">
                <a:solidFill>
                  <a:srgbClr val="556679"/>
                </a:solidFill>
                <a:latin typeface="Meiryo" panose="020B0604030504040204" pitchFamily="34" charset="-128"/>
                <a:ea typeface="Meiryo" panose="020B0604030504040204" pitchFamily="34" charset="-128"/>
                <a:cs typeface="Arial" panose="020B0604020202020204" pitchFamily="34" charset="0"/>
              </a:rPr>
              <a:t>Hilltop Securities社 前シニアヒューマンリソースビジネスパートナー</a:t>
            </a:r>
            <a:br>
              <a:rPr lang="en-US" sz="2200" spc="-80" dirty="0">
                <a:solidFill>
                  <a:srgbClr val="556679"/>
                </a:solidFill>
                <a:latin typeface="Meiryo" panose="020B0604030504040204" pitchFamily="34" charset="-128"/>
                <a:ea typeface="Meiryo" panose="020B0604030504040204" pitchFamily="34" charset="-128"/>
                <a:cs typeface="Arial" panose="020B0604020202020204" pitchFamily="34" charset="0"/>
              </a:rPr>
            </a:br>
            <a:endParaRPr lang="en-US" sz="2200" spc="-80" dirty="0">
              <a:solidFill>
                <a:srgbClr val="556679"/>
              </a:solidFill>
              <a:latin typeface="Meiryo" panose="020B0604030504040204" pitchFamily="34" charset="-128"/>
              <a:ea typeface="Meiryo" panose="020B0604030504040204" pitchFamily="34" charset="-128"/>
              <a:cs typeface="Arial" panose="020B0604020202020204" pitchFamily="34" charset="0"/>
            </a:endParaRPr>
          </a:p>
        </p:txBody>
      </p:sp>
      <p:pic>
        <p:nvPicPr>
          <p:cNvPr id="25" name="Picture 24" descr="A person wearing a suit and tie smiling at the camera&#10;&#10;Description automatically generated">
            <a:extLst>
              <a:ext uri="{FF2B5EF4-FFF2-40B4-BE49-F238E27FC236}">
                <a16:creationId xmlns:a16="http://schemas.microsoft.com/office/drawing/2014/main" id="{4C9B6343-7F17-9941-AFEA-76639D9CEAA0}"/>
              </a:ext>
            </a:extLst>
          </p:cNvPr>
          <p:cNvPicPr>
            <a:picLocks noChangeAspect="1"/>
          </p:cNvPicPr>
          <p:nvPr/>
        </p:nvPicPr>
        <p:blipFill rotWithShape="1">
          <a:blip r:embed="rId5"/>
          <a:srcRect l="13880" t="10520" r="20160" b="23520"/>
          <a:stretch/>
        </p:blipFill>
        <p:spPr>
          <a:xfrm>
            <a:off x="18631634" y="3615860"/>
            <a:ext cx="1437206" cy="1437206"/>
          </a:xfrm>
          <a:prstGeom prst="ellipse">
            <a:avLst/>
          </a:prstGeom>
        </p:spPr>
      </p:pic>
      <p:pic>
        <p:nvPicPr>
          <p:cNvPr id="3" name="Picture 2">
            <a:extLst>
              <a:ext uri="{FF2B5EF4-FFF2-40B4-BE49-F238E27FC236}">
                <a16:creationId xmlns:a16="http://schemas.microsoft.com/office/drawing/2014/main" id="{636EBC65-C6AE-0D42-8C2F-D3336768494F}"/>
              </a:ext>
            </a:extLst>
          </p:cNvPr>
          <p:cNvPicPr>
            <a:picLocks noChangeAspect="1"/>
          </p:cNvPicPr>
          <p:nvPr/>
        </p:nvPicPr>
        <p:blipFill>
          <a:blip r:embed="rId6"/>
          <a:stretch>
            <a:fillRect/>
          </a:stretch>
        </p:blipFill>
        <p:spPr>
          <a:xfrm>
            <a:off x="18626516" y="3615856"/>
            <a:ext cx="1468748" cy="1468748"/>
          </a:xfrm>
          <a:prstGeom prst="ellipse">
            <a:avLst/>
          </a:prstGeom>
        </p:spPr>
      </p:pic>
    </p:spTree>
    <p:extLst>
      <p:ext uri="{BB962C8B-B14F-4D97-AF65-F5344CB8AC3E}">
        <p14:creationId xmlns:p14="http://schemas.microsoft.com/office/powerpoint/2010/main" val="943945174"/>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0" y="0"/>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34" name="Group 33">
            <a:extLst>
              <a:ext uri="{FF2B5EF4-FFF2-40B4-BE49-F238E27FC236}">
                <a16:creationId xmlns:a16="http://schemas.microsoft.com/office/drawing/2014/main" id="{1C73E7C5-EAF5-D449-BE3A-737A4330FFFA}"/>
              </a:ext>
            </a:extLst>
          </p:cNvPr>
          <p:cNvGrpSpPr/>
          <p:nvPr/>
        </p:nvGrpSpPr>
        <p:grpSpPr>
          <a:xfrm>
            <a:off x="1029235" y="1385160"/>
            <a:ext cx="4437408" cy="9858570"/>
            <a:chOff x="1331027" y="4372842"/>
            <a:chExt cx="4437408" cy="9858570"/>
          </a:xfrm>
        </p:grpSpPr>
        <p:sp>
          <p:nvSpPr>
            <p:cNvPr id="35" name="Rectangle 34">
              <a:extLst>
                <a:ext uri="{FF2B5EF4-FFF2-40B4-BE49-F238E27FC236}">
                  <a16:creationId xmlns:a16="http://schemas.microsoft.com/office/drawing/2014/main" id="{2F526CA9-E580-304B-8474-B9D560354268}"/>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B03F1F"/>
                  </a:solidFill>
                  <a:latin typeface="Meiryo" panose="020B0604030504040204" pitchFamily="34" charset="-128"/>
                  <a:ea typeface="Meiryo" panose="020B0604030504040204" pitchFamily="34" charset="-128"/>
                  <a:cs typeface="Arial"/>
                </a:rPr>
                <a:t>アウトリーチ</a:t>
              </a:r>
              <a:br>
                <a:rPr lang="en-US" sz="4600" spc="-100" dirty="0">
                  <a:solidFill>
                    <a:srgbClr val="B03F1F"/>
                  </a:solidFill>
                  <a:latin typeface="Meiryo" panose="020B0604030504040204" pitchFamily="34" charset="-128"/>
                  <a:ea typeface="Meiryo" panose="020B0604030504040204" pitchFamily="34" charset="-128"/>
                  <a:cs typeface="Arial"/>
                </a:rPr>
              </a:br>
              <a:r>
                <a:rPr lang="ja-JP" sz="4600">
                  <a:solidFill>
                    <a:srgbClr val="B03F1F"/>
                  </a:solidFill>
                  <a:latin typeface="Meiryo" panose="020B0604030504040204" pitchFamily="34" charset="-128"/>
                  <a:ea typeface="Meiryo" panose="020B0604030504040204" pitchFamily="34" charset="-128"/>
                  <a:cs typeface="Arial"/>
                </a:rPr>
                <a:t>戦略その5</a:t>
              </a:r>
            </a:p>
          </p:txBody>
        </p:sp>
        <p:sp>
          <p:nvSpPr>
            <p:cNvPr id="36" name="Rectangle 35">
              <a:extLst>
                <a:ext uri="{FF2B5EF4-FFF2-40B4-BE49-F238E27FC236}">
                  <a16:creationId xmlns:a16="http://schemas.microsoft.com/office/drawing/2014/main" id="{2EB8E8C9-7DFA-A54D-B43F-8157687C56BC}"/>
                </a:ext>
              </a:extLst>
            </p:cNvPr>
            <p:cNvSpPr/>
            <p:nvPr/>
          </p:nvSpPr>
          <p:spPr>
            <a:xfrm>
              <a:off x="1352331" y="6138934"/>
              <a:ext cx="4400545" cy="8092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7200">
                  <a:solidFill>
                    <a:srgbClr val="B03F1F"/>
                  </a:solidFill>
                  <a:latin typeface="Meiryo" panose="020B0604030504040204" pitchFamily="34" charset="-128"/>
                  <a:ea typeface="Meiryo" panose="020B0604030504040204" pitchFamily="34" charset="-128"/>
                  <a:cs typeface="Arial"/>
                </a:rPr>
                <a:t>繰り返し宣伝する</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4113AB03-CF9A-C94D-9357-0A6F3A25992B}"/>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5E6869"/>
                </a:solidFill>
                <a:latin typeface="Meiryo" panose="020B0604030504040204" pitchFamily="34" charset="-128"/>
                <a:ea typeface="Meiryo" panose="020B0604030504040204" pitchFamily="34" charset="-128"/>
                <a:cs typeface="Arial"/>
              </a:rPr>
              <a:t>実現するにはどうしたらいいでしょうか。</a:t>
            </a:r>
          </a:p>
        </p:txBody>
      </p:sp>
      <p:sp>
        <p:nvSpPr>
          <p:cNvPr id="23" name="TextBox 22">
            <a:extLst>
              <a:ext uri="{FF2B5EF4-FFF2-40B4-BE49-F238E27FC236}">
                <a16:creationId xmlns:a16="http://schemas.microsoft.com/office/drawing/2014/main" id="{B7621481-61BB-FE4F-B269-8740C33D1FE9}"/>
              </a:ext>
            </a:extLst>
          </p:cNvPr>
          <p:cNvSpPr txBox="1"/>
          <p:nvPr/>
        </p:nvSpPr>
        <p:spPr>
          <a:xfrm>
            <a:off x="7910322" y="3349126"/>
            <a:ext cx="6686211" cy="4247317"/>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800">
                <a:solidFill>
                  <a:srgbClr val="B13F21"/>
                </a:solidFill>
                <a:latin typeface="Meiryo" panose="020B0604030504040204" pitchFamily="34" charset="-128"/>
                <a:ea typeface="Meiryo" panose="020B0604030504040204" pitchFamily="34" charset="-128"/>
                <a:cs typeface="Arial" panose="020B0604020202020204" pitchFamily="34" charset="0"/>
              </a:rPr>
              <a:t>文化的な出来事を</a:t>
            </a:r>
            <a:br>
              <a:rPr lang="en-US" altLang="ja-JP" sz="4800" dirty="0">
                <a:solidFill>
                  <a:srgbClr val="B13F21"/>
                </a:solidFill>
                <a:latin typeface="Meiryo" panose="020B0604030504040204" pitchFamily="34" charset="-128"/>
                <a:ea typeface="Meiryo" panose="020B0604030504040204" pitchFamily="34" charset="-128"/>
                <a:cs typeface="Arial" panose="020B0604020202020204" pitchFamily="34" charset="0"/>
              </a:rPr>
            </a:br>
            <a:r>
              <a:rPr lang="ja-JP" sz="4800">
                <a:solidFill>
                  <a:srgbClr val="B13F21"/>
                </a:solidFill>
                <a:latin typeface="Meiryo" panose="020B0604030504040204" pitchFamily="34" charset="-128"/>
                <a:ea typeface="Meiryo" panose="020B0604030504040204" pitchFamily="34" charset="-128"/>
                <a:cs typeface="Arial" panose="020B0604020202020204" pitchFamily="34" charset="0"/>
              </a:rPr>
              <a:t>利用する</a:t>
            </a:r>
          </a:p>
          <a:p>
            <a:pPr defTabSz="914012"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panose="020B0604020202020204" pitchFamily="34" charset="0"/>
              </a:rPr>
              <a:t>愛犬の日や上司の日など、企業にぴったりな記念日があります。そうしたイベントに結び付けたキャンペーンを企画するのもおすすめです。</a:t>
            </a:r>
          </a:p>
        </p:txBody>
      </p:sp>
      <p:sp>
        <p:nvSpPr>
          <p:cNvPr id="24" name="TextBox 23">
            <a:extLst>
              <a:ext uri="{FF2B5EF4-FFF2-40B4-BE49-F238E27FC236}">
                <a16:creationId xmlns:a16="http://schemas.microsoft.com/office/drawing/2014/main" id="{CDA12B8A-DEA2-8B4E-AEB5-24D9E7A6D55B}"/>
              </a:ext>
            </a:extLst>
          </p:cNvPr>
          <p:cNvSpPr txBox="1"/>
          <p:nvPr/>
        </p:nvSpPr>
        <p:spPr>
          <a:xfrm>
            <a:off x="16109782" y="3334414"/>
            <a:ext cx="6927814" cy="2954655"/>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800">
                <a:solidFill>
                  <a:srgbClr val="B13F21"/>
                </a:solidFill>
                <a:latin typeface="Meiryo" panose="020B0604030504040204" pitchFamily="34" charset="-128"/>
                <a:ea typeface="Meiryo" panose="020B0604030504040204" pitchFamily="34" charset="-128"/>
                <a:cs typeface="Arial" panose="020B0604020202020204" pitchFamily="34" charset="0"/>
              </a:rPr>
              <a:t>競争力を利用する</a:t>
            </a:r>
          </a:p>
          <a:p>
            <a:pPr defTabSz="914012"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panose="020B0604020202020204" pitchFamily="34" charset="0"/>
              </a:rPr>
              <a:t>1ヶ月の間に誰が最も多くのスキルを身に付けられるかを部門同士で競い、勝者には自慢できる権利や小さな賞品を提供します。</a:t>
            </a:r>
          </a:p>
        </p:txBody>
      </p:sp>
      <p:sp>
        <p:nvSpPr>
          <p:cNvPr id="25" name="TextBox 24">
            <a:extLst>
              <a:ext uri="{FF2B5EF4-FFF2-40B4-BE49-F238E27FC236}">
                <a16:creationId xmlns:a16="http://schemas.microsoft.com/office/drawing/2014/main" id="{5394FFB0-F791-4F40-83CB-5FCE4FA28D7A}"/>
              </a:ext>
            </a:extLst>
          </p:cNvPr>
          <p:cNvSpPr txBox="1"/>
          <p:nvPr/>
        </p:nvSpPr>
        <p:spPr>
          <a:xfrm>
            <a:off x="7910322" y="8010186"/>
            <a:ext cx="6686211" cy="3693319"/>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800">
                <a:solidFill>
                  <a:srgbClr val="B13F21"/>
                </a:solidFill>
                <a:latin typeface="Meiryo" panose="020B0604030504040204" pitchFamily="34" charset="-128"/>
                <a:ea typeface="Meiryo" panose="020B0604030504040204" pitchFamily="34" charset="-128"/>
                <a:cs typeface="Arial" panose="020B0604020202020204" pitchFamily="34" charset="0"/>
              </a:rPr>
              <a:t>デジタルをモノで強化する</a:t>
            </a:r>
          </a:p>
          <a:p>
            <a:pPr defTabSz="914012"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panose="020B0604020202020204" pitchFamily="34" charset="0"/>
              </a:rPr>
              <a:t>ポスターやグッズなど、物理的な要素を取り入れることで職員を喜ばせ、スキルアップを促すことができます。</a:t>
            </a:r>
          </a:p>
        </p:txBody>
      </p:sp>
      <p:sp>
        <p:nvSpPr>
          <p:cNvPr id="26" name="TextBox 25">
            <a:extLst>
              <a:ext uri="{FF2B5EF4-FFF2-40B4-BE49-F238E27FC236}">
                <a16:creationId xmlns:a16="http://schemas.microsoft.com/office/drawing/2014/main" id="{920EBFDE-F17C-CE4C-B483-AE94EC2EFEA1}"/>
              </a:ext>
            </a:extLst>
          </p:cNvPr>
          <p:cNvSpPr txBox="1"/>
          <p:nvPr/>
        </p:nvSpPr>
        <p:spPr>
          <a:xfrm>
            <a:off x="16109782" y="7974419"/>
            <a:ext cx="7558292" cy="4247317"/>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800">
                <a:solidFill>
                  <a:srgbClr val="B13F21"/>
                </a:solidFill>
                <a:latin typeface="Meiryo" panose="020B0604030504040204" pitchFamily="34" charset="-128"/>
                <a:ea typeface="Meiryo" panose="020B0604030504040204" pitchFamily="34" charset="-128"/>
                <a:cs typeface="Arial" panose="020B0604020202020204" pitchFamily="34" charset="0"/>
              </a:rPr>
              <a:t>LinkedInラーニングによるサポート</a:t>
            </a:r>
          </a:p>
          <a:p>
            <a:pPr defTabSz="914012"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panose="020B0604020202020204" pitchFamily="34" charset="0"/>
              </a:rPr>
              <a:t>実践的なマーケティング戦略とともに、受講者のエンゲージメント向上に役立つリソースやツール、テンプレート、ヒントなどが、管理者のホームページで紹介されています。</a:t>
            </a:r>
          </a:p>
        </p:txBody>
      </p:sp>
    </p:spTree>
    <p:extLst>
      <p:ext uri="{BB962C8B-B14F-4D97-AF65-F5344CB8AC3E}">
        <p14:creationId xmlns:p14="http://schemas.microsoft.com/office/powerpoint/2010/main" val="85631836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8761ECF-15C8-9641-9A3B-3AFC9B6DEE94}"/>
              </a:ext>
            </a:extLst>
          </p:cNvPr>
          <p:cNvSpPr/>
          <p:nvPr/>
        </p:nvSpPr>
        <p:spPr>
          <a:xfrm>
            <a:off x="642804" y="3572539"/>
            <a:ext cx="7948303" cy="59755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900">
                <a:solidFill>
                  <a:srgbClr val="556679"/>
                </a:solidFill>
                <a:latin typeface="Meiryo" panose="020B0604030504040204" pitchFamily="34" charset="-128"/>
                <a:ea typeface="Meiryo" panose="020B0604030504040204" pitchFamily="34" charset="-128"/>
                <a:cs typeface="Arial"/>
              </a:rPr>
              <a:t>政府機関で有意義なオンライン学習を</a:t>
            </a:r>
            <a:br>
              <a:rPr lang="en-US" altLang="ja-JP" sz="6900" dirty="0">
                <a:solidFill>
                  <a:srgbClr val="556679"/>
                </a:solidFill>
                <a:latin typeface="Meiryo" panose="020B0604030504040204" pitchFamily="34" charset="-128"/>
                <a:ea typeface="Meiryo" panose="020B0604030504040204" pitchFamily="34" charset="-128"/>
                <a:cs typeface="Arial"/>
              </a:rPr>
            </a:br>
            <a:r>
              <a:rPr lang="ja-JP" sz="6900">
                <a:solidFill>
                  <a:srgbClr val="556679"/>
                </a:solidFill>
                <a:latin typeface="Meiryo" panose="020B0604030504040204" pitchFamily="34" charset="-128"/>
                <a:ea typeface="Meiryo" panose="020B0604030504040204" pitchFamily="34" charset="-128"/>
                <a:cs typeface="Arial"/>
              </a:rPr>
              <a:t>推進するための実績ある10の戦略です。</a:t>
            </a:r>
          </a:p>
        </p:txBody>
      </p:sp>
      <p:pic>
        <p:nvPicPr>
          <p:cNvPr id="56" name="Picture 55">
            <a:extLst>
              <a:ext uri="{FF2B5EF4-FFF2-40B4-BE49-F238E27FC236}">
                <a16:creationId xmlns:a16="http://schemas.microsoft.com/office/drawing/2014/main" id="{03AA2143-388E-9F4B-8FFB-51259BD5F71E}"/>
              </a:ext>
            </a:extLst>
          </p:cNvPr>
          <p:cNvPicPr>
            <a:picLocks noChangeAspect="1"/>
          </p:cNvPicPr>
          <p:nvPr/>
        </p:nvPicPr>
        <p:blipFill>
          <a:blip r:embed="rId3"/>
          <a:stretch>
            <a:fillRect/>
          </a:stretch>
        </p:blipFill>
        <p:spPr>
          <a:xfrm>
            <a:off x="-9173427" y="-295350"/>
            <a:ext cx="7710924" cy="13720505"/>
          </a:xfrm>
          <a:prstGeom prst="rect">
            <a:avLst/>
          </a:prstGeom>
        </p:spPr>
      </p:pic>
      <p:pic>
        <p:nvPicPr>
          <p:cNvPr id="57" name="Picture 56" descr="A close up of a sign&#10;&#10;Description automatically generated">
            <a:extLst>
              <a:ext uri="{FF2B5EF4-FFF2-40B4-BE49-F238E27FC236}">
                <a16:creationId xmlns:a16="http://schemas.microsoft.com/office/drawing/2014/main" id="{62B4A10B-0305-2E41-826E-C21620D76513}"/>
              </a:ext>
            </a:extLst>
          </p:cNvPr>
          <p:cNvPicPr>
            <a:picLocks noChangeAspect="1"/>
          </p:cNvPicPr>
          <p:nvPr/>
        </p:nvPicPr>
        <p:blipFill>
          <a:blip r:embed="rId4"/>
          <a:stretch>
            <a:fillRect/>
          </a:stretch>
        </p:blipFill>
        <p:spPr>
          <a:xfrm>
            <a:off x="21014291" y="12888051"/>
            <a:ext cx="2090518" cy="287078"/>
          </a:xfrm>
          <a:prstGeom prst="rect">
            <a:avLst/>
          </a:prstGeom>
        </p:spPr>
      </p:pic>
      <p:grpSp>
        <p:nvGrpSpPr>
          <p:cNvPr id="5" name="Group 4">
            <a:extLst>
              <a:ext uri="{FF2B5EF4-FFF2-40B4-BE49-F238E27FC236}">
                <a16:creationId xmlns:a16="http://schemas.microsoft.com/office/drawing/2014/main" id="{F5BB67FF-78C4-4B4A-A146-1F4C9B0EC73B}"/>
              </a:ext>
            </a:extLst>
          </p:cNvPr>
          <p:cNvGrpSpPr/>
          <p:nvPr/>
        </p:nvGrpSpPr>
        <p:grpSpPr>
          <a:xfrm>
            <a:off x="9045909" y="1855722"/>
            <a:ext cx="14021477" cy="11434975"/>
            <a:chOff x="9045909" y="2128837"/>
            <a:chExt cx="14021477" cy="11434975"/>
          </a:xfrm>
        </p:grpSpPr>
        <p:sp>
          <p:nvSpPr>
            <p:cNvPr id="51" name="Rectangle 50">
              <a:extLst>
                <a:ext uri="{FF2B5EF4-FFF2-40B4-BE49-F238E27FC236}">
                  <a16:creationId xmlns:a16="http://schemas.microsoft.com/office/drawing/2014/main" id="{DBBBC247-8418-F244-AE21-9751206D6114}"/>
                </a:ext>
              </a:extLst>
            </p:cNvPr>
            <p:cNvSpPr/>
            <p:nvPr/>
          </p:nvSpPr>
          <p:spPr>
            <a:xfrm>
              <a:off x="16728924" y="2161141"/>
              <a:ext cx="6338462" cy="9980059"/>
            </a:xfrm>
            <a:prstGeom prst="rect">
              <a:avLst/>
            </a:prstGeom>
            <a:solidFill>
              <a:srgbClr val="F8E0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sp>
          <p:nvSpPr>
            <p:cNvPr id="4" name="Rectangle 3">
              <a:extLst>
                <a:ext uri="{FF2B5EF4-FFF2-40B4-BE49-F238E27FC236}">
                  <a16:creationId xmlns:a16="http://schemas.microsoft.com/office/drawing/2014/main" id="{CD3F028E-D622-6A4D-9910-DCD728F2AF71}"/>
                </a:ext>
              </a:extLst>
            </p:cNvPr>
            <p:cNvSpPr/>
            <p:nvPr/>
          </p:nvSpPr>
          <p:spPr>
            <a:xfrm>
              <a:off x="9045909" y="2128837"/>
              <a:ext cx="6338462" cy="11434975"/>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sp>
          <p:nvSpPr>
            <p:cNvPr id="20" name="Rectangle 19">
              <a:extLst>
                <a:ext uri="{FF2B5EF4-FFF2-40B4-BE49-F238E27FC236}">
                  <a16:creationId xmlns:a16="http://schemas.microsoft.com/office/drawing/2014/main" id="{B2E045FB-CC85-8148-9D98-D6555B01297E}"/>
                </a:ext>
              </a:extLst>
            </p:cNvPr>
            <p:cNvSpPr/>
            <p:nvPr/>
          </p:nvSpPr>
          <p:spPr>
            <a:xfrm>
              <a:off x="17325709" y="2519714"/>
              <a:ext cx="5353244" cy="807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5000">
                  <a:solidFill>
                    <a:srgbClr val="B13F1F"/>
                  </a:solidFill>
                  <a:latin typeface="Meiryo" panose="020B0604030504040204" pitchFamily="34" charset="-128"/>
                  <a:ea typeface="Meiryo" panose="020B0604030504040204" pitchFamily="34" charset="-128"/>
                  <a:cs typeface="Arial"/>
                </a:rPr>
                <a:t>働きかけをする側:</a:t>
              </a:r>
            </a:p>
            <a:p>
              <a:pPr>
                <a:lnSpc>
                  <a:spcPct val="90000"/>
                </a:lnSpc>
              </a:pPr>
              <a:endParaRPr lang="en-US" sz="5000" dirty="0">
                <a:solidFill>
                  <a:srgbClr val="B14021"/>
                </a:solidFill>
                <a:latin typeface="Meiryo" panose="020B0604030504040204" pitchFamily="34" charset="-128"/>
                <a:ea typeface="Meiryo" panose="020B0604030504040204" pitchFamily="34" charset="-128"/>
                <a:cs typeface="Arial"/>
              </a:endParaRPr>
            </a:p>
          </p:txBody>
        </p:sp>
        <p:sp>
          <p:nvSpPr>
            <p:cNvPr id="21" name="Rectangle 20">
              <a:extLst>
                <a:ext uri="{FF2B5EF4-FFF2-40B4-BE49-F238E27FC236}">
                  <a16:creationId xmlns:a16="http://schemas.microsoft.com/office/drawing/2014/main" id="{6956083F-D9AC-5446-98D9-D4D250AE1015}"/>
                </a:ext>
              </a:extLst>
            </p:cNvPr>
            <p:cNvSpPr/>
            <p:nvPr/>
          </p:nvSpPr>
          <p:spPr>
            <a:xfrm>
              <a:off x="18170628" y="3646924"/>
              <a:ext cx="4550855" cy="9045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3800">
                  <a:solidFill>
                    <a:srgbClr val="556679"/>
                  </a:solidFill>
                  <a:latin typeface="Meiryo" panose="020B0604030504040204" pitchFamily="34" charset="-128"/>
                  <a:ea typeface="Meiryo" panose="020B0604030504040204" pitchFamily="34" charset="-128"/>
                  <a:cs typeface="Arial"/>
                </a:rPr>
                <a:t>既存の人材開発プログラムにオンライン学習を組み込みます。</a:t>
              </a:r>
            </a:p>
            <a:p>
              <a:pPr>
                <a:lnSpc>
                  <a:spcPct val="90000"/>
                </a:lnSpc>
              </a:pPr>
              <a:endParaRPr lang="en-US" sz="3800" dirty="0">
                <a:solidFill>
                  <a:srgbClr val="556679"/>
                </a:solidFill>
                <a:latin typeface="Meiryo" panose="020B0604030504040204" pitchFamily="34" charset="-128"/>
                <a:ea typeface="Meiryo" panose="020B0604030504040204" pitchFamily="34" charset="-128"/>
              </a:endParaRPr>
            </a:p>
            <a:p>
              <a:pPr rtl="0">
                <a:lnSpc>
                  <a:spcPct val="90000"/>
                </a:lnSpc>
              </a:pPr>
              <a:r>
                <a:rPr lang="ja-JP" sz="3800">
                  <a:solidFill>
                    <a:srgbClr val="556679"/>
                  </a:solidFill>
                  <a:latin typeface="Meiryo" panose="020B0604030504040204" pitchFamily="34" charset="-128"/>
                  <a:ea typeface="Meiryo" panose="020B0604030504040204" pitchFamily="34" charset="-128"/>
                  <a:cs typeface="Arial"/>
                </a:rPr>
                <a:t>職員のチャンピオンを活用します。</a:t>
              </a:r>
            </a:p>
            <a:p>
              <a:pPr>
                <a:lnSpc>
                  <a:spcPct val="90000"/>
                </a:lnSpc>
              </a:pPr>
              <a:endParaRPr lang="en-US" sz="3800" dirty="0">
                <a:solidFill>
                  <a:srgbClr val="556679"/>
                </a:solidFill>
                <a:latin typeface="Meiryo" panose="020B0604030504040204" pitchFamily="34" charset="-128"/>
                <a:ea typeface="Meiryo" panose="020B0604030504040204" pitchFamily="34" charset="-128"/>
              </a:endParaRPr>
            </a:p>
            <a:p>
              <a:pPr rtl="0">
                <a:lnSpc>
                  <a:spcPct val="90000"/>
                </a:lnSpc>
              </a:pPr>
              <a:r>
                <a:rPr lang="ja-JP" sz="3800">
                  <a:solidFill>
                    <a:srgbClr val="556679"/>
                  </a:solidFill>
                  <a:latin typeface="Meiryo" panose="020B0604030504040204" pitchFamily="34" charset="-128"/>
                  <a:ea typeface="Meiryo" panose="020B0604030504040204" pitchFamily="34" charset="-128"/>
                  <a:cs typeface="Arial"/>
                </a:rPr>
                <a:t>マネージャーに権限を与えます。</a:t>
              </a:r>
            </a:p>
            <a:p>
              <a:pPr>
                <a:lnSpc>
                  <a:spcPct val="90000"/>
                </a:lnSpc>
              </a:pPr>
              <a:endParaRPr lang="en-US" sz="3800" dirty="0">
                <a:solidFill>
                  <a:srgbClr val="556679"/>
                </a:solidFill>
                <a:latin typeface="Meiryo" panose="020B0604030504040204" pitchFamily="34" charset="-128"/>
                <a:ea typeface="Meiryo" panose="020B0604030504040204" pitchFamily="34" charset="-128"/>
                <a:cs typeface="Arial"/>
              </a:endParaRPr>
            </a:p>
            <a:p>
              <a:pPr rtl="0">
                <a:lnSpc>
                  <a:spcPct val="90000"/>
                </a:lnSpc>
              </a:pPr>
              <a:r>
                <a:rPr lang="ja-JP" sz="3800">
                  <a:solidFill>
                    <a:srgbClr val="556679"/>
                  </a:solidFill>
                  <a:latin typeface="Meiryo" panose="020B0604030504040204" pitchFamily="34" charset="-128"/>
                  <a:ea typeface="Meiryo" panose="020B0604030504040204" pitchFamily="34" charset="-128"/>
                  <a:cs typeface="Arial"/>
                </a:rPr>
                <a:t>経営層に参加してもらいます。</a:t>
              </a:r>
            </a:p>
            <a:p>
              <a:pPr>
                <a:lnSpc>
                  <a:spcPct val="90000"/>
                </a:lnSpc>
              </a:pPr>
              <a:endParaRPr lang="en-US" sz="3800" dirty="0">
                <a:solidFill>
                  <a:srgbClr val="556679"/>
                </a:solidFill>
                <a:latin typeface="Meiryo" panose="020B0604030504040204" pitchFamily="34" charset="-128"/>
                <a:ea typeface="Meiryo" panose="020B0604030504040204" pitchFamily="34" charset="-128"/>
              </a:endParaRPr>
            </a:p>
            <a:p>
              <a:pPr rtl="0">
                <a:lnSpc>
                  <a:spcPct val="90000"/>
                </a:lnSpc>
              </a:pPr>
              <a:r>
                <a:rPr lang="ja-JP" sz="3800">
                  <a:solidFill>
                    <a:srgbClr val="556679"/>
                  </a:solidFill>
                  <a:latin typeface="Meiryo" panose="020B0604030504040204" pitchFamily="34" charset="-128"/>
                  <a:ea typeface="Meiryo" panose="020B0604030504040204" pitchFamily="34" charset="-128"/>
                  <a:cs typeface="Arial"/>
                </a:rPr>
                <a:t>繰り返し宣伝を行います。</a:t>
              </a:r>
            </a:p>
          </p:txBody>
        </p:sp>
        <p:grpSp>
          <p:nvGrpSpPr>
            <p:cNvPr id="34" name="Group 33">
              <a:extLst>
                <a:ext uri="{FF2B5EF4-FFF2-40B4-BE49-F238E27FC236}">
                  <a16:creationId xmlns:a16="http://schemas.microsoft.com/office/drawing/2014/main" id="{4213ECBA-A665-A644-A7FA-F03E57F364C6}"/>
                </a:ext>
              </a:extLst>
            </p:cNvPr>
            <p:cNvGrpSpPr/>
            <p:nvPr/>
          </p:nvGrpSpPr>
          <p:grpSpPr>
            <a:xfrm>
              <a:off x="17368239" y="10378805"/>
              <a:ext cx="491228" cy="572750"/>
              <a:chOff x="1353063" y="7402692"/>
              <a:chExt cx="584775" cy="681821"/>
            </a:xfrm>
          </p:grpSpPr>
          <p:sp>
            <p:nvSpPr>
              <p:cNvPr id="35" name="Oval 34">
                <a:extLst>
                  <a:ext uri="{FF2B5EF4-FFF2-40B4-BE49-F238E27FC236}">
                    <a16:creationId xmlns:a16="http://schemas.microsoft.com/office/drawing/2014/main" id="{0D458CA0-420B-7E4E-9A28-058C8133575B}"/>
                  </a:ext>
                </a:extLst>
              </p:cNvPr>
              <p:cNvSpPr/>
              <p:nvPr/>
            </p:nvSpPr>
            <p:spPr>
              <a:xfrm>
                <a:off x="1353063" y="7402692"/>
                <a:ext cx="584775" cy="584774"/>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Meiryo" panose="020B0604030504040204" pitchFamily="34" charset="-128"/>
                  <a:ea typeface="Meiryo" panose="020B0604030504040204" pitchFamily="34" charset="-128"/>
                </a:endParaRPr>
              </a:p>
            </p:txBody>
          </p:sp>
          <p:sp>
            <p:nvSpPr>
              <p:cNvPr id="36" name="TextBox 35">
                <a:extLst>
                  <a:ext uri="{FF2B5EF4-FFF2-40B4-BE49-F238E27FC236}">
                    <a16:creationId xmlns:a16="http://schemas.microsoft.com/office/drawing/2014/main" id="{43E7C565-7158-A547-A402-5B796FF09569}"/>
                  </a:ext>
                </a:extLst>
              </p:cNvPr>
              <p:cNvSpPr txBox="1"/>
              <p:nvPr/>
            </p:nvSpPr>
            <p:spPr>
              <a:xfrm>
                <a:off x="1587276" y="7498292"/>
                <a:ext cx="225651"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ja-JP" sz="3200">
                    <a:solidFill>
                      <a:srgbClr val="FDFAF5"/>
                    </a:solidFill>
                    <a:latin typeface="Meiryo" panose="020B0604030504040204" pitchFamily="34" charset="-128"/>
                    <a:ea typeface="Meiryo" panose="020B0604030504040204" pitchFamily="34" charset="-128"/>
                    <a:cs typeface="AvenirNext LT Pro Regular"/>
                  </a:rPr>
                  <a:t>5</a:t>
                </a:r>
              </a:p>
            </p:txBody>
          </p:sp>
        </p:grpSp>
        <p:sp>
          <p:nvSpPr>
            <p:cNvPr id="37" name="Rectangle 36">
              <a:extLst>
                <a:ext uri="{FF2B5EF4-FFF2-40B4-BE49-F238E27FC236}">
                  <a16:creationId xmlns:a16="http://schemas.microsoft.com/office/drawing/2014/main" id="{FDB3AA03-FCF1-844B-98D7-D61DFFE0A0D7}"/>
                </a:ext>
              </a:extLst>
            </p:cNvPr>
            <p:cNvSpPr/>
            <p:nvPr/>
          </p:nvSpPr>
          <p:spPr>
            <a:xfrm>
              <a:off x="9507941" y="2519714"/>
              <a:ext cx="5551469" cy="957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5000">
                  <a:solidFill>
                    <a:srgbClr val="0664C2"/>
                  </a:solidFill>
                  <a:latin typeface="Meiryo" panose="020B0604030504040204" pitchFamily="34" charset="-128"/>
                  <a:ea typeface="Meiryo" panose="020B0604030504040204" pitchFamily="34" charset="-128"/>
                  <a:cs typeface="Arial"/>
                </a:rPr>
                <a:t>管理者側:</a:t>
              </a:r>
            </a:p>
            <a:p>
              <a:pPr>
                <a:lnSpc>
                  <a:spcPct val="90000"/>
                </a:lnSpc>
              </a:pPr>
              <a:endParaRPr lang="en-US" sz="5000" dirty="0">
                <a:solidFill>
                  <a:srgbClr val="44702B"/>
                </a:solidFill>
                <a:latin typeface="Meiryo" panose="020B0604030504040204" pitchFamily="34" charset="-128"/>
                <a:ea typeface="Meiryo" panose="020B0604030504040204" pitchFamily="34" charset="-128"/>
                <a:cs typeface="Arial"/>
              </a:endParaRPr>
            </a:p>
            <a:p>
              <a:pPr>
                <a:lnSpc>
                  <a:spcPct val="90000"/>
                </a:lnSpc>
              </a:pPr>
              <a:endParaRPr lang="en-US" sz="5000" dirty="0">
                <a:solidFill>
                  <a:srgbClr val="B14021"/>
                </a:solidFill>
                <a:latin typeface="Meiryo" panose="020B0604030504040204" pitchFamily="34" charset="-128"/>
                <a:ea typeface="Meiryo" panose="020B0604030504040204" pitchFamily="34" charset="-128"/>
                <a:cs typeface="Arial"/>
              </a:endParaRPr>
            </a:p>
          </p:txBody>
        </p:sp>
        <p:sp>
          <p:nvSpPr>
            <p:cNvPr id="38" name="Rectangle 37">
              <a:extLst>
                <a:ext uri="{FF2B5EF4-FFF2-40B4-BE49-F238E27FC236}">
                  <a16:creationId xmlns:a16="http://schemas.microsoft.com/office/drawing/2014/main" id="{BE9F1213-52F5-CA4E-BBE7-5CB7700963F2}"/>
                </a:ext>
              </a:extLst>
            </p:cNvPr>
            <p:cNvSpPr/>
            <p:nvPr/>
          </p:nvSpPr>
          <p:spPr>
            <a:xfrm>
              <a:off x="10336402" y="3659253"/>
              <a:ext cx="4965511" cy="73296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3800">
                  <a:solidFill>
                    <a:srgbClr val="556679"/>
                  </a:solidFill>
                  <a:latin typeface="Meiryo" panose="020B0604030504040204" pitchFamily="34" charset="-128"/>
                  <a:ea typeface="Meiryo" panose="020B0604030504040204" pitchFamily="34" charset="-128"/>
                  <a:cs typeface="Arial"/>
                </a:rPr>
                <a:t>ライセンスをすべて</a:t>
              </a:r>
              <a:br>
                <a:rPr lang="en-US" altLang="ja-JP" sz="3800" dirty="0">
                  <a:solidFill>
                    <a:srgbClr val="556679"/>
                  </a:solidFill>
                  <a:latin typeface="Meiryo" panose="020B0604030504040204" pitchFamily="34" charset="-128"/>
                  <a:ea typeface="Meiryo" panose="020B0604030504040204" pitchFamily="34" charset="-128"/>
                  <a:cs typeface="Arial"/>
                </a:rPr>
              </a:br>
              <a:r>
                <a:rPr lang="ja-JP" sz="3800">
                  <a:solidFill>
                    <a:srgbClr val="556679"/>
                  </a:solidFill>
                  <a:latin typeface="Meiryo" panose="020B0604030504040204" pitchFamily="34" charset="-128"/>
                  <a:ea typeface="Meiryo" panose="020B0604030504040204" pitchFamily="34" charset="-128"/>
                  <a:cs typeface="Arial"/>
                </a:rPr>
                <a:t>割り当てます。</a:t>
              </a:r>
            </a:p>
            <a:p>
              <a:pPr>
                <a:lnSpc>
                  <a:spcPct val="90000"/>
                </a:lnSpc>
              </a:pPr>
              <a:endParaRPr lang="en-US" sz="3800" dirty="0">
                <a:solidFill>
                  <a:srgbClr val="556679"/>
                </a:solidFill>
                <a:latin typeface="Meiryo" panose="020B0604030504040204" pitchFamily="34" charset="-128"/>
                <a:ea typeface="Meiryo" panose="020B0604030504040204" pitchFamily="34" charset="-128"/>
                <a:cs typeface="Arial"/>
              </a:endParaRPr>
            </a:p>
            <a:p>
              <a:pPr rtl="0">
                <a:lnSpc>
                  <a:spcPct val="90000"/>
                </a:lnSpc>
              </a:pPr>
              <a:r>
                <a:rPr lang="ja-JP" sz="3800">
                  <a:solidFill>
                    <a:srgbClr val="556679"/>
                  </a:solidFill>
                  <a:latin typeface="Meiryo" panose="020B0604030504040204" pitchFamily="34" charset="-128"/>
                  <a:ea typeface="Meiryo" panose="020B0604030504040204" pitchFamily="34" charset="-128"/>
                </a:rPr>
                <a:t>プロフィールをつなげます。</a:t>
              </a:r>
            </a:p>
            <a:p>
              <a:pPr>
                <a:lnSpc>
                  <a:spcPct val="90000"/>
                </a:lnSpc>
              </a:pPr>
              <a:endParaRPr lang="en-US" sz="3800" dirty="0">
                <a:solidFill>
                  <a:srgbClr val="556679"/>
                </a:solidFill>
                <a:latin typeface="Meiryo" panose="020B0604030504040204" pitchFamily="34" charset="-128"/>
                <a:ea typeface="Meiryo" panose="020B0604030504040204" pitchFamily="34" charset="-128"/>
              </a:endParaRPr>
            </a:p>
            <a:p>
              <a:pPr rtl="0">
                <a:lnSpc>
                  <a:spcPct val="90000"/>
                </a:lnSpc>
              </a:pPr>
              <a:r>
                <a:rPr lang="ja-JP" sz="3800">
                  <a:solidFill>
                    <a:srgbClr val="556679"/>
                  </a:solidFill>
                  <a:latin typeface="Meiryo" panose="020B0604030504040204" pitchFamily="34" charset="-128"/>
                  <a:ea typeface="Meiryo" panose="020B0604030504040204" pitchFamily="34" charset="-128"/>
                  <a:cs typeface="Arial"/>
                </a:rPr>
                <a:t>コンテンツ提案をして運用を開始します。</a:t>
              </a:r>
            </a:p>
            <a:p>
              <a:pPr>
                <a:lnSpc>
                  <a:spcPct val="90000"/>
                </a:lnSpc>
              </a:pPr>
              <a:endParaRPr lang="en-US" sz="3800" dirty="0">
                <a:solidFill>
                  <a:srgbClr val="556679"/>
                </a:solidFill>
                <a:latin typeface="Meiryo" panose="020B0604030504040204" pitchFamily="34" charset="-128"/>
                <a:ea typeface="Meiryo" panose="020B0604030504040204" pitchFamily="34" charset="-128"/>
                <a:cs typeface="Arial"/>
              </a:endParaRPr>
            </a:p>
            <a:p>
              <a:pPr rtl="0">
                <a:lnSpc>
                  <a:spcPct val="90000"/>
                </a:lnSpc>
              </a:pPr>
              <a:r>
                <a:rPr lang="ja-JP" sz="3800">
                  <a:solidFill>
                    <a:srgbClr val="556679"/>
                  </a:solidFill>
                  <a:latin typeface="Meiryo" panose="020B0604030504040204" pitchFamily="34" charset="-128"/>
                  <a:ea typeface="Meiryo" panose="020B0604030504040204" pitchFamily="34" charset="-128"/>
                  <a:cs typeface="Arial"/>
                </a:rPr>
                <a:t>ミッションクリティカルなニーズに合わせて</a:t>
              </a:r>
              <a:br>
                <a:rPr lang="en-US" sz="3800" dirty="0">
                  <a:solidFill>
                    <a:srgbClr val="556679"/>
                  </a:solidFill>
                  <a:latin typeface="Meiryo" panose="020B0604030504040204" pitchFamily="34" charset="-128"/>
                  <a:ea typeface="Meiryo" panose="020B0604030504040204" pitchFamily="34" charset="-128"/>
                  <a:cs typeface="Arial"/>
                </a:rPr>
              </a:br>
              <a:r>
                <a:rPr lang="ja-JP" sz="3800">
                  <a:solidFill>
                    <a:srgbClr val="556679"/>
                  </a:solidFill>
                  <a:latin typeface="Meiryo" panose="020B0604030504040204" pitchFamily="34" charset="-128"/>
                  <a:ea typeface="Meiryo" panose="020B0604030504040204" pitchFamily="34" charset="-128"/>
                  <a:cs typeface="Arial"/>
                </a:rPr>
                <a:t>コンテンツを割り当てます。</a:t>
              </a:r>
            </a:p>
            <a:p>
              <a:pPr>
                <a:lnSpc>
                  <a:spcPct val="90000"/>
                </a:lnSpc>
              </a:pPr>
              <a:endParaRPr lang="en-US" sz="3800" dirty="0">
                <a:solidFill>
                  <a:srgbClr val="556679"/>
                </a:solidFill>
                <a:latin typeface="Meiryo" panose="020B0604030504040204" pitchFamily="34" charset="-128"/>
                <a:ea typeface="Meiryo" panose="020B0604030504040204" pitchFamily="34" charset="-128"/>
              </a:endParaRPr>
            </a:p>
            <a:p>
              <a:pPr rtl="0">
                <a:lnSpc>
                  <a:spcPct val="90000"/>
                </a:lnSpc>
              </a:pPr>
              <a:r>
                <a:rPr lang="ja-JP" sz="3800">
                  <a:solidFill>
                    <a:srgbClr val="556679"/>
                  </a:solidFill>
                  <a:latin typeface="Meiryo" panose="020B0604030504040204" pitchFamily="34" charset="-128"/>
                  <a:ea typeface="Meiryo" panose="020B0604030504040204" pitchFamily="34" charset="-128"/>
                  <a:cs typeface="Arial"/>
                </a:rPr>
                <a:t>職員にサーベイを受けてもらい、その結果に基づいて戦略を絞り込みます。</a:t>
              </a:r>
            </a:p>
            <a:p>
              <a:pPr>
                <a:lnSpc>
                  <a:spcPct val="90000"/>
                </a:lnSpc>
              </a:pPr>
              <a:endParaRPr lang="en-US" sz="3800" dirty="0">
                <a:solidFill>
                  <a:srgbClr val="556679"/>
                </a:solidFill>
                <a:latin typeface="Meiryo" panose="020B0604030504040204" pitchFamily="34" charset="-128"/>
                <a:ea typeface="Meiryo" panose="020B0604030504040204" pitchFamily="34" charset="-128"/>
                <a:cs typeface="Arial"/>
              </a:endParaRPr>
            </a:p>
          </p:txBody>
        </p:sp>
        <p:grpSp>
          <p:nvGrpSpPr>
            <p:cNvPr id="58" name="Group 57">
              <a:extLst>
                <a:ext uri="{FF2B5EF4-FFF2-40B4-BE49-F238E27FC236}">
                  <a16:creationId xmlns:a16="http://schemas.microsoft.com/office/drawing/2014/main" id="{FF077DD3-3CE9-B44A-ADE2-4899588A751A}"/>
                </a:ext>
              </a:extLst>
            </p:cNvPr>
            <p:cNvGrpSpPr/>
            <p:nvPr/>
          </p:nvGrpSpPr>
          <p:grpSpPr>
            <a:xfrm>
              <a:off x="17325709" y="8951059"/>
              <a:ext cx="491228" cy="494333"/>
              <a:chOff x="1302434" y="7529266"/>
              <a:chExt cx="584775" cy="588471"/>
            </a:xfrm>
          </p:grpSpPr>
          <p:sp>
            <p:nvSpPr>
              <p:cNvPr id="59" name="Oval 58">
                <a:extLst>
                  <a:ext uri="{FF2B5EF4-FFF2-40B4-BE49-F238E27FC236}">
                    <a16:creationId xmlns:a16="http://schemas.microsoft.com/office/drawing/2014/main" id="{BFA79816-7CAA-C545-89A2-3F12D50A40E3}"/>
                  </a:ext>
                </a:extLst>
              </p:cNvPr>
              <p:cNvSpPr/>
              <p:nvPr/>
            </p:nvSpPr>
            <p:spPr>
              <a:xfrm>
                <a:off x="1302434" y="7529266"/>
                <a:ext cx="584775"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Meiryo" panose="020B0604030504040204" pitchFamily="34" charset="-128"/>
                  <a:ea typeface="Meiryo" panose="020B0604030504040204" pitchFamily="34" charset="-128"/>
                </a:endParaRPr>
              </a:p>
            </p:txBody>
          </p:sp>
          <p:sp>
            <p:nvSpPr>
              <p:cNvPr id="60" name="TextBox 59">
                <a:extLst>
                  <a:ext uri="{FF2B5EF4-FFF2-40B4-BE49-F238E27FC236}">
                    <a16:creationId xmlns:a16="http://schemas.microsoft.com/office/drawing/2014/main" id="{2B774EB2-B410-EC48-956D-1628858B6DF2}"/>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ja-JP" sz="3200">
                    <a:solidFill>
                      <a:srgbClr val="FDFAF5"/>
                    </a:solidFill>
                    <a:latin typeface="Meiryo" panose="020B0604030504040204" pitchFamily="34" charset="-128"/>
                    <a:ea typeface="Meiryo" panose="020B0604030504040204" pitchFamily="34" charset="-128"/>
                    <a:cs typeface="AvenirNext LT Pro Regular"/>
                  </a:rPr>
                  <a:t>4</a:t>
                </a:r>
              </a:p>
            </p:txBody>
          </p:sp>
        </p:grpSp>
        <p:grpSp>
          <p:nvGrpSpPr>
            <p:cNvPr id="61" name="Group 60">
              <a:extLst>
                <a:ext uri="{FF2B5EF4-FFF2-40B4-BE49-F238E27FC236}">
                  <a16:creationId xmlns:a16="http://schemas.microsoft.com/office/drawing/2014/main" id="{74EA2CDA-E082-7F4B-A5D2-DC73CA25BB6E}"/>
                </a:ext>
              </a:extLst>
            </p:cNvPr>
            <p:cNvGrpSpPr/>
            <p:nvPr/>
          </p:nvGrpSpPr>
          <p:grpSpPr>
            <a:xfrm>
              <a:off x="17325709" y="7379364"/>
              <a:ext cx="491228" cy="494333"/>
              <a:chOff x="1302434" y="7529266"/>
              <a:chExt cx="584775" cy="588471"/>
            </a:xfrm>
          </p:grpSpPr>
          <p:sp>
            <p:nvSpPr>
              <p:cNvPr id="62" name="Oval 61">
                <a:extLst>
                  <a:ext uri="{FF2B5EF4-FFF2-40B4-BE49-F238E27FC236}">
                    <a16:creationId xmlns:a16="http://schemas.microsoft.com/office/drawing/2014/main" id="{EF847894-6A64-0242-AA1A-493214A26BA2}"/>
                  </a:ext>
                </a:extLst>
              </p:cNvPr>
              <p:cNvSpPr/>
              <p:nvPr/>
            </p:nvSpPr>
            <p:spPr>
              <a:xfrm>
                <a:off x="1302434" y="7529266"/>
                <a:ext cx="584775"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Meiryo" panose="020B0604030504040204" pitchFamily="34" charset="-128"/>
                  <a:ea typeface="Meiryo" panose="020B0604030504040204" pitchFamily="34" charset="-128"/>
                </a:endParaRPr>
              </a:p>
            </p:txBody>
          </p:sp>
          <p:sp>
            <p:nvSpPr>
              <p:cNvPr id="63" name="TextBox 62">
                <a:extLst>
                  <a:ext uri="{FF2B5EF4-FFF2-40B4-BE49-F238E27FC236}">
                    <a16:creationId xmlns:a16="http://schemas.microsoft.com/office/drawing/2014/main" id="{43E61083-D781-5448-8CC9-575191855F9C}"/>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ja-JP" sz="3200">
                    <a:solidFill>
                      <a:srgbClr val="FDFAF5"/>
                    </a:solidFill>
                    <a:latin typeface="Meiryo" panose="020B0604030504040204" pitchFamily="34" charset="-128"/>
                    <a:ea typeface="Meiryo" panose="020B0604030504040204" pitchFamily="34" charset="-128"/>
                    <a:cs typeface="AvenirNext LT Pro Regular"/>
                  </a:rPr>
                  <a:t>3</a:t>
                </a:r>
              </a:p>
            </p:txBody>
          </p:sp>
        </p:grpSp>
        <p:grpSp>
          <p:nvGrpSpPr>
            <p:cNvPr id="64" name="Group 63">
              <a:extLst>
                <a:ext uri="{FF2B5EF4-FFF2-40B4-BE49-F238E27FC236}">
                  <a16:creationId xmlns:a16="http://schemas.microsoft.com/office/drawing/2014/main" id="{71BB93D0-607F-9143-B90D-D6E44D7A580F}"/>
                </a:ext>
              </a:extLst>
            </p:cNvPr>
            <p:cNvGrpSpPr/>
            <p:nvPr/>
          </p:nvGrpSpPr>
          <p:grpSpPr>
            <a:xfrm>
              <a:off x="17329830" y="5804564"/>
              <a:ext cx="491228" cy="494333"/>
              <a:chOff x="1302434" y="7529266"/>
              <a:chExt cx="584775" cy="588471"/>
            </a:xfrm>
          </p:grpSpPr>
          <p:sp>
            <p:nvSpPr>
              <p:cNvPr id="65" name="Oval 64">
                <a:extLst>
                  <a:ext uri="{FF2B5EF4-FFF2-40B4-BE49-F238E27FC236}">
                    <a16:creationId xmlns:a16="http://schemas.microsoft.com/office/drawing/2014/main" id="{3D82D759-E738-484E-AC43-D743A472F6F8}"/>
                  </a:ext>
                </a:extLst>
              </p:cNvPr>
              <p:cNvSpPr/>
              <p:nvPr/>
            </p:nvSpPr>
            <p:spPr>
              <a:xfrm>
                <a:off x="1302434" y="7529266"/>
                <a:ext cx="584775"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Meiryo" panose="020B0604030504040204" pitchFamily="34" charset="-128"/>
                  <a:ea typeface="Meiryo" panose="020B0604030504040204" pitchFamily="34" charset="-128"/>
                </a:endParaRPr>
              </a:p>
            </p:txBody>
          </p:sp>
          <p:sp>
            <p:nvSpPr>
              <p:cNvPr id="66" name="TextBox 65">
                <a:extLst>
                  <a:ext uri="{FF2B5EF4-FFF2-40B4-BE49-F238E27FC236}">
                    <a16:creationId xmlns:a16="http://schemas.microsoft.com/office/drawing/2014/main" id="{DA56B802-6E15-A745-AC57-FE4FC2EB93BE}"/>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ja-JP" sz="3200">
                    <a:solidFill>
                      <a:srgbClr val="FDFAF5"/>
                    </a:solidFill>
                    <a:latin typeface="Meiryo" panose="020B0604030504040204" pitchFamily="34" charset="-128"/>
                    <a:ea typeface="Meiryo" panose="020B0604030504040204" pitchFamily="34" charset="-128"/>
                    <a:cs typeface="AvenirNext LT Pro Regular"/>
                  </a:rPr>
                  <a:t>2</a:t>
                </a:r>
              </a:p>
            </p:txBody>
          </p:sp>
        </p:grpSp>
        <p:grpSp>
          <p:nvGrpSpPr>
            <p:cNvPr id="67" name="Group 66">
              <a:extLst>
                <a:ext uri="{FF2B5EF4-FFF2-40B4-BE49-F238E27FC236}">
                  <a16:creationId xmlns:a16="http://schemas.microsoft.com/office/drawing/2014/main" id="{CCD272AF-3105-4B41-9D0F-603EAE3F1859}"/>
                </a:ext>
              </a:extLst>
            </p:cNvPr>
            <p:cNvGrpSpPr/>
            <p:nvPr/>
          </p:nvGrpSpPr>
          <p:grpSpPr>
            <a:xfrm>
              <a:off x="17324466" y="3714299"/>
              <a:ext cx="491228" cy="494333"/>
              <a:chOff x="1302434" y="7529266"/>
              <a:chExt cx="584775" cy="588471"/>
            </a:xfrm>
          </p:grpSpPr>
          <p:sp>
            <p:nvSpPr>
              <p:cNvPr id="68" name="Oval 67">
                <a:extLst>
                  <a:ext uri="{FF2B5EF4-FFF2-40B4-BE49-F238E27FC236}">
                    <a16:creationId xmlns:a16="http://schemas.microsoft.com/office/drawing/2014/main" id="{7D8E5BD2-C079-7848-BAAE-9C2EA5F5190C}"/>
                  </a:ext>
                </a:extLst>
              </p:cNvPr>
              <p:cNvSpPr/>
              <p:nvPr/>
            </p:nvSpPr>
            <p:spPr>
              <a:xfrm>
                <a:off x="1302434" y="7529266"/>
                <a:ext cx="584775" cy="584775"/>
              </a:xfrm>
              <a:prstGeom prst="ellipse">
                <a:avLst/>
              </a:prstGeom>
              <a:solidFill>
                <a:srgbClr val="B13F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Meiryo" panose="020B0604030504040204" pitchFamily="34" charset="-128"/>
                  <a:ea typeface="Meiryo" panose="020B0604030504040204" pitchFamily="34" charset="-128"/>
                </a:endParaRPr>
              </a:p>
            </p:txBody>
          </p:sp>
          <p:sp>
            <p:nvSpPr>
              <p:cNvPr id="69" name="TextBox 68">
                <a:extLst>
                  <a:ext uri="{FF2B5EF4-FFF2-40B4-BE49-F238E27FC236}">
                    <a16:creationId xmlns:a16="http://schemas.microsoft.com/office/drawing/2014/main" id="{A2D3DE0B-28E2-6345-9234-1002D22B0952}"/>
                  </a:ext>
                </a:extLst>
              </p:cNvPr>
              <p:cNvSpPr txBox="1"/>
              <p:nvPr/>
            </p:nvSpPr>
            <p:spPr>
              <a:xfrm>
                <a:off x="1427342" y="7531516"/>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ja-JP" sz="3200">
                    <a:solidFill>
                      <a:srgbClr val="FDFAF5"/>
                    </a:solidFill>
                    <a:latin typeface="Meiryo" panose="020B0604030504040204" pitchFamily="34" charset="-128"/>
                    <a:ea typeface="Meiryo" panose="020B0604030504040204" pitchFamily="34" charset="-128"/>
                    <a:cs typeface="AvenirNext LT Pro Regular"/>
                  </a:rPr>
                  <a:t>1</a:t>
                </a:r>
              </a:p>
            </p:txBody>
          </p:sp>
        </p:grpSp>
        <p:grpSp>
          <p:nvGrpSpPr>
            <p:cNvPr id="70" name="Group 69">
              <a:extLst>
                <a:ext uri="{FF2B5EF4-FFF2-40B4-BE49-F238E27FC236}">
                  <a16:creationId xmlns:a16="http://schemas.microsoft.com/office/drawing/2014/main" id="{433E5264-F21A-514E-A507-5B52A745D50A}"/>
                </a:ext>
              </a:extLst>
            </p:cNvPr>
            <p:cNvGrpSpPr/>
            <p:nvPr/>
          </p:nvGrpSpPr>
          <p:grpSpPr>
            <a:xfrm>
              <a:off x="9578849" y="11341605"/>
              <a:ext cx="491228" cy="515599"/>
              <a:chOff x="1378378" y="10364513"/>
              <a:chExt cx="584775" cy="613787"/>
            </a:xfrm>
          </p:grpSpPr>
          <p:sp>
            <p:nvSpPr>
              <p:cNvPr id="71" name="Oval 70">
                <a:extLst>
                  <a:ext uri="{FF2B5EF4-FFF2-40B4-BE49-F238E27FC236}">
                    <a16:creationId xmlns:a16="http://schemas.microsoft.com/office/drawing/2014/main" id="{BC2C618F-BC44-D745-B5C4-BDDCA109DA91}"/>
                  </a:ext>
                </a:extLst>
              </p:cNvPr>
              <p:cNvSpPr/>
              <p:nvPr/>
            </p:nvSpPr>
            <p:spPr>
              <a:xfrm>
                <a:off x="1378378" y="10364513"/>
                <a:ext cx="584775" cy="584774"/>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Meiryo" panose="020B0604030504040204" pitchFamily="34" charset="-128"/>
                  <a:ea typeface="Meiryo" panose="020B0604030504040204" pitchFamily="34" charset="-128"/>
                </a:endParaRPr>
              </a:p>
            </p:txBody>
          </p:sp>
          <p:sp>
            <p:nvSpPr>
              <p:cNvPr id="72" name="TextBox 71">
                <a:extLst>
                  <a:ext uri="{FF2B5EF4-FFF2-40B4-BE49-F238E27FC236}">
                    <a16:creationId xmlns:a16="http://schemas.microsoft.com/office/drawing/2014/main" id="{BDE2E4C8-BD30-5941-8593-756CFA73A7F7}"/>
                  </a:ext>
                </a:extLst>
              </p:cNvPr>
              <p:cNvSpPr txBox="1"/>
              <p:nvPr/>
            </p:nvSpPr>
            <p:spPr>
              <a:xfrm>
                <a:off x="1528601" y="10392079"/>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ja-JP" sz="3200">
                    <a:solidFill>
                      <a:srgbClr val="FDFAF5"/>
                    </a:solidFill>
                    <a:latin typeface="Meiryo" panose="020B0604030504040204" pitchFamily="34" charset="-128"/>
                    <a:ea typeface="Meiryo" panose="020B0604030504040204" pitchFamily="34" charset="-128"/>
                    <a:cs typeface="AvenirNext LT Pro Regular"/>
                  </a:rPr>
                  <a:t>5</a:t>
                </a:r>
              </a:p>
            </p:txBody>
          </p:sp>
        </p:grpSp>
        <p:grpSp>
          <p:nvGrpSpPr>
            <p:cNvPr id="73" name="Group 72">
              <a:extLst>
                <a:ext uri="{FF2B5EF4-FFF2-40B4-BE49-F238E27FC236}">
                  <a16:creationId xmlns:a16="http://schemas.microsoft.com/office/drawing/2014/main" id="{5A56BDA5-9ABB-FF4B-92D8-BF2A486D6FB1}"/>
                </a:ext>
              </a:extLst>
            </p:cNvPr>
            <p:cNvGrpSpPr/>
            <p:nvPr/>
          </p:nvGrpSpPr>
          <p:grpSpPr>
            <a:xfrm>
              <a:off x="9557585" y="8227652"/>
              <a:ext cx="491228" cy="579394"/>
              <a:chOff x="1353064" y="8541854"/>
              <a:chExt cx="584775" cy="689731"/>
            </a:xfrm>
          </p:grpSpPr>
          <p:sp>
            <p:nvSpPr>
              <p:cNvPr id="74" name="Oval 73">
                <a:extLst>
                  <a:ext uri="{FF2B5EF4-FFF2-40B4-BE49-F238E27FC236}">
                    <a16:creationId xmlns:a16="http://schemas.microsoft.com/office/drawing/2014/main" id="{DC312506-6DF9-D54C-B04C-A8C7AB7C252E}"/>
                  </a:ext>
                </a:extLst>
              </p:cNvPr>
              <p:cNvSpPr/>
              <p:nvPr/>
            </p:nvSpPr>
            <p:spPr>
              <a:xfrm>
                <a:off x="1353064" y="8541854"/>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Meiryo" panose="020B0604030504040204" pitchFamily="34" charset="-128"/>
                  <a:ea typeface="Meiryo" panose="020B0604030504040204" pitchFamily="34" charset="-128"/>
                </a:endParaRPr>
              </a:p>
            </p:txBody>
          </p:sp>
          <p:sp>
            <p:nvSpPr>
              <p:cNvPr id="75" name="TextBox 74">
                <a:extLst>
                  <a:ext uri="{FF2B5EF4-FFF2-40B4-BE49-F238E27FC236}">
                    <a16:creationId xmlns:a16="http://schemas.microsoft.com/office/drawing/2014/main" id="{DE2812D5-8895-B845-868E-8EC62C4DCAE0}"/>
                  </a:ext>
                </a:extLst>
              </p:cNvPr>
              <p:cNvSpPr txBox="1"/>
              <p:nvPr/>
            </p:nvSpPr>
            <p:spPr>
              <a:xfrm>
                <a:off x="1477972" y="8645364"/>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ja-JP" sz="3200">
                    <a:solidFill>
                      <a:srgbClr val="FDFAF5"/>
                    </a:solidFill>
                    <a:latin typeface="Meiryo" panose="020B0604030504040204" pitchFamily="34" charset="-128"/>
                    <a:ea typeface="Meiryo" panose="020B0604030504040204" pitchFamily="34" charset="-128"/>
                    <a:cs typeface="AvenirNext LT Pro Regular"/>
                  </a:rPr>
                  <a:t>4</a:t>
                </a:r>
              </a:p>
            </p:txBody>
          </p:sp>
        </p:grpSp>
        <p:grpSp>
          <p:nvGrpSpPr>
            <p:cNvPr id="76" name="Group 75">
              <a:extLst>
                <a:ext uri="{FF2B5EF4-FFF2-40B4-BE49-F238E27FC236}">
                  <a16:creationId xmlns:a16="http://schemas.microsoft.com/office/drawing/2014/main" id="{CA6B4387-83BC-8847-8876-9C45D60BC9BB}"/>
                </a:ext>
              </a:extLst>
            </p:cNvPr>
            <p:cNvGrpSpPr/>
            <p:nvPr/>
          </p:nvGrpSpPr>
          <p:grpSpPr>
            <a:xfrm>
              <a:off x="9557584" y="6602690"/>
              <a:ext cx="491228" cy="579392"/>
              <a:chOff x="1353063" y="8440597"/>
              <a:chExt cx="584775" cy="689728"/>
            </a:xfrm>
          </p:grpSpPr>
          <p:sp>
            <p:nvSpPr>
              <p:cNvPr id="77" name="Oval 76">
                <a:extLst>
                  <a:ext uri="{FF2B5EF4-FFF2-40B4-BE49-F238E27FC236}">
                    <a16:creationId xmlns:a16="http://schemas.microsoft.com/office/drawing/2014/main" id="{1E7DBA56-65CA-7A43-9C06-73648EF575BD}"/>
                  </a:ext>
                </a:extLst>
              </p:cNvPr>
              <p:cNvSpPr/>
              <p:nvPr/>
            </p:nvSpPr>
            <p:spPr>
              <a:xfrm>
                <a:off x="1353063" y="8440597"/>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Meiryo" panose="020B0604030504040204" pitchFamily="34" charset="-128"/>
                  <a:ea typeface="Meiryo" panose="020B0604030504040204" pitchFamily="34" charset="-128"/>
                </a:endParaRPr>
              </a:p>
            </p:txBody>
          </p:sp>
          <p:sp>
            <p:nvSpPr>
              <p:cNvPr id="78" name="TextBox 77">
                <a:extLst>
                  <a:ext uri="{FF2B5EF4-FFF2-40B4-BE49-F238E27FC236}">
                    <a16:creationId xmlns:a16="http://schemas.microsoft.com/office/drawing/2014/main" id="{B3A11C43-D5AB-BF49-A117-7EBE8F54BB73}"/>
                  </a:ext>
                </a:extLst>
              </p:cNvPr>
              <p:cNvSpPr txBox="1"/>
              <p:nvPr/>
            </p:nvSpPr>
            <p:spPr>
              <a:xfrm>
                <a:off x="1528601" y="8544104"/>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ja-JP" sz="3200">
                    <a:solidFill>
                      <a:srgbClr val="FDFAF5"/>
                    </a:solidFill>
                    <a:latin typeface="Meiryo" panose="020B0604030504040204" pitchFamily="34" charset="-128"/>
                    <a:ea typeface="Meiryo" panose="020B0604030504040204" pitchFamily="34" charset="-128"/>
                    <a:cs typeface="AvenirNext LT Pro Regular"/>
                  </a:rPr>
                  <a:t>3</a:t>
                </a:r>
              </a:p>
            </p:txBody>
          </p:sp>
        </p:grpSp>
        <p:grpSp>
          <p:nvGrpSpPr>
            <p:cNvPr id="79" name="Group 78">
              <a:extLst>
                <a:ext uri="{FF2B5EF4-FFF2-40B4-BE49-F238E27FC236}">
                  <a16:creationId xmlns:a16="http://schemas.microsoft.com/office/drawing/2014/main" id="{8E5CC510-6066-F543-A094-2DA079D2298E}"/>
                </a:ext>
              </a:extLst>
            </p:cNvPr>
            <p:cNvGrpSpPr/>
            <p:nvPr/>
          </p:nvGrpSpPr>
          <p:grpSpPr>
            <a:xfrm>
              <a:off x="9540440" y="5004261"/>
              <a:ext cx="491228" cy="536863"/>
              <a:chOff x="1327749" y="7807728"/>
              <a:chExt cx="584775" cy="639100"/>
            </a:xfrm>
          </p:grpSpPr>
          <p:sp>
            <p:nvSpPr>
              <p:cNvPr id="80" name="Oval 79">
                <a:extLst>
                  <a:ext uri="{FF2B5EF4-FFF2-40B4-BE49-F238E27FC236}">
                    <a16:creationId xmlns:a16="http://schemas.microsoft.com/office/drawing/2014/main" id="{BA0BFF3E-28E9-D147-80FF-0011A182FEF8}"/>
                  </a:ext>
                </a:extLst>
              </p:cNvPr>
              <p:cNvSpPr/>
              <p:nvPr/>
            </p:nvSpPr>
            <p:spPr>
              <a:xfrm>
                <a:off x="1327749" y="7807728"/>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a:solidFill>
                    <a:srgbClr val="FDFAF5"/>
                  </a:solidFill>
                  <a:latin typeface="Meiryo" panose="020B0604030504040204" pitchFamily="34" charset="-128"/>
                  <a:ea typeface="Meiryo" panose="020B0604030504040204" pitchFamily="34" charset="-128"/>
                </a:endParaRPr>
              </a:p>
            </p:txBody>
          </p:sp>
          <p:sp>
            <p:nvSpPr>
              <p:cNvPr id="81" name="TextBox 80">
                <a:extLst>
                  <a:ext uri="{FF2B5EF4-FFF2-40B4-BE49-F238E27FC236}">
                    <a16:creationId xmlns:a16="http://schemas.microsoft.com/office/drawing/2014/main" id="{4A203472-F184-D244-BD13-425117188448}"/>
                  </a:ext>
                </a:extLst>
              </p:cNvPr>
              <p:cNvSpPr txBox="1"/>
              <p:nvPr/>
            </p:nvSpPr>
            <p:spPr>
              <a:xfrm>
                <a:off x="1477971" y="7860607"/>
                <a:ext cx="334956" cy="586221"/>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ja-JP" sz="3200">
                    <a:solidFill>
                      <a:srgbClr val="FDFAF5"/>
                    </a:solidFill>
                    <a:latin typeface="Meiryo" panose="020B0604030504040204" pitchFamily="34" charset="-128"/>
                    <a:ea typeface="Meiryo" panose="020B0604030504040204" pitchFamily="34" charset="-128"/>
                    <a:cs typeface="AvenirNext LT Pro Regular"/>
                  </a:rPr>
                  <a:t>2</a:t>
                </a:r>
              </a:p>
            </p:txBody>
          </p:sp>
        </p:grpSp>
        <p:grpSp>
          <p:nvGrpSpPr>
            <p:cNvPr id="82" name="Group 81">
              <a:extLst>
                <a:ext uri="{FF2B5EF4-FFF2-40B4-BE49-F238E27FC236}">
                  <a16:creationId xmlns:a16="http://schemas.microsoft.com/office/drawing/2014/main" id="{7C0A4977-915E-F946-8395-A0560CC4FFB2}"/>
                </a:ext>
              </a:extLst>
            </p:cNvPr>
            <p:cNvGrpSpPr/>
            <p:nvPr/>
          </p:nvGrpSpPr>
          <p:grpSpPr>
            <a:xfrm>
              <a:off x="9513811" y="3501611"/>
              <a:ext cx="491228" cy="579392"/>
              <a:chOff x="1302434" y="7276116"/>
              <a:chExt cx="584775" cy="689732"/>
            </a:xfrm>
          </p:grpSpPr>
          <p:sp>
            <p:nvSpPr>
              <p:cNvPr id="83" name="Oval 82">
                <a:extLst>
                  <a:ext uri="{FF2B5EF4-FFF2-40B4-BE49-F238E27FC236}">
                    <a16:creationId xmlns:a16="http://schemas.microsoft.com/office/drawing/2014/main" id="{A7B8A581-1113-9E49-A90F-C66B8940A6D3}"/>
                  </a:ext>
                </a:extLst>
              </p:cNvPr>
              <p:cNvSpPr/>
              <p:nvPr/>
            </p:nvSpPr>
            <p:spPr>
              <a:xfrm>
                <a:off x="1302434" y="7276116"/>
                <a:ext cx="584775" cy="584775"/>
              </a:xfrm>
              <a:prstGeom prst="ellipse">
                <a:avLst/>
              </a:prstGeom>
              <a:solidFill>
                <a:srgbClr val="0664C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526">
                  <a:defRPr/>
                </a:pPr>
                <a:endParaRPr lang="en-US" sz="7200" dirty="0">
                  <a:solidFill>
                    <a:srgbClr val="FDFAF5"/>
                  </a:solidFill>
                  <a:latin typeface="Meiryo" panose="020B0604030504040204" pitchFamily="34" charset="-128"/>
                  <a:ea typeface="Meiryo" panose="020B0604030504040204" pitchFamily="34" charset="-128"/>
                </a:endParaRPr>
              </a:p>
            </p:txBody>
          </p:sp>
          <p:sp>
            <p:nvSpPr>
              <p:cNvPr id="84" name="TextBox 83">
                <a:extLst>
                  <a:ext uri="{FF2B5EF4-FFF2-40B4-BE49-F238E27FC236}">
                    <a16:creationId xmlns:a16="http://schemas.microsoft.com/office/drawing/2014/main" id="{471C1E22-48A3-FB40-AFC2-A0D81F9A357D}"/>
                  </a:ext>
                </a:extLst>
              </p:cNvPr>
              <p:cNvSpPr txBox="1"/>
              <p:nvPr/>
            </p:nvSpPr>
            <p:spPr>
              <a:xfrm>
                <a:off x="1427342" y="7379626"/>
                <a:ext cx="334956" cy="586222"/>
              </a:xfrm>
              <a:prstGeom prst="rect">
                <a:avLst/>
              </a:prstGeom>
            </p:spPr>
            <p:txBody>
              <a:bodyPr vert="horz" wrap="square" lIns="0" tIns="0" rIns="0" bIns="0" rtlCol="0">
                <a:spAutoFit/>
              </a:bodyPr>
              <a:lstStyle>
                <a:defPPr>
                  <a:defRPr lang="en-US"/>
                </a:defPPr>
              </a:lstStyle>
              <a:p>
                <a:pPr algn="ctr" defTabSz="457108" rtl="0">
                  <a:spcBef>
                    <a:spcPct val="20000"/>
                  </a:spcBef>
                  <a:buClr>
                    <a:srgbClr val="44712E"/>
                  </a:buClr>
                  <a:defRPr/>
                </a:pPr>
                <a:r>
                  <a:rPr lang="ja-JP" sz="3200">
                    <a:solidFill>
                      <a:srgbClr val="FDFAF5"/>
                    </a:solidFill>
                    <a:latin typeface="Meiryo" panose="020B0604030504040204" pitchFamily="34" charset="-128"/>
                    <a:ea typeface="Meiryo" panose="020B0604030504040204" pitchFamily="34" charset="-128"/>
                    <a:cs typeface="AvenirNext LT Pro Regular"/>
                  </a:rPr>
                  <a:t>1</a:t>
                </a:r>
              </a:p>
            </p:txBody>
          </p:sp>
        </p:grpSp>
      </p:grpSp>
    </p:spTree>
    <p:extLst>
      <p:ext uri="{BB962C8B-B14F-4D97-AF65-F5344CB8AC3E}">
        <p14:creationId xmlns:p14="http://schemas.microsoft.com/office/powerpoint/2010/main" val="3210796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c15="http://schemas.microsoft.com/office/drawing/2012/chart" xmlns:c="http://schemas.openxmlformats.org/drawingml/2006/chart">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0" y="0"/>
            <a:ext cx="6495881" cy="13727433"/>
          </a:xfrm>
          <a:prstGeom prst="rect">
            <a:avLst/>
          </a:prstGeom>
          <a:solidFill>
            <a:srgbClr val="F7D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1" name="TextBox 20">
            <a:extLst>
              <a:ext uri="{FF2B5EF4-FFF2-40B4-BE49-F238E27FC236}">
                <a16:creationId xmlns:a16="http://schemas.microsoft.com/office/drawing/2014/main" id="{3BF049A2-CDC2-AB40-9F65-3C76B548A012}"/>
              </a:ext>
            </a:extLst>
          </p:cNvPr>
          <p:cNvSpPr txBox="1"/>
          <p:nvPr/>
        </p:nvSpPr>
        <p:spPr>
          <a:xfrm>
            <a:off x="6911942" y="1807534"/>
            <a:ext cx="11801360" cy="1625060"/>
          </a:xfrm>
          <a:prstGeom prst="rect">
            <a:avLst/>
          </a:prstGeom>
        </p:spPr>
        <p:txBody>
          <a:bodyPr vert="horz" wrap="square" lIns="0" tIns="0" rIns="0" bIns="0" rtlCol="0">
            <a:spAutoFit/>
          </a:bodyPr>
          <a:lstStyle>
            <a:defPPr>
              <a:defRPr lang="en-US"/>
            </a:defPPr>
          </a:lstStyle>
          <a:p>
            <a:pPr defTabSz="457004" rtl="0">
              <a:spcBef>
                <a:spcPct val="20000"/>
              </a:spcBef>
              <a:spcAft>
                <a:spcPct val="0"/>
              </a:spcAft>
              <a:buClr>
                <a:srgbClr val="4472C4"/>
              </a:buClr>
              <a:defRPr/>
            </a:pPr>
            <a:r>
              <a:rPr lang="ja-JP" sz="4800">
                <a:solidFill>
                  <a:srgbClr val="556679"/>
                </a:solidFill>
                <a:latin typeface="Meiryo" panose="020B0604030504040204" pitchFamily="34" charset="-128"/>
                <a:ea typeface="Meiryo" panose="020B0604030504040204" pitchFamily="34" charset="-128"/>
                <a:cs typeface="AvenirNext LT Pro Regular"/>
              </a:rPr>
              <a:t>例として、ドバイの自治体が挙げられます。</a:t>
            </a:r>
          </a:p>
          <a:p>
            <a:pPr defTabSz="457004">
              <a:spcBef>
                <a:spcPct val="20000"/>
              </a:spcBef>
              <a:spcAft>
                <a:spcPct val="0"/>
              </a:spcAft>
              <a:buClr>
                <a:srgbClr val="4472C4"/>
              </a:buClr>
              <a:defRPr/>
            </a:pPr>
            <a:endParaRPr lang="en-US" sz="4800" dirty="0">
              <a:solidFill>
                <a:srgbClr val="556679"/>
              </a:solidFill>
              <a:latin typeface="Meiryo" panose="020B0604030504040204" pitchFamily="34" charset="-128"/>
              <a:ea typeface="Meiryo" panose="020B0604030504040204" pitchFamily="34" charset="-128"/>
              <a:cs typeface="AvenirNext LT Pro Regular"/>
            </a:endParaRPr>
          </a:p>
        </p:txBody>
      </p:sp>
      <p:pic>
        <p:nvPicPr>
          <p:cNvPr id="17" name="Picture 16" descr="A close up of a sign&#10;&#10;Description automatically generated">
            <a:extLst>
              <a:ext uri="{FF2B5EF4-FFF2-40B4-BE49-F238E27FC236}">
                <a16:creationId xmlns:a16="http://schemas.microsoft.com/office/drawing/2014/main" id="{35164D47-7DD1-CF47-8A5B-16DC429919F2}"/>
              </a:ext>
            </a:extLst>
          </p:cNvPr>
          <p:cNvPicPr>
            <a:picLocks noChangeAspect="1"/>
          </p:cNvPicPr>
          <p:nvPr/>
        </p:nvPicPr>
        <p:blipFill>
          <a:blip r:embed="rId4"/>
          <a:stretch>
            <a:fillRect/>
          </a:stretch>
        </p:blipFill>
        <p:spPr>
          <a:xfrm>
            <a:off x="1050539" y="12888051"/>
            <a:ext cx="2090518" cy="287078"/>
          </a:xfrm>
          <a:prstGeom prst="rect">
            <a:avLst/>
          </a:prstGeom>
        </p:spPr>
      </p:pic>
      <p:sp>
        <p:nvSpPr>
          <p:cNvPr id="19" name="TextBox 18">
            <a:extLst>
              <a:ext uri="{FF2B5EF4-FFF2-40B4-BE49-F238E27FC236}">
                <a16:creationId xmlns:a16="http://schemas.microsoft.com/office/drawing/2014/main" id="{02848CE4-8761-6D48-895F-82B76CC61FA6}"/>
              </a:ext>
            </a:extLst>
          </p:cNvPr>
          <p:cNvSpPr txBox="1"/>
          <p:nvPr/>
        </p:nvSpPr>
        <p:spPr>
          <a:xfrm>
            <a:off x="7819362" y="3363488"/>
            <a:ext cx="9681247" cy="6994222"/>
          </a:xfrm>
          <a:prstGeom prst="rect">
            <a:avLst/>
          </a:prstGeom>
        </p:spPr>
        <p:txBody>
          <a:bodyPr vert="horz" wrap="square" lIns="0" tIns="0" rIns="0" bIns="0" rtlCol="0">
            <a:spAutoFit/>
          </a:bodyPr>
          <a:lstStyle>
            <a:defPPr>
              <a:defRPr lang="en-US"/>
            </a:defPPr>
          </a:lstStyle>
          <a:p>
            <a:pPr rtl="0">
              <a:lnSpc>
                <a:spcPct val="90000"/>
              </a:lnSpc>
            </a:pPr>
            <a:r>
              <a:rPr lang="ja-JP" sz="3600">
                <a:solidFill>
                  <a:srgbClr val="556679"/>
                </a:solidFill>
                <a:latin typeface="Meiryo" panose="020B0604030504040204" pitchFamily="34" charset="-128"/>
                <a:ea typeface="Meiryo" panose="020B0604030504040204" pitchFamily="34" charset="-128"/>
              </a:rPr>
              <a:t>ドバイの自治体は、ポスターやメールマガジン、さらには1ヶ月の間に誰が最も多くのことを学べるかを競うコンテストなど、LinkedInラーニングを繰り返し宣伝しました。</a:t>
            </a: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a:p>
            <a:pPr rtl="0">
              <a:lnSpc>
                <a:spcPct val="90000"/>
              </a:lnSpc>
            </a:pPr>
            <a:r>
              <a:rPr lang="ja-JP" sz="3600">
                <a:solidFill>
                  <a:srgbClr val="B03F1F"/>
                </a:solidFill>
                <a:latin typeface="Meiryo" panose="020B0604030504040204" pitchFamily="34" charset="-128"/>
                <a:ea typeface="Meiryo" panose="020B0604030504040204" pitchFamily="34" charset="-128"/>
              </a:rPr>
              <a:t>その結果は?</a:t>
            </a:r>
          </a:p>
          <a:p>
            <a:pPr rtl="0">
              <a:lnSpc>
                <a:spcPct val="90000"/>
              </a:lnSpc>
            </a:pPr>
            <a:r>
              <a:rPr lang="ja-JP" sz="3600">
                <a:solidFill>
                  <a:srgbClr val="556679"/>
                </a:solidFill>
                <a:latin typeface="Meiryo" panose="020B0604030504040204" pitchFamily="34" charset="-128"/>
                <a:ea typeface="Meiryo" panose="020B0604030504040204" pitchFamily="34" charset="-128"/>
              </a:rPr>
              <a:t>広告キャンペーンの結果、94%がアクティベーションを行い、初年度には、平均的なユーザーは10時間ものコースをプラットフォーム上で視聴しました。</a:t>
            </a: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a:p>
            <a:pPr>
              <a:lnSpc>
                <a:spcPct val="90000"/>
              </a:lnSpc>
            </a:pPr>
            <a:endParaRPr lang="en-US" sz="3600" dirty="0">
              <a:solidFill>
                <a:srgbClr val="556679"/>
              </a:solidFill>
              <a:latin typeface="Meiryo" panose="020B0604030504040204" pitchFamily="34" charset="-128"/>
              <a:ea typeface="Meiryo" panose="020B0604030504040204" pitchFamily="34" charset="-128"/>
            </a:endParaRPr>
          </a:p>
        </p:txBody>
      </p:sp>
      <p:grpSp>
        <p:nvGrpSpPr>
          <p:cNvPr id="15" name="Group 14">
            <a:extLst>
              <a:ext uri="{FF2B5EF4-FFF2-40B4-BE49-F238E27FC236}">
                <a16:creationId xmlns:a16="http://schemas.microsoft.com/office/drawing/2014/main" id="{7C966477-0707-6344-9C5B-59CD80DCBA94}"/>
              </a:ext>
            </a:extLst>
          </p:cNvPr>
          <p:cNvGrpSpPr/>
          <p:nvPr/>
        </p:nvGrpSpPr>
        <p:grpSpPr>
          <a:xfrm>
            <a:off x="1029235" y="1385160"/>
            <a:ext cx="4437408" cy="3948833"/>
            <a:chOff x="1331027" y="4372842"/>
            <a:chExt cx="4437408" cy="3948833"/>
          </a:xfrm>
        </p:grpSpPr>
        <p:sp>
          <p:nvSpPr>
            <p:cNvPr id="16" name="Rectangle 15">
              <a:extLst>
                <a:ext uri="{FF2B5EF4-FFF2-40B4-BE49-F238E27FC236}">
                  <a16:creationId xmlns:a16="http://schemas.microsoft.com/office/drawing/2014/main" id="{F003DB4B-373E-434E-ABB6-9287A32BB40F}"/>
                </a:ext>
              </a:extLst>
            </p:cNvPr>
            <p:cNvSpPr/>
            <p:nvPr/>
          </p:nvSpPr>
          <p:spPr>
            <a:xfrm>
              <a:off x="1331027" y="4372842"/>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B03F1F"/>
                  </a:solidFill>
                  <a:latin typeface="Meiryo" panose="020B0604030504040204" pitchFamily="34" charset="-128"/>
                  <a:ea typeface="Meiryo" panose="020B0604030504040204" pitchFamily="34" charset="-128"/>
                  <a:cs typeface="Arial"/>
                </a:rPr>
                <a:t>アウトリーチ</a:t>
              </a:r>
              <a:br>
                <a:rPr lang="en-US" sz="4600" spc="-100" dirty="0">
                  <a:solidFill>
                    <a:srgbClr val="B03F1F"/>
                  </a:solidFill>
                  <a:latin typeface="Meiryo" panose="020B0604030504040204" pitchFamily="34" charset="-128"/>
                  <a:ea typeface="Meiryo" panose="020B0604030504040204" pitchFamily="34" charset="-128"/>
                  <a:cs typeface="Arial"/>
                </a:rPr>
              </a:br>
              <a:r>
                <a:rPr lang="ja-JP" sz="4600">
                  <a:solidFill>
                    <a:srgbClr val="B03F1F"/>
                  </a:solidFill>
                  <a:latin typeface="Meiryo" panose="020B0604030504040204" pitchFamily="34" charset="-128"/>
                  <a:ea typeface="Meiryo" panose="020B0604030504040204" pitchFamily="34" charset="-128"/>
                  <a:cs typeface="Arial"/>
                </a:rPr>
                <a:t>戦略その5</a:t>
              </a:r>
            </a:p>
          </p:txBody>
        </p:sp>
        <p:sp>
          <p:nvSpPr>
            <p:cNvPr id="18" name="Rectangle 17">
              <a:extLst>
                <a:ext uri="{FF2B5EF4-FFF2-40B4-BE49-F238E27FC236}">
                  <a16:creationId xmlns:a16="http://schemas.microsoft.com/office/drawing/2014/main" id="{9EDF12A7-B9A5-BA4C-8666-B17BC956332A}"/>
                </a:ext>
              </a:extLst>
            </p:cNvPr>
            <p:cNvSpPr/>
            <p:nvPr/>
          </p:nvSpPr>
          <p:spPr>
            <a:xfrm>
              <a:off x="1352331" y="6138934"/>
              <a:ext cx="4400545" cy="21827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7200">
                  <a:solidFill>
                    <a:srgbClr val="B03F1F"/>
                  </a:solidFill>
                  <a:latin typeface="Meiryo" panose="020B0604030504040204" pitchFamily="34" charset="-128"/>
                  <a:ea typeface="Meiryo" panose="020B0604030504040204" pitchFamily="34" charset="-128"/>
                  <a:cs typeface="Arial"/>
                </a:rPr>
                <a:t>繰り返し宣伝する</a:t>
              </a:r>
            </a:p>
          </p:txBody>
        </p:sp>
        <p:cxnSp>
          <p:nvCxnSpPr>
            <p:cNvPr id="20" name="Straight Connector 19">
              <a:extLst>
                <a:ext uri="{FF2B5EF4-FFF2-40B4-BE49-F238E27FC236}">
                  <a16:creationId xmlns:a16="http://schemas.microsoft.com/office/drawing/2014/main" id="{1FD7621B-3E20-814B-910C-10A285828786}"/>
                </a:ext>
              </a:extLst>
            </p:cNvPr>
            <p:cNvCxnSpPr/>
            <p:nvPr/>
          </p:nvCxnSpPr>
          <p:spPr>
            <a:xfrm>
              <a:off x="1352333" y="5906637"/>
              <a:ext cx="4400543" cy="0"/>
            </a:xfrm>
            <a:prstGeom prst="line">
              <a:avLst/>
            </a:prstGeom>
            <a:ln w="25400">
              <a:solidFill>
                <a:srgbClr val="B03F1F">
                  <a:alpha val="40000"/>
                </a:srgbClr>
              </a:solidFill>
            </a:ln>
          </p:spPr>
          <p:style>
            <a:lnRef idx="1">
              <a:schemeClr val="accent1"/>
            </a:lnRef>
            <a:fillRef idx="0">
              <a:schemeClr val="accent1"/>
            </a:fillRef>
            <a:effectRef idx="0">
              <a:schemeClr val="accent1"/>
            </a:effectRef>
            <a:fontRef idx="minor">
              <a:schemeClr val="tx1"/>
            </a:fontRef>
          </p:style>
        </p:cxnSp>
      </p:grpSp>
      <p:pic>
        <p:nvPicPr>
          <p:cNvPr id="4" name="Picture 3">
            <a:extLst>
              <a:ext uri="{FF2B5EF4-FFF2-40B4-BE49-F238E27FC236}">
                <a16:creationId xmlns:a16="http://schemas.microsoft.com/office/drawing/2014/main" id="{530E3255-F2D5-2B46-89F6-C83E3AA4ABA3}"/>
              </a:ext>
            </a:extLst>
          </p:cNvPr>
          <p:cNvPicPr>
            <a:picLocks noChangeAspect="1"/>
          </p:cNvPicPr>
          <p:nvPr/>
        </p:nvPicPr>
        <p:blipFill>
          <a:blip r:embed="rId5"/>
          <a:stretch>
            <a:fillRect/>
          </a:stretch>
        </p:blipFill>
        <p:spPr>
          <a:xfrm>
            <a:off x="18875384" y="-11435"/>
            <a:ext cx="5511791" cy="13710923"/>
          </a:xfrm>
          <a:prstGeom prst="rect">
            <a:avLst/>
          </a:prstGeom>
        </p:spPr>
      </p:pic>
    </p:spTree>
    <p:extLst>
      <p:ext uri="{BB962C8B-B14F-4D97-AF65-F5344CB8AC3E}">
        <p14:creationId xmlns:p14="http://schemas.microsoft.com/office/powerpoint/2010/main" val="2262123233"/>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24" name="Rectangle 23">
            <a:extLst>
              <a:ext uri="{FF2B5EF4-FFF2-40B4-BE49-F238E27FC236}">
                <a16:creationId xmlns:a16="http://schemas.microsoft.com/office/drawing/2014/main" id="{9E744DCC-CBC1-1A4F-A347-823F957E3241}"/>
              </a:ext>
            </a:extLst>
          </p:cNvPr>
          <p:cNvSpPr/>
          <p:nvPr/>
        </p:nvSpPr>
        <p:spPr>
          <a:xfrm>
            <a:off x="1309760" y="496173"/>
            <a:ext cx="21711596" cy="9728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7700">
                <a:solidFill>
                  <a:srgbClr val="44702B"/>
                </a:solidFill>
                <a:latin typeface="Meiryo" panose="020B0604030504040204" pitchFamily="34" charset="-128"/>
                <a:ea typeface="Meiryo" panose="020B0604030504040204" pitchFamily="34" charset="-128"/>
                <a:cs typeface="Arial"/>
              </a:rPr>
              <a:t>結論 - 自分に適した方法を見つける </a:t>
            </a:r>
          </a:p>
        </p:txBody>
      </p:sp>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1334092" y="12888051"/>
            <a:ext cx="2090518" cy="287078"/>
          </a:xfrm>
          <a:prstGeom prst="rect">
            <a:avLst/>
          </a:prstGeom>
        </p:spPr>
      </p:pic>
      <p:sp>
        <p:nvSpPr>
          <p:cNvPr id="22" name="TextBox 21">
            <a:extLst>
              <a:ext uri="{FF2B5EF4-FFF2-40B4-BE49-F238E27FC236}">
                <a16:creationId xmlns:a16="http://schemas.microsoft.com/office/drawing/2014/main" id="{A96179BB-E6EC-B141-B2B8-B3E2DC57C711}"/>
              </a:ext>
            </a:extLst>
          </p:cNvPr>
          <p:cNvSpPr txBox="1"/>
          <p:nvPr/>
        </p:nvSpPr>
        <p:spPr>
          <a:xfrm>
            <a:off x="1041992" y="2105247"/>
            <a:ext cx="6996222" cy="997196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準備は整いましたか? ご紹介したどのアイデアでも、学習者のエンゲージメントを高めることができます。ベストプラクティス – これらの戦略を自分に適した方法でいくつか組み合わせることで、大きな成果を得ることができます。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まずは、管理者向けの戦略から始めることをおすすめします。すでにLinkedIn ラーニングを開始している場合でも、ライセンスが割り当てられていることと、ご自身や部門の責任者が関連するコンテンツを割り当てていることを確認することが、アクティベーションとエンゲージメントに最も直接的な影響を与えます。</a:t>
            </a:r>
          </a:p>
        </p:txBody>
      </p:sp>
      <p:sp>
        <p:nvSpPr>
          <p:cNvPr id="37" name="TextBox 36">
            <a:extLst>
              <a:ext uri="{FF2B5EF4-FFF2-40B4-BE49-F238E27FC236}">
                <a16:creationId xmlns:a16="http://schemas.microsoft.com/office/drawing/2014/main" id="{9C1F6B4A-1C57-C744-9383-3664CE91F707}"/>
              </a:ext>
            </a:extLst>
          </p:cNvPr>
          <p:cNvSpPr txBox="1"/>
          <p:nvPr/>
        </p:nvSpPr>
        <p:spPr>
          <a:xfrm>
            <a:off x="8934665" y="2178063"/>
            <a:ext cx="6320758" cy="9417963"/>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これらの項目を確認し終えたら、組織に適した方法を探すためにアウトリーチ戦略を検討し始めてください。例えば、部長と関係は良好ですか? 従業員の学習への取り組みがCEOにとって重要であることがわかっていれば、戦略その4「エグゼクティブスポンサーシップ」からスタートしましょう。 </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パフォーマンスレビューの最中ですか? アウトリーチ戦略その1から始めて、パフォーマンスレビューにオンライン学習を取り入れましょう。</a:t>
            </a:r>
          </a:p>
        </p:txBody>
      </p:sp>
      <p:sp>
        <p:nvSpPr>
          <p:cNvPr id="23" name="TextBox 22">
            <a:extLst>
              <a:ext uri="{FF2B5EF4-FFF2-40B4-BE49-F238E27FC236}">
                <a16:creationId xmlns:a16="http://schemas.microsoft.com/office/drawing/2014/main" id="{51115EEC-E1F0-6041-BE55-BAFFEB60CB91}"/>
              </a:ext>
            </a:extLst>
          </p:cNvPr>
          <p:cNvSpPr txBox="1"/>
          <p:nvPr/>
        </p:nvSpPr>
        <p:spPr>
          <a:xfrm>
            <a:off x="16687113" y="2263123"/>
            <a:ext cx="6320758" cy="609397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このような戦略を積み重ねることで、組織内で学習者のエンゲージメントを継続的に高めることができます。そうすれば、より多くの職員を学習に導き、職員の能力を最大限に引き出す企業文化を生み出すことができるでしょう。</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44702B"/>
                </a:solidFill>
                <a:latin typeface="Meiryo" panose="020B0604030504040204" pitchFamily="34" charset="-128"/>
                <a:ea typeface="Meiryo" panose="020B0604030504040204" pitchFamily="34" charset="-128"/>
                <a:cs typeface="Arial"/>
              </a:rPr>
              <a:t>ご健闘をお祈りしています。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p:txBody>
      </p:sp>
    </p:spTree>
    <p:extLst>
      <p:ext uri="{BB962C8B-B14F-4D97-AF65-F5344CB8AC3E}">
        <p14:creationId xmlns:p14="http://schemas.microsoft.com/office/powerpoint/2010/main" val="1021580054"/>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2" name="Group 1">
            <a:extLst>
              <a:ext uri="{FF2B5EF4-FFF2-40B4-BE49-F238E27FC236}">
                <a16:creationId xmlns:a16="http://schemas.microsoft.com/office/drawing/2014/main" id="{E19C29ED-D770-4D46-BC05-92AC2CFB42F3}"/>
              </a:ext>
            </a:extLst>
          </p:cNvPr>
          <p:cNvGrpSpPr/>
          <p:nvPr/>
        </p:nvGrpSpPr>
        <p:grpSpPr>
          <a:xfrm>
            <a:off x="9048769" y="3881737"/>
            <a:ext cx="13993852" cy="6495086"/>
            <a:chOff x="9048769" y="3180898"/>
            <a:chExt cx="13993852" cy="6495086"/>
          </a:xfrm>
        </p:grpSpPr>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9048769" y="3180898"/>
              <a:ext cx="4954690" cy="680397"/>
            </a:xfrm>
            <a:prstGeom prst="rect">
              <a:avLst/>
            </a:prstGeom>
          </p:spPr>
        </p:pic>
        <p:sp>
          <p:nvSpPr>
            <p:cNvPr id="22" name="TextBox 21">
              <a:extLst>
                <a:ext uri="{FF2B5EF4-FFF2-40B4-BE49-F238E27FC236}">
                  <a16:creationId xmlns:a16="http://schemas.microsoft.com/office/drawing/2014/main" id="{A96179BB-E6EC-B141-B2B8-B3E2DC57C711}"/>
                </a:ext>
              </a:extLst>
            </p:cNvPr>
            <p:cNvSpPr txBox="1"/>
            <p:nvPr/>
          </p:nvSpPr>
          <p:spPr>
            <a:xfrm>
              <a:off x="9048769" y="4690004"/>
              <a:ext cx="13993852" cy="4985980"/>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LinkedInラーニングは、プロフェッショナルのスキル学習を通じて目標の達成を助ける世界有数のオンライン学習プラットフォームです。16,000件を超える最新コースを備えたライブラリは7ヶ国語に対応していて使いやすく、一人一人の学習内容に合わせて学べます。 </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LinkedInラーニングでは、学習指導者がスキル不足や受講者のニーズの把握に使えるリアルタイムSkills Insightsも提供しています。詳細については、learning.linkedin.com/for-governmentsをご覧ください。</a:t>
              </a:r>
            </a:p>
          </p:txBody>
        </p:sp>
      </p:grpSp>
      <p:sp>
        <p:nvSpPr>
          <p:cNvPr id="31" name="Rectangle 30">
            <a:extLst>
              <a:ext uri="{FF2B5EF4-FFF2-40B4-BE49-F238E27FC236}">
                <a16:creationId xmlns:a16="http://schemas.microsoft.com/office/drawing/2014/main" id="{32F1B851-A348-934F-B04B-190A09592C49}"/>
              </a:ext>
            </a:extLst>
          </p:cNvPr>
          <p:cNvSpPr/>
          <p:nvPr/>
        </p:nvSpPr>
        <p:spPr>
          <a:xfrm>
            <a:off x="-1" y="-11434"/>
            <a:ext cx="536713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4" name="Picture 3">
            <a:extLst>
              <a:ext uri="{FF2B5EF4-FFF2-40B4-BE49-F238E27FC236}">
                <a16:creationId xmlns:a16="http://schemas.microsoft.com/office/drawing/2014/main" id="{A9B2976B-2657-594F-A121-8D51DF41F0E9}"/>
              </a:ext>
            </a:extLst>
          </p:cNvPr>
          <p:cNvPicPr>
            <a:picLocks noChangeAspect="1"/>
          </p:cNvPicPr>
          <p:nvPr/>
        </p:nvPicPr>
        <p:blipFill>
          <a:blip r:embed="rId5"/>
          <a:stretch>
            <a:fillRect/>
          </a:stretch>
        </p:blipFill>
        <p:spPr>
          <a:xfrm>
            <a:off x="-1126612" y="2226364"/>
            <a:ext cx="9278181" cy="9278181"/>
          </a:xfrm>
          <a:prstGeom prst="ellipse">
            <a:avLst/>
          </a:prstGeom>
        </p:spPr>
      </p:pic>
    </p:spTree>
    <p:extLst>
      <p:ext uri="{BB962C8B-B14F-4D97-AF65-F5344CB8AC3E}">
        <p14:creationId xmlns:p14="http://schemas.microsoft.com/office/powerpoint/2010/main" val="150297925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19" name="Picture 18" descr="A close up of a sign&#10;&#10;Description automatically generated">
            <a:extLst>
              <a:ext uri="{FF2B5EF4-FFF2-40B4-BE49-F238E27FC236}">
                <a16:creationId xmlns:a16="http://schemas.microsoft.com/office/drawing/2014/main" id="{AEBF980F-0D59-7F4D-AD9A-014C7401FAD2}"/>
              </a:ext>
            </a:extLst>
          </p:cNvPr>
          <p:cNvPicPr>
            <a:picLocks noChangeAspect="1"/>
          </p:cNvPicPr>
          <p:nvPr/>
        </p:nvPicPr>
        <p:blipFill>
          <a:blip r:embed="rId4"/>
          <a:stretch>
            <a:fillRect/>
          </a:stretch>
        </p:blipFill>
        <p:spPr>
          <a:xfrm>
            <a:off x="1334092" y="12888051"/>
            <a:ext cx="2090518" cy="287078"/>
          </a:xfrm>
          <a:prstGeom prst="rect">
            <a:avLst/>
          </a:prstGeom>
        </p:spPr>
      </p:pic>
      <p:sp>
        <p:nvSpPr>
          <p:cNvPr id="24" name="Rectangle 23">
            <a:extLst>
              <a:ext uri="{FF2B5EF4-FFF2-40B4-BE49-F238E27FC236}">
                <a16:creationId xmlns:a16="http://schemas.microsoft.com/office/drawing/2014/main" id="{9E744DCC-CBC1-1A4F-A347-823F957E3241}"/>
              </a:ext>
            </a:extLst>
          </p:cNvPr>
          <p:cNvSpPr/>
          <p:nvPr/>
        </p:nvSpPr>
        <p:spPr>
          <a:xfrm>
            <a:off x="0" y="4763387"/>
            <a:ext cx="9170875" cy="42209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10000">
                <a:solidFill>
                  <a:srgbClr val="0664C2"/>
                </a:solidFill>
                <a:latin typeface="Meiryo" panose="020B0604030504040204" pitchFamily="34" charset="-128"/>
                <a:ea typeface="Meiryo" panose="020B0604030504040204" pitchFamily="34" charset="-128"/>
                <a:cs typeface="Arial"/>
              </a:rPr>
              <a:t>管理者のための実証済みの5つの戦略</a:t>
            </a:r>
          </a:p>
        </p:txBody>
      </p:sp>
      <p:pic>
        <p:nvPicPr>
          <p:cNvPr id="5" name="Picture 4">
            <a:extLst>
              <a:ext uri="{FF2B5EF4-FFF2-40B4-BE49-F238E27FC236}">
                <a16:creationId xmlns:a16="http://schemas.microsoft.com/office/drawing/2014/main" id="{77271CBB-56A2-D342-99AC-7F8670D27F7F}"/>
              </a:ext>
            </a:extLst>
          </p:cNvPr>
          <p:cNvPicPr>
            <a:picLocks noChangeAspect="1"/>
          </p:cNvPicPr>
          <p:nvPr/>
        </p:nvPicPr>
        <p:blipFill>
          <a:blip r:embed="rId5"/>
          <a:stretch>
            <a:fillRect/>
          </a:stretch>
        </p:blipFill>
        <p:spPr>
          <a:xfrm>
            <a:off x="9018586" y="0"/>
            <a:ext cx="15411236" cy="13716000"/>
          </a:xfrm>
          <a:prstGeom prst="rect">
            <a:avLst/>
          </a:prstGeom>
        </p:spPr>
      </p:pic>
    </p:spTree>
    <p:extLst>
      <p:ext uri="{BB962C8B-B14F-4D97-AF65-F5344CB8AC3E}">
        <p14:creationId xmlns:p14="http://schemas.microsoft.com/office/powerpoint/2010/main" val="82631021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F4725D87-AE5A-D240-9E42-9785F16896CE}"/>
              </a:ext>
            </a:extLst>
          </p:cNvPr>
          <p:cNvSpPr/>
          <p:nvPr/>
        </p:nvSpPr>
        <p:spPr>
          <a:xfrm>
            <a:off x="0" y="-1138486"/>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8" name="Group 7">
            <a:extLst>
              <a:ext uri="{FF2B5EF4-FFF2-40B4-BE49-F238E27FC236}">
                <a16:creationId xmlns:a16="http://schemas.microsoft.com/office/drawing/2014/main" id="{EDC1FF29-2964-3D4D-A30E-350721905A3E}"/>
              </a:ext>
            </a:extLst>
          </p:cNvPr>
          <p:cNvGrpSpPr/>
          <p:nvPr/>
        </p:nvGrpSpPr>
        <p:grpSpPr>
          <a:xfrm>
            <a:off x="540176" y="1637414"/>
            <a:ext cx="7030205" cy="3918082"/>
            <a:chOff x="841968" y="4625096"/>
            <a:chExt cx="7030205" cy="3918082"/>
          </a:xfrm>
        </p:grpSpPr>
        <p:sp>
          <p:nvSpPr>
            <p:cNvPr id="31" name="Rectangle 30">
              <a:extLst>
                <a:ext uri="{FF2B5EF4-FFF2-40B4-BE49-F238E27FC236}">
                  <a16:creationId xmlns:a16="http://schemas.microsoft.com/office/drawing/2014/main" id="{1943DB4B-6622-0242-BF6C-1FF9D3BD4A66}"/>
                </a:ext>
              </a:extLst>
            </p:cNvPr>
            <p:cNvSpPr/>
            <p:nvPr/>
          </p:nvSpPr>
          <p:spPr>
            <a:xfrm>
              <a:off x="1288496" y="4625096"/>
              <a:ext cx="6583677" cy="7814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0664C2"/>
                  </a:solidFill>
                  <a:latin typeface="Meiryo" panose="020B0604030504040204" pitchFamily="34" charset="-128"/>
                  <a:ea typeface="Meiryo" panose="020B0604030504040204" pitchFamily="34" charset="-128"/>
                  <a:cs typeface="Arial"/>
                </a:rPr>
                <a:t>管理者向けの戦略</a:t>
              </a:r>
              <a:br>
                <a:rPr lang="en-US" altLang="ja-JP" sz="4600" dirty="0">
                  <a:solidFill>
                    <a:srgbClr val="0664C2"/>
                  </a:solidFill>
                  <a:latin typeface="Meiryo" panose="020B0604030504040204" pitchFamily="34" charset="-128"/>
                  <a:ea typeface="Meiryo" panose="020B0604030504040204" pitchFamily="34" charset="-128"/>
                  <a:cs typeface="Arial"/>
                </a:rPr>
              </a:br>
              <a:r>
                <a:rPr lang="ja-JP" sz="4600">
                  <a:solidFill>
                    <a:srgbClr val="0664C2"/>
                  </a:solidFill>
                  <a:latin typeface="Meiryo" panose="020B0604030504040204" pitchFamily="34" charset="-128"/>
                  <a:ea typeface="Meiryo" panose="020B0604030504040204" pitchFamily="34" charset="-128"/>
                  <a:cs typeface="Arial"/>
                </a:rPr>
                <a:t>その1</a:t>
              </a:r>
            </a:p>
          </p:txBody>
        </p:sp>
        <p:sp>
          <p:nvSpPr>
            <p:cNvPr id="38" name="Rectangle 37">
              <a:extLst>
                <a:ext uri="{FF2B5EF4-FFF2-40B4-BE49-F238E27FC236}">
                  <a16:creationId xmlns:a16="http://schemas.microsoft.com/office/drawing/2014/main" id="{D79E4B11-C034-954F-B906-3F2CDA7CE9A1}"/>
                </a:ext>
              </a:extLst>
            </p:cNvPr>
            <p:cNvSpPr/>
            <p:nvPr/>
          </p:nvSpPr>
          <p:spPr>
            <a:xfrm>
              <a:off x="841968" y="6368835"/>
              <a:ext cx="6137070" cy="21743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7700">
                  <a:solidFill>
                    <a:srgbClr val="0465C3"/>
                  </a:solidFill>
                  <a:latin typeface="Meiryo" panose="020B0604030504040204" pitchFamily="34" charset="-128"/>
                  <a:ea typeface="Meiryo" panose="020B0604030504040204" pitchFamily="34" charset="-128"/>
                  <a:cs typeface="Arial"/>
                </a:rPr>
                <a:t>ライセンスを割り当て</a:t>
              </a:r>
              <a:r>
                <a:rPr lang="ja-JP" altLang="en-US" sz="7700">
                  <a:solidFill>
                    <a:srgbClr val="0465C3"/>
                  </a:solidFill>
                  <a:latin typeface="Meiryo" panose="020B0604030504040204" pitchFamily="34" charset="-128"/>
                  <a:ea typeface="Meiryo" panose="020B0604030504040204" pitchFamily="34" charset="-128"/>
                  <a:cs typeface="Arial"/>
                </a:rPr>
                <a:t>る</a:t>
              </a:r>
              <a:endParaRPr lang="ja-JP" sz="7700">
                <a:solidFill>
                  <a:srgbClr val="0465C3"/>
                </a:solidFill>
                <a:latin typeface="Meiryo" panose="020B0604030504040204" pitchFamily="34" charset="-128"/>
                <a:ea typeface="Meiryo" panose="020B0604030504040204" pitchFamily="34" charset="-128"/>
                <a:cs typeface="Arial"/>
              </a:endParaRPr>
            </a:p>
          </p:txBody>
        </p:sp>
        <p:cxnSp>
          <p:nvCxnSpPr>
            <p:cNvPr id="3" name="Straight Connector 2">
              <a:extLst>
                <a:ext uri="{FF2B5EF4-FFF2-40B4-BE49-F238E27FC236}">
                  <a16:creationId xmlns:a16="http://schemas.microsoft.com/office/drawing/2014/main" id="{9F90EA1E-FB70-DE4C-9CC1-178C1302033B}"/>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37C51DD7-FE8D-F547-BF30-87036C1C4010}"/>
              </a:ext>
            </a:extLst>
          </p:cNvPr>
          <p:cNvGrpSpPr/>
          <p:nvPr/>
        </p:nvGrpSpPr>
        <p:grpSpPr>
          <a:xfrm>
            <a:off x="18824093" y="2046361"/>
            <a:ext cx="4210749" cy="6216339"/>
            <a:chOff x="18824093" y="2441577"/>
            <a:chExt cx="4210749" cy="6216339"/>
          </a:xfrm>
        </p:grpSpPr>
        <p:sp>
          <p:nvSpPr>
            <p:cNvPr id="5" name="Rectangle 4">
              <a:extLst>
                <a:ext uri="{FF2B5EF4-FFF2-40B4-BE49-F238E27FC236}">
                  <a16:creationId xmlns:a16="http://schemas.microsoft.com/office/drawing/2014/main" id="{C3E40950-087E-6C41-93C9-30195B23F714}"/>
                </a:ext>
              </a:extLst>
            </p:cNvPr>
            <p:cNvSpPr/>
            <p:nvPr/>
          </p:nvSpPr>
          <p:spPr>
            <a:xfrm>
              <a:off x="18845160" y="2441577"/>
              <a:ext cx="4189682" cy="6216339"/>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824093" y="3078528"/>
              <a:ext cx="4210749" cy="5034205"/>
              <a:chOff x="18824093" y="3257430"/>
              <a:chExt cx="4210749" cy="5034205"/>
            </a:xfrm>
          </p:grpSpPr>
          <p:sp>
            <p:nvSpPr>
              <p:cNvPr id="42" name="TextBox 41">
                <a:extLst>
                  <a:ext uri="{FF2B5EF4-FFF2-40B4-BE49-F238E27FC236}">
                    <a16:creationId xmlns:a16="http://schemas.microsoft.com/office/drawing/2014/main" id="{31F759AC-1C6B-604A-80EC-FDC1745B2CCD}"/>
                  </a:ext>
                </a:extLst>
              </p:cNvPr>
              <p:cNvSpPr txBox="1"/>
              <p:nvPr/>
            </p:nvSpPr>
            <p:spPr>
              <a:xfrm>
                <a:off x="19456401" y="5952533"/>
                <a:ext cx="2966936" cy="2339102"/>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ja-JP" sz="3800">
                    <a:solidFill>
                      <a:srgbClr val="5E6869"/>
                    </a:solidFill>
                    <a:latin typeface="Meiryo" panose="020B0604030504040204" pitchFamily="34" charset="-128"/>
                    <a:ea typeface="Meiryo" panose="020B0604030504040204" pitchFamily="34" charset="-128"/>
                    <a:cs typeface="Arial" panose="020B0604020202020204" pitchFamily="34" charset="0"/>
                  </a:rPr>
                  <a:t>割り当てられていないライセンスが使用される割合</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824093" y="3257430"/>
                <a:ext cx="4210749" cy="2769989"/>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ja-JP" sz="18000">
                    <a:solidFill>
                      <a:srgbClr val="0664C2"/>
                    </a:solidFill>
                    <a:latin typeface="Meiryo" panose="020B0604030504040204" pitchFamily="34" charset="-128"/>
                    <a:ea typeface="Meiryo" panose="020B0604030504040204" pitchFamily="34" charset="-128"/>
                    <a:cs typeface="AvenirNext LT Pro Regular"/>
                  </a:rPr>
                  <a:t>0%</a:t>
                </a:r>
              </a:p>
            </p:txBody>
          </p:sp>
        </p:grpSp>
      </p:grpSp>
      <p:grpSp>
        <p:nvGrpSpPr>
          <p:cNvPr id="9" name="Group 8">
            <a:extLst>
              <a:ext uri="{FF2B5EF4-FFF2-40B4-BE49-F238E27FC236}">
                <a16:creationId xmlns:a16="http://schemas.microsoft.com/office/drawing/2014/main" id="{ADA98D6E-BAD5-C543-923C-D71D47392C8B}"/>
              </a:ext>
            </a:extLst>
          </p:cNvPr>
          <p:cNvGrpSpPr/>
          <p:nvPr/>
        </p:nvGrpSpPr>
        <p:grpSpPr>
          <a:xfrm>
            <a:off x="7819362" y="2012496"/>
            <a:ext cx="10040013" cy="10525958"/>
            <a:chOff x="7819362" y="1964352"/>
            <a:chExt cx="10040013" cy="10525958"/>
          </a:xfrm>
        </p:grpSpPr>
        <p:sp>
          <p:nvSpPr>
            <p:cNvPr id="37" name="TextBox 36">
              <a:extLst>
                <a:ext uri="{FF2B5EF4-FFF2-40B4-BE49-F238E27FC236}">
                  <a16:creationId xmlns:a16="http://schemas.microsoft.com/office/drawing/2014/main" id="{9C1F6B4A-1C57-C744-9383-3664CE91F707}"/>
                </a:ext>
              </a:extLst>
            </p:cNvPr>
            <p:cNvSpPr txBox="1"/>
            <p:nvPr/>
          </p:nvSpPr>
          <p:spPr>
            <a:xfrm>
              <a:off x="7819362" y="1964352"/>
              <a:ext cx="4168347" cy="10525958"/>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最も単刀直入なステップです。学習のエンゲージメントを促すにはLinkedInラーニングのライセンスを割り当てる必要があります。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では、誰にライセンスを割り当てるべきでしょうか? これが少し難しいところです。理想的には、すべての職員にライセンスを割り当てることです。しかし、そうでない場合は、いくつかの選択肢があります。</a:t>
              </a:r>
            </a:p>
          </p:txBody>
        </p:sp>
        <p:sp>
          <p:nvSpPr>
            <p:cNvPr id="45" name="TextBox 44">
              <a:extLst>
                <a:ext uri="{FF2B5EF4-FFF2-40B4-BE49-F238E27FC236}">
                  <a16:creationId xmlns:a16="http://schemas.microsoft.com/office/drawing/2014/main" id="{95BAF850-CCAA-AC48-A147-79C5E3E0DE95}"/>
                </a:ext>
              </a:extLst>
            </p:cNvPr>
            <p:cNvSpPr txBox="1"/>
            <p:nvPr/>
          </p:nvSpPr>
          <p:spPr>
            <a:xfrm>
              <a:off x="13332261" y="2023544"/>
              <a:ext cx="4527114" cy="8804772"/>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自ら希望する人にライセンスを割り当てる組織もあります。また、特定の部署や潜在能力の高い人など、戦略的に重要な人たちに注目する職場もあります。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いずれにしても、</a:t>
              </a:r>
              <a:br>
                <a:rPr lang="en-US" altLang="ja-JP" sz="3600" dirty="0">
                  <a:solidFill>
                    <a:srgbClr val="5E6869"/>
                  </a:solidFill>
                  <a:latin typeface="Meiryo" panose="020B0604030504040204" pitchFamily="34" charset="-128"/>
                  <a:ea typeface="Meiryo" panose="020B0604030504040204" pitchFamily="34" charset="-128"/>
                  <a:cs typeface="Arial"/>
                </a:rPr>
              </a:br>
              <a:r>
                <a:rPr lang="ja-JP" sz="3600">
                  <a:solidFill>
                    <a:srgbClr val="5E6869"/>
                  </a:solidFill>
                  <a:latin typeface="Meiryo" panose="020B0604030504040204" pitchFamily="34" charset="-128"/>
                  <a:ea typeface="Meiryo" panose="020B0604030504040204" pitchFamily="34" charset="-128"/>
                  <a:cs typeface="Arial"/>
                </a:rPr>
                <a:t>できるだけ早く全職員にライセンスを割り当て、エンゲージメントの向上と学習文化の構築に努めましょう。</a:t>
              </a:r>
            </a:p>
          </p:txBody>
        </p:sp>
      </p:grpSp>
      <p:cxnSp>
        <p:nvCxnSpPr>
          <p:cNvPr id="46" name="Straight Connector 45">
            <a:extLst>
              <a:ext uri="{FF2B5EF4-FFF2-40B4-BE49-F238E27FC236}">
                <a16:creationId xmlns:a16="http://schemas.microsoft.com/office/drawing/2014/main" id="{52E3A60D-E7AE-9343-A90D-470B6C8E4B85}"/>
              </a:ext>
            </a:extLst>
          </p:cNvPr>
          <p:cNvCxnSpPr>
            <a:cxnSpLocks/>
          </p:cNvCxnSpPr>
          <p:nvPr/>
        </p:nvCxnSpPr>
        <p:spPr>
          <a:xfrm>
            <a:off x="-2309440" y="2012495"/>
            <a:ext cx="0" cy="9238601"/>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spTree>
    <p:extLst>
      <p:ext uri="{BB962C8B-B14F-4D97-AF65-F5344CB8AC3E}">
        <p14:creationId xmlns:p14="http://schemas.microsoft.com/office/powerpoint/2010/main" val="148373256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sp>
        <p:nvSpPr>
          <p:cNvPr id="33" name="TextBox 32">
            <a:extLst>
              <a:ext uri="{FF2B5EF4-FFF2-40B4-BE49-F238E27FC236}">
                <a16:creationId xmlns:a16="http://schemas.microsoft.com/office/drawing/2014/main" id="{64274496-FCBA-4642-9935-A737D35A9B7D}"/>
              </a:ext>
            </a:extLst>
          </p:cNvPr>
          <p:cNvSpPr txBox="1"/>
          <p:nvPr/>
        </p:nvSpPr>
        <p:spPr>
          <a:xfrm>
            <a:off x="7910322" y="2012495"/>
            <a:ext cx="15180190"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5E6869"/>
                </a:solidFill>
                <a:latin typeface="Meiryo" panose="020B0604030504040204" pitchFamily="34" charset="-128"/>
                <a:ea typeface="Meiryo" panose="020B0604030504040204" pitchFamily="34" charset="-128"/>
                <a:cs typeface="Arial"/>
              </a:rPr>
              <a:t>実現するにはどうしたらいいでしょうか。</a:t>
            </a:r>
          </a:p>
        </p:txBody>
      </p:sp>
      <p:sp>
        <p:nvSpPr>
          <p:cNvPr id="34" name="TextBox 33">
            <a:extLst>
              <a:ext uri="{FF2B5EF4-FFF2-40B4-BE49-F238E27FC236}">
                <a16:creationId xmlns:a16="http://schemas.microsoft.com/office/drawing/2014/main" id="{F320C427-5F3B-F54A-8651-B05BEE5D32F5}"/>
              </a:ext>
            </a:extLst>
          </p:cNvPr>
          <p:cNvSpPr txBox="1"/>
          <p:nvPr/>
        </p:nvSpPr>
        <p:spPr>
          <a:xfrm>
            <a:off x="7910322" y="3349126"/>
            <a:ext cx="6854908" cy="2923877"/>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0664C2"/>
                </a:solidFill>
                <a:latin typeface="Meiryo" panose="020B0604030504040204" pitchFamily="34" charset="-128"/>
                <a:ea typeface="Meiryo" panose="020B0604030504040204" pitchFamily="34" charset="-128"/>
                <a:cs typeface="Arial"/>
              </a:rPr>
              <a:t>学習者を選びます。</a:t>
            </a: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誰にライセンスを割り当てるのか? 部門のリーダーや人事部のビジネスパートナーと協力して、学習者を探します。</a:t>
            </a:r>
          </a:p>
        </p:txBody>
      </p:sp>
      <p:sp>
        <p:nvSpPr>
          <p:cNvPr id="35" name="TextBox 34">
            <a:extLst>
              <a:ext uri="{FF2B5EF4-FFF2-40B4-BE49-F238E27FC236}">
                <a16:creationId xmlns:a16="http://schemas.microsoft.com/office/drawing/2014/main" id="{A728A11A-84A9-924C-9AE5-F2A12F04CB3C}"/>
              </a:ext>
            </a:extLst>
          </p:cNvPr>
          <p:cNvSpPr txBox="1"/>
          <p:nvPr/>
        </p:nvSpPr>
        <p:spPr>
          <a:xfrm>
            <a:off x="7879257" y="7651631"/>
            <a:ext cx="6885971" cy="347787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0664C2"/>
                </a:solidFill>
                <a:latin typeface="Meiryo" panose="020B0604030504040204" pitchFamily="34" charset="-128"/>
                <a:ea typeface="Meiryo" panose="020B0604030504040204" pitchFamily="34" charset="-128"/>
                <a:cs typeface="Arial"/>
              </a:rPr>
              <a:t>職員に伝えます。</a:t>
            </a: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職員にLinkedInラーニングへのアクセス権があることを知らせましょう! 大きな「イベント」にすればするほど、より迅速な行動として表れます。</a:t>
            </a:r>
          </a:p>
        </p:txBody>
      </p:sp>
      <p:sp>
        <p:nvSpPr>
          <p:cNvPr id="36" name="TextBox 35">
            <a:extLst>
              <a:ext uri="{FF2B5EF4-FFF2-40B4-BE49-F238E27FC236}">
                <a16:creationId xmlns:a16="http://schemas.microsoft.com/office/drawing/2014/main" id="{247C79F0-A92D-8C4B-9D39-2B0096515757}"/>
              </a:ext>
            </a:extLst>
          </p:cNvPr>
          <p:cNvSpPr txBox="1"/>
          <p:nvPr/>
        </p:nvSpPr>
        <p:spPr>
          <a:xfrm>
            <a:off x="16109782" y="3334414"/>
            <a:ext cx="6927814" cy="418576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0664C2"/>
                </a:solidFill>
                <a:latin typeface="Meiryo" panose="020B0604030504040204" pitchFamily="34" charset="-128"/>
                <a:ea typeface="Meiryo" panose="020B0604030504040204" pitchFamily="34" charset="-128"/>
                <a:cs typeface="Arial"/>
              </a:rPr>
              <a:t>IT部門とも連携してください。</a:t>
            </a: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ITチームと協力して、LinkedInラーニングを導入する最も簡単な方法を探します。最適なシナリオは、SSOや既存のLMSに統合することです。</a:t>
            </a:r>
          </a:p>
        </p:txBody>
      </p:sp>
      <p:sp>
        <p:nvSpPr>
          <p:cNvPr id="39" name="TextBox 38">
            <a:extLst>
              <a:ext uri="{FF2B5EF4-FFF2-40B4-BE49-F238E27FC236}">
                <a16:creationId xmlns:a16="http://schemas.microsoft.com/office/drawing/2014/main" id="{73A50B57-B8B2-2446-BED2-0301A0E9C5EA}"/>
              </a:ext>
            </a:extLst>
          </p:cNvPr>
          <p:cNvSpPr txBox="1"/>
          <p:nvPr/>
        </p:nvSpPr>
        <p:spPr>
          <a:xfrm>
            <a:off x="16078718" y="7636919"/>
            <a:ext cx="6927814" cy="418576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0664C2"/>
                </a:solidFill>
                <a:latin typeface="Meiryo" panose="020B0604030504040204" pitchFamily="34" charset="-128"/>
                <a:ea typeface="Meiryo" panose="020B0604030504040204" pitchFamily="34" charset="-128"/>
                <a:cs typeface="Arial"/>
              </a:rPr>
              <a:t>LinkedInがサポートします。</a:t>
            </a: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CSMや担当者と協力し、またはカスタマーサクセスセンターのベストプラクティスを活用して、開始に向けたマーケティングキャンペーンを作成します。</a:t>
            </a:r>
          </a:p>
        </p:txBody>
      </p:sp>
      <p:sp>
        <p:nvSpPr>
          <p:cNvPr id="27" name="Rectangle 26">
            <a:extLst>
              <a:ext uri="{FF2B5EF4-FFF2-40B4-BE49-F238E27FC236}">
                <a16:creationId xmlns:a16="http://schemas.microsoft.com/office/drawing/2014/main" id="{B243437D-9585-5E4F-9CBF-330EA19DA2BC}"/>
              </a:ext>
            </a:extLst>
          </p:cNvPr>
          <p:cNvSpPr/>
          <p:nvPr/>
        </p:nvSpPr>
        <p:spPr>
          <a:xfrm>
            <a:off x="0" y="0"/>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grpSp>
        <p:nvGrpSpPr>
          <p:cNvPr id="32" name="Group 31">
            <a:extLst>
              <a:ext uri="{FF2B5EF4-FFF2-40B4-BE49-F238E27FC236}">
                <a16:creationId xmlns:a16="http://schemas.microsoft.com/office/drawing/2014/main" id="{2A2D2F62-81E4-3A44-8CE5-3F45B334B165}"/>
              </a:ext>
            </a:extLst>
          </p:cNvPr>
          <p:cNvGrpSpPr/>
          <p:nvPr/>
        </p:nvGrpSpPr>
        <p:grpSpPr>
          <a:xfrm>
            <a:off x="476381" y="1722474"/>
            <a:ext cx="6328456" cy="3811757"/>
            <a:chOff x="778173" y="4710156"/>
            <a:chExt cx="6328456" cy="3811757"/>
          </a:xfrm>
        </p:grpSpPr>
        <p:sp>
          <p:nvSpPr>
            <p:cNvPr id="37" name="Rectangle 36">
              <a:extLst>
                <a:ext uri="{FF2B5EF4-FFF2-40B4-BE49-F238E27FC236}">
                  <a16:creationId xmlns:a16="http://schemas.microsoft.com/office/drawing/2014/main" id="{11A66D82-D4E4-5D41-9CD1-048B43EAC81F}"/>
                </a:ext>
              </a:extLst>
            </p:cNvPr>
            <p:cNvSpPr/>
            <p:nvPr/>
          </p:nvSpPr>
          <p:spPr>
            <a:xfrm>
              <a:off x="1309761" y="4710156"/>
              <a:ext cx="4797407" cy="632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0664C2"/>
                  </a:solidFill>
                  <a:latin typeface="Meiryo" panose="020B0604030504040204" pitchFamily="34" charset="-128"/>
                  <a:ea typeface="Meiryo" panose="020B0604030504040204" pitchFamily="34" charset="-128"/>
                  <a:cs typeface="Arial"/>
                </a:rPr>
                <a:t>管理者向けの戦略その1</a:t>
              </a:r>
            </a:p>
          </p:txBody>
        </p:sp>
        <p:sp>
          <p:nvSpPr>
            <p:cNvPr id="40" name="Rectangle 39">
              <a:extLst>
                <a:ext uri="{FF2B5EF4-FFF2-40B4-BE49-F238E27FC236}">
                  <a16:creationId xmlns:a16="http://schemas.microsoft.com/office/drawing/2014/main" id="{EC712EE8-E626-1F4A-8E80-38212BDB5186}"/>
                </a:ext>
              </a:extLst>
            </p:cNvPr>
            <p:cNvSpPr/>
            <p:nvPr/>
          </p:nvSpPr>
          <p:spPr>
            <a:xfrm>
              <a:off x="778173" y="6453896"/>
              <a:ext cx="6328456" cy="20680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7700">
                  <a:solidFill>
                    <a:srgbClr val="0465C3"/>
                  </a:solidFill>
                  <a:latin typeface="Meiryo" panose="020B0604030504040204" pitchFamily="34" charset="-128"/>
                  <a:ea typeface="Meiryo" panose="020B0604030504040204" pitchFamily="34" charset="-128"/>
                  <a:cs typeface="Arial"/>
                </a:rPr>
                <a:t>ライセンスを割り当て</a:t>
              </a:r>
              <a:r>
                <a:rPr lang="ja-JP" altLang="en-US" sz="7700">
                  <a:solidFill>
                    <a:srgbClr val="0465C3"/>
                  </a:solidFill>
                  <a:latin typeface="Meiryo" panose="020B0604030504040204" pitchFamily="34" charset="-128"/>
                  <a:ea typeface="Meiryo" panose="020B0604030504040204" pitchFamily="34" charset="-128"/>
                  <a:cs typeface="Arial"/>
                </a:rPr>
                <a:t>る</a:t>
              </a:r>
              <a:endParaRPr lang="ja-JP" sz="7700">
                <a:solidFill>
                  <a:srgbClr val="0465C3"/>
                </a:solidFill>
                <a:latin typeface="Meiryo" panose="020B0604030504040204" pitchFamily="34" charset="-128"/>
                <a:ea typeface="Meiryo" panose="020B0604030504040204" pitchFamily="34" charset="-128"/>
                <a:cs typeface="Arial"/>
              </a:endParaRPr>
            </a:p>
          </p:txBody>
        </p:sp>
        <p:cxnSp>
          <p:nvCxnSpPr>
            <p:cNvPr id="41" name="Straight Connector 40">
              <a:extLst>
                <a:ext uri="{FF2B5EF4-FFF2-40B4-BE49-F238E27FC236}">
                  <a16:creationId xmlns:a16="http://schemas.microsoft.com/office/drawing/2014/main" id="{C34C0FCF-7EC8-BD43-87BE-0B40F5E07A7E}"/>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4615425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FC5AA6FC-028E-6B41-AD53-D3D5B0858910}"/>
              </a:ext>
            </a:extLst>
          </p:cNvPr>
          <p:cNvSpPr/>
          <p:nvPr/>
        </p:nvSpPr>
        <p:spPr>
          <a:xfrm>
            <a:off x="0" y="-458001"/>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sp>
        <p:nvSpPr>
          <p:cNvPr id="5" name="Rectangle 4">
            <a:extLst>
              <a:ext uri="{FF2B5EF4-FFF2-40B4-BE49-F238E27FC236}">
                <a16:creationId xmlns:a16="http://schemas.microsoft.com/office/drawing/2014/main" id="{C3E40950-087E-6C41-93C9-30195B23F714}"/>
              </a:ext>
            </a:extLst>
          </p:cNvPr>
          <p:cNvSpPr/>
          <p:nvPr/>
        </p:nvSpPr>
        <p:spPr>
          <a:xfrm>
            <a:off x="18626517" y="2114093"/>
            <a:ext cx="4408325" cy="7538971"/>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grpSp>
        <p:nvGrpSpPr>
          <p:cNvPr id="6" name="Group 5">
            <a:extLst>
              <a:ext uri="{FF2B5EF4-FFF2-40B4-BE49-F238E27FC236}">
                <a16:creationId xmlns:a16="http://schemas.microsoft.com/office/drawing/2014/main" id="{83F8BFE3-E3FD-B140-B7D0-CCBE65A3DF88}"/>
              </a:ext>
            </a:extLst>
          </p:cNvPr>
          <p:cNvGrpSpPr/>
          <p:nvPr/>
        </p:nvGrpSpPr>
        <p:grpSpPr>
          <a:xfrm>
            <a:off x="18037406" y="4962084"/>
            <a:ext cx="5760658" cy="3671522"/>
            <a:chOff x="18037406" y="4774208"/>
            <a:chExt cx="5760658" cy="3671522"/>
          </a:xfrm>
        </p:grpSpPr>
        <p:sp>
          <p:nvSpPr>
            <p:cNvPr id="42" name="TextBox 41">
              <a:extLst>
                <a:ext uri="{FF2B5EF4-FFF2-40B4-BE49-F238E27FC236}">
                  <a16:creationId xmlns:a16="http://schemas.microsoft.com/office/drawing/2014/main" id="{31F759AC-1C6B-604A-80EC-FDC1745B2CCD}"/>
                </a:ext>
              </a:extLst>
            </p:cNvPr>
            <p:cNvSpPr txBox="1"/>
            <p:nvPr/>
          </p:nvSpPr>
          <p:spPr>
            <a:xfrm>
              <a:off x="18745662" y="7276179"/>
              <a:ext cx="4560905" cy="1169551"/>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ja-JP" sz="3800">
                  <a:solidFill>
                    <a:srgbClr val="5E6869"/>
                  </a:solidFill>
                  <a:latin typeface="Meiryo" panose="020B0604030504040204" pitchFamily="34" charset="-128"/>
                  <a:ea typeface="Meiryo" panose="020B0604030504040204" pitchFamily="34" charset="-128"/>
                  <a:cs typeface="Arial" panose="020B0604020202020204" pitchFamily="34" charset="0"/>
                </a:rPr>
                <a:t>LinkedInラーニングにエンゲージします。</a:t>
              </a:r>
            </a:p>
          </p:txBody>
        </p:sp>
        <p:sp>
          <p:nvSpPr>
            <p:cNvPr id="43" name="TextBox 42">
              <a:extLst>
                <a:ext uri="{FF2B5EF4-FFF2-40B4-BE49-F238E27FC236}">
                  <a16:creationId xmlns:a16="http://schemas.microsoft.com/office/drawing/2014/main" id="{BA9339E9-FC39-9D41-B9E0-2BFA693A8A74}"/>
                </a:ext>
              </a:extLst>
            </p:cNvPr>
            <p:cNvSpPr txBox="1"/>
            <p:nvPr/>
          </p:nvSpPr>
          <p:spPr>
            <a:xfrm>
              <a:off x="18037406" y="4774208"/>
              <a:ext cx="5760658" cy="2462213"/>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ja-JP" sz="15800">
                  <a:solidFill>
                    <a:srgbClr val="0664C2"/>
                  </a:solidFill>
                  <a:latin typeface="Meiryo" panose="020B0604030504040204" pitchFamily="34" charset="-128"/>
                  <a:ea typeface="Meiryo" panose="020B0604030504040204" pitchFamily="34" charset="-128"/>
                  <a:cs typeface="AvenirNext LT Pro Regular"/>
                </a:rPr>
                <a:t>1.5倍</a:t>
              </a:r>
            </a:p>
          </p:txBody>
        </p:sp>
      </p:grpSp>
      <p:sp>
        <p:nvSpPr>
          <p:cNvPr id="37" name="TextBox 36">
            <a:extLst>
              <a:ext uri="{FF2B5EF4-FFF2-40B4-BE49-F238E27FC236}">
                <a16:creationId xmlns:a16="http://schemas.microsoft.com/office/drawing/2014/main" id="{9C1F6B4A-1C57-C744-9383-3664CE91F707}"/>
              </a:ext>
            </a:extLst>
          </p:cNvPr>
          <p:cNvSpPr txBox="1"/>
          <p:nvPr/>
        </p:nvSpPr>
        <p:spPr>
          <a:xfrm>
            <a:off x="7848211" y="2012496"/>
            <a:ext cx="9457093" cy="9971961"/>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政府機関の中には、このステップを意図的に省略していることもあります。しかし、私たちの調査によると、職員が学習プロフィールをLinkedInにリンクすることで、エンゲージメントがより高まることがわかっていま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それはなぜでしょうか? それは、LinkedInによるコンテンツの推薦がよりダイナミックになり、学習者がQ&amp;Aなどのソーシャル機能を活用できるようになり、学習のための新たなチャネル (LinkedIn.com) などが提供されるからです。 </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プロフィールをリンクすることは不安ですか? </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心配ありません。このガイドで紹介されている他の戦略を実践することで、組織で有意義な学習を促進することができます。</a:t>
            </a:r>
          </a:p>
        </p:txBody>
      </p:sp>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sp>
        <p:nvSpPr>
          <p:cNvPr id="32" name="TextBox 31">
            <a:extLst>
              <a:ext uri="{FF2B5EF4-FFF2-40B4-BE49-F238E27FC236}">
                <a16:creationId xmlns:a16="http://schemas.microsoft.com/office/drawing/2014/main" id="{3CE15BAD-45B7-9B43-8EBD-0FA765AC2DEF}"/>
              </a:ext>
            </a:extLst>
          </p:cNvPr>
          <p:cNvSpPr txBox="1"/>
          <p:nvPr/>
        </p:nvSpPr>
        <p:spPr>
          <a:xfrm>
            <a:off x="19043374" y="3139121"/>
            <a:ext cx="3625090" cy="1754326"/>
          </a:xfrm>
          <a:prstGeom prst="rect">
            <a:avLst/>
          </a:prstGeom>
        </p:spPr>
        <p:txBody>
          <a:bodyPr vert="horz" wrap="square" lIns="0" tIns="0" rIns="0" bIns="0" rtlCol="0">
            <a:spAutoFit/>
          </a:bodyPr>
          <a:lstStyle>
            <a:defPPr>
              <a:defRPr lang="en-US"/>
            </a:defPPr>
          </a:lstStyle>
          <a:p>
            <a:pPr algn="ctr" defTabSz="457096" rtl="0">
              <a:spcBef>
                <a:spcPct val="0"/>
              </a:spcBef>
              <a:spcAft>
                <a:spcPct val="0"/>
              </a:spcAft>
              <a:defRPr/>
            </a:pPr>
            <a:r>
              <a:rPr lang="ja-JP" sz="3800">
                <a:solidFill>
                  <a:srgbClr val="5E6869"/>
                </a:solidFill>
                <a:latin typeface="Meiryo" panose="020B0604030504040204" pitchFamily="34" charset="-128"/>
                <a:ea typeface="Meiryo" panose="020B0604030504040204" pitchFamily="34" charset="-128"/>
                <a:cs typeface="Arial" panose="020B0604020202020204" pitchFamily="34" charset="0"/>
              </a:rPr>
              <a:t>プロフィールをリンクしている</a:t>
            </a:r>
            <a:br>
              <a:rPr lang="en-US" sz="3800" dirty="0">
                <a:solidFill>
                  <a:srgbClr val="5E6869"/>
                </a:solidFill>
                <a:latin typeface="Meiryo" panose="020B0604030504040204" pitchFamily="34" charset="-128"/>
                <a:ea typeface="Meiryo" panose="020B0604030504040204" pitchFamily="34" charset="-128"/>
                <a:cs typeface="Arial" panose="020B0604020202020204" pitchFamily="34" charset="0"/>
              </a:rPr>
            </a:br>
            <a:r>
              <a:rPr lang="ja-JP" sz="3800">
                <a:solidFill>
                  <a:srgbClr val="5E6869"/>
                </a:solidFill>
                <a:latin typeface="Meiryo" panose="020B0604030504040204" pitchFamily="34" charset="-128"/>
                <a:ea typeface="Meiryo" panose="020B0604030504040204" pitchFamily="34" charset="-128"/>
                <a:cs typeface="Arial" panose="020B0604020202020204" pitchFamily="34" charset="0"/>
              </a:rPr>
              <a:t>受講者は</a:t>
            </a:r>
          </a:p>
        </p:txBody>
      </p:sp>
      <p:grpSp>
        <p:nvGrpSpPr>
          <p:cNvPr id="34" name="Group 33">
            <a:extLst>
              <a:ext uri="{FF2B5EF4-FFF2-40B4-BE49-F238E27FC236}">
                <a16:creationId xmlns:a16="http://schemas.microsoft.com/office/drawing/2014/main" id="{1C73E7C5-EAF5-D449-BE3A-737A4330FFFA}"/>
              </a:ext>
            </a:extLst>
          </p:cNvPr>
          <p:cNvGrpSpPr/>
          <p:nvPr/>
        </p:nvGrpSpPr>
        <p:grpSpPr>
          <a:xfrm>
            <a:off x="370055" y="1629723"/>
            <a:ext cx="6370987" cy="5099107"/>
            <a:chOff x="671847" y="4617405"/>
            <a:chExt cx="6370987" cy="5099107"/>
          </a:xfrm>
        </p:grpSpPr>
        <p:sp>
          <p:nvSpPr>
            <p:cNvPr id="35" name="Rectangle 34">
              <a:extLst>
                <a:ext uri="{FF2B5EF4-FFF2-40B4-BE49-F238E27FC236}">
                  <a16:creationId xmlns:a16="http://schemas.microsoft.com/office/drawing/2014/main" id="{2F526CA9-E580-304B-8474-B9D560354268}"/>
                </a:ext>
              </a:extLst>
            </p:cNvPr>
            <p:cNvSpPr/>
            <p:nvPr/>
          </p:nvSpPr>
          <p:spPr>
            <a:xfrm>
              <a:off x="1394823" y="4617405"/>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0664C2"/>
                  </a:solidFill>
                  <a:latin typeface="Meiryo" panose="020B0604030504040204" pitchFamily="34" charset="-128"/>
                  <a:ea typeface="Meiryo" panose="020B0604030504040204" pitchFamily="34" charset="-128"/>
                  <a:cs typeface="Arial"/>
                </a:rPr>
                <a:t>管理者向けの</a:t>
              </a:r>
              <a:br>
                <a:rPr lang="en-US" altLang="ja-JP" sz="4600" dirty="0">
                  <a:solidFill>
                    <a:srgbClr val="0664C2"/>
                  </a:solidFill>
                  <a:latin typeface="Meiryo" panose="020B0604030504040204" pitchFamily="34" charset="-128"/>
                  <a:ea typeface="Meiryo" panose="020B0604030504040204" pitchFamily="34" charset="-128"/>
                  <a:cs typeface="Arial"/>
                </a:rPr>
              </a:br>
              <a:r>
                <a:rPr lang="ja-JP" sz="4600">
                  <a:solidFill>
                    <a:srgbClr val="0664C2"/>
                  </a:solidFill>
                  <a:latin typeface="Meiryo" panose="020B0604030504040204" pitchFamily="34" charset="-128"/>
                  <a:ea typeface="Meiryo" panose="020B0604030504040204" pitchFamily="34" charset="-128"/>
                  <a:cs typeface="Arial"/>
                </a:rPr>
                <a:t>戦略その2</a:t>
              </a:r>
            </a:p>
          </p:txBody>
        </p:sp>
        <p:sp>
          <p:nvSpPr>
            <p:cNvPr id="36" name="Rectangle 35">
              <a:extLst>
                <a:ext uri="{FF2B5EF4-FFF2-40B4-BE49-F238E27FC236}">
                  <a16:creationId xmlns:a16="http://schemas.microsoft.com/office/drawing/2014/main" id="{2EB8E8C9-7DFA-A54D-B43F-8157687C56BC}"/>
                </a:ext>
              </a:extLst>
            </p:cNvPr>
            <p:cNvSpPr/>
            <p:nvPr/>
          </p:nvSpPr>
          <p:spPr>
            <a:xfrm>
              <a:off x="671847" y="6581488"/>
              <a:ext cx="6370987" cy="3135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7700">
                  <a:solidFill>
                    <a:srgbClr val="0465C3"/>
                  </a:solidFill>
                  <a:latin typeface="Meiryo" panose="020B0604030504040204" pitchFamily="34" charset="-128"/>
                  <a:ea typeface="Meiryo" panose="020B0604030504040204" pitchFamily="34" charset="-128"/>
                  <a:cs typeface="Arial"/>
                </a:rPr>
                <a:t>プロフィールをリンク</a:t>
              </a:r>
            </a:p>
          </p:txBody>
        </p:sp>
        <p:cxnSp>
          <p:nvCxnSpPr>
            <p:cNvPr id="39" name="Straight Connector 38">
              <a:extLst>
                <a:ext uri="{FF2B5EF4-FFF2-40B4-BE49-F238E27FC236}">
                  <a16:creationId xmlns:a16="http://schemas.microsoft.com/office/drawing/2014/main" id="{21D3CD8A-DC5C-EF47-9FE1-36E737B9020F}"/>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7332646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pic>
        <p:nvPicPr>
          <p:cNvPr id="47" name="Picture 46" descr="A close up of a sign&#10;&#10;Description automatically generated">
            <a:extLst>
              <a:ext uri="{FF2B5EF4-FFF2-40B4-BE49-F238E27FC236}">
                <a16:creationId xmlns:a16="http://schemas.microsoft.com/office/drawing/2014/main" id="{751ADDD3-DFA6-A94E-B203-0915D6765561}"/>
              </a:ext>
            </a:extLst>
          </p:cNvPr>
          <p:cNvPicPr>
            <a:picLocks noChangeAspect="1"/>
          </p:cNvPicPr>
          <p:nvPr/>
        </p:nvPicPr>
        <p:blipFill>
          <a:blip r:embed="rId4"/>
          <a:stretch>
            <a:fillRect/>
          </a:stretch>
        </p:blipFill>
        <p:spPr>
          <a:xfrm>
            <a:off x="20944324" y="12888051"/>
            <a:ext cx="2090518" cy="287078"/>
          </a:xfrm>
          <a:prstGeom prst="rect">
            <a:avLst/>
          </a:prstGeom>
        </p:spPr>
      </p:pic>
      <p:grpSp>
        <p:nvGrpSpPr>
          <p:cNvPr id="2" name="Group 1">
            <a:extLst>
              <a:ext uri="{FF2B5EF4-FFF2-40B4-BE49-F238E27FC236}">
                <a16:creationId xmlns:a16="http://schemas.microsoft.com/office/drawing/2014/main" id="{0DC96EFC-EDE0-2F4D-9E9D-3924AE4D524C}"/>
              </a:ext>
            </a:extLst>
          </p:cNvPr>
          <p:cNvGrpSpPr/>
          <p:nvPr/>
        </p:nvGrpSpPr>
        <p:grpSpPr>
          <a:xfrm>
            <a:off x="16110207" y="1757362"/>
            <a:ext cx="7600398" cy="9868555"/>
            <a:chOff x="16110207" y="2823870"/>
            <a:chExt cx="7600398" cy="9868555"/>
          </a:xfrm>
        </p:grpSpPr>
        <p:sp>
          <p:nvSpPr>
            <p:cNvPr id="52" name="TextBox 51">
              <a:extLst>
                <a:ext uri="{FF2B5EF4-FFF2-40B4-BE49-F238E27FC236}">
                  <a16:creationId xmlns:a16="http://schemas.microsoft.com/office/drawing/2014/main" id="{09C25020-285B-884C-A2CA-5F9612D8600E}"/>
                </a:ext>
              </a:extLst>
            </p:cNvPr>
            <p:cNvSpPr txBox="1"/>
            <p:nvPr/>
          </p:nvSpPr>
          <p:spPr>
            <a:xfrm>
              <a:off x="16237372" y="2823870"/>
              <a:ext cx="7294141" cy="2831544"/>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4600">
                  <a:solidFill>
                    <a:srgbClr val="0664C2"/>
                  </a:solidFill>
                  <a:latin typeface="Meiryo" panose="020B0604030504040204" pitchFamily="34" charset="-128"/>
                  <a:ea typeface="Meiryo" panose="020B0604030504040204" pitchFamily="34" charset="-128"/>
                  <a:cs typeface="Arial" panose="020B0604020202020204" pitchFamily="34" charset="0"/>
                </a:rPr>
                <a:t>LinkedInネットワークのデータとインサイトによるバックアップでより豊かな学習体験を実現:</a:t>
              </a:r>
            </a:p>
          </p:txBody>
        </p:sp>
        <p:sp>
          <p:nvSpPr>
            <p:cNvPr id="53" name="TextBox 52">
              <a:extLst>
                <a:ext uri="{FF2B5EF4-FFF2-40B4-BE49-F238E27FC236}">
                  <a16:creationId xmlns:a16="http://schemas.microsoft.com/office/drawing/2014/main" id="{60EE3EC8-8B52-D349-BC98-4EF3D08FD330}"/>
                </a:ext>
              </a:extLst>
            </p:cNvPr>
            <p:cNvSpPr txBox="1"/>
            <p:nvPr/>
          </p:nvSpPr>
          <p:spPr>
            <a:xfrm>
              <a:off x="16976654" y="6404051"/>
              <a:ext cx="6733951" cy="104644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3400">
                  <a:solidFill>
                    <a:srgbClr val="5E6869"/>
                  </a:solidFill>
                  <a:latin typeface="Meiryo" panose="020B0604030504040204" pitchFamily="34" charset="-128"/>
                  <a:ea typeface="Meiryo" panose="020B0604030504040204" pitchFamily="34" charset="-128"/>
                  <a:cs typeface="Arial" panose="020B0604020202020204" pitchFamily="34" charset="0"/>
                </a:rPr>
                <a:t>LinkedIn.comからすばやく簡単にサインイン</a:t>
              </a:r>
            </a:p>
          </p:txBody>
        </p:sp>
        <p:sp>
          <p:nvSpPr>
            <p:cNvPr id="54" name="TextBox 53">
              <a:extLst>
                <a:ext uri="{FF2B5EF4-FFF2-40B4-BE49-F238E27FC236}">
                  <a16:creationId xmlns:a16="http://schemas.microsoft.com/office/drawing/2014/main" id="{C28145C2-F91F-D94C-ACFB-8B065D762731}"/>
                </a:ext>
              </a:extLst>
            </p:cNvPr>
            <p:cNvSpPr txBox="1"/>
            <p:nvPr/>
          </p:nvSpPr>
          <p:spPr>
            <a:xfrm>
              <a:off x="16893476" y="7660041"/>
              <a:ext cx="6154160" cy="156966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3400">
                  <a:solidFill>
                    <a:srgbClr val="5E6869"/>
                  </a:solidFill>
                  <a:latin typeface="Meiryo" panose="020B0604030504040204" pitchFamily="34" charset="-128"/>
                  <a:ea typeface="Meiryo" panose="020B0604030504040204" pitchFamily="34" charset="-128"/>
                  <a:cs typeface="Arial" panose="020B0604020202020204" pitchFamily="34" charset="0"/>
                </a:rPr>
                <a:t>役職、スキル、業種に合わせてきめ細かくパーソナライズされたコース</a:t>
              </a:r>
            </a:p>
          </p:txBody>
        </p:sp>
        <p:sp>
          <p:nvSpPr>
            <p:cNvPr id="55" name="TextBox 54">
              <a:extLst>
                <a:ext uri="{FF2B5EF4-FFF2-40B4-BE49-F238E27FC236}">
                  <a16:creationId xmlns:a16="http://schemas.microsoft.com/office/drawing/2014/main" id="{2DF268C0-6576-0A4E-A5C9-1497C629C55B}"/>
                </a:ext>
              </a:extLst>
            </p:cNvPr>
            <p:cNvSpPr txBox="1"/>
            <p:nvPr/>
          </p:nvSpPr>
          <p:spPr>
            <a:xfrm>
              <a:off x="16891591" y="10599544"/>
              <a:ext cx="6018094" cy="2092881"/>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3400">
                  <a:solidFill>
                    <a:srgbClr val="5E6869"/>
                  </a:solidFill>
                  <a:latin typeface="Meiryo" panose="020B0604030504040204" pitchFamily="34" charset="-128"/>
                  <a:ea typeface="Meiryo" panose="020B0604030504040204" pitchFamily="34" charset="-128"/>
                  <a:cs typeface="Arial" panose="020B0604020202020204" pitchFamily="34" charset="0"/>
                </a:rPr>
                <a:t>オプションでLinkedInのニュースフィードからコースを再生すればいつでも学習が可能に</a:t>
              </a:r>
            </a:p>
          </p:txBody>
        </p:sp>
        <p:grpSp>
          <p:nvGrpSpPr>
            <p:cNvPr id="56" name="Group 55">
              <a:extLst>
                <a:ext uri="{FF2B5EF4-FFF2-40B4-BE49-F238E27FC236}">
                  <a16:creationId xmlns:a16="http://schemas.microsoft.com/office/drawing/2014/main" id="{79DE5436-EA88-044D-9847-4BFB5BCF8A3F}"/>
                </a:ext>
              </a:extLst>
            </p:cNvPr>
            <p:cNvGrpSpPr/>
            <p:nvPr/>
          </p:nvGrpSpPr>
          <p:grpSpPr>
            <a:xfrm>
              <a:off x="16125485" y="6408145"/>
              <a:ext cx="584698" cy="587024"/>
              <a:chOff x="1302434" y="7529266"/>
              <a:chExt cx="584775" cy="587101"/>
            </a:xfrm>
          </p:grpSpPr>
          <p:sp>
            <p:nvSpPr>
              <p:cNvPr id="57" name="Oval 56">
                <a:extLst>
                  <a:ext uri="{FF2B5EF4-FFF2-40B4-BE49-F238E27FC236}">
                    <a16:creationId xmlns:a16="http://schemas.microsoft.com/office/drawing/2014/main" id="{EF6CC7D2-7C2C-024C-BE47-A14A54B99526}"/>
                  </a:ext>
                </a:extLst>
              </p:cNvPr>
              <p:cNvSpPr/>
              <p:nvPr/>
            </p:nvSpPr>
            <p:spPr>
              <a:xfrm>
                <a:off x="1302434" y="7529266"/>
                <a:ext cx="584775" cy="584775"/>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Meiryo" panose="020B0604030504040204" pitchFamily="34" charset="-128"/>
                  <a:ea typeface="Meiryo" panose="020B0604030504040204" pitchFamily="34" charset="-128"/>
                </a:endParaRPr>
              </a:p>
            </p:txBody>
          </p:sp>
          <p:sp>
            <p:nvSpPr>
              <p:cNvPr id="58" name="TextBox 57">
                <a:extLst>
                  <a:ext uri="{FF2B5EF4-FFF2-40B4-BE49-F238E27FC236}">
                    <a16:creationId xmlns:a16="http://schemas.microsoft.com/office/drawing/2014/main" id="{FA72439D-C35D-6E42-AD36-208AFF21B695}"/>
                  </a:ext>
                </a:extLst>
              </p:cNvPr>
              <p:cNvSpPr txBox="1"/>
              <p:nvPr/>
            </p:nvSpPr>
            <p:spPr>
              <a:xfrm>
                <a:off x="1427342" y="7531516"/>
                <a:ext cx="334956" cy="584851"/>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ja-JP" sz="3800">
                    <a:solidFill>
                      <a:srgbClr val="0664C2"/>
                    </a:solidFill>
                    <a:latin typeface="Meiryo" panose="020B0604030504040204" pitchFamily="34" charset="-128"/>
                    <a:ea typeface="Meiryo" panose="020B0604030504040204" pitchFamily="34" charset="-128"/>
                    <a:cs typeface="AvenirNext LT Pro Regular"/>
                  </a:rPr>
                  <a:t>1</a:t>
                </a:r>
              </a:p>
            </p:txBody>
          </p:sp>
        </p:grpSp>
        <p:grpSp>
          <p:nvGrpSpPr>
            <p:cNvPr id="59" name="Group 58">
              <a:extLst>
                <a:ext uri="{FF2B5EF4-FFF2-40B4-BE49-F238E27FC236}">
                  <a16:creationId xmlns:a16="http://schemas.microsoft.com/office/drawing/2014/main" id="{7E2658FE-556D-FB4D-BEFB-AD4A9B8A1108}"/>
                </a:ext>
              </a:extLst>
            </p:cNvPr>
            <p:cNvGrpSpPr/>
            <p:nvPr/>
          </p:nvGrpSpPr>
          <p:grpSpPr>
            <a:xfrm>
              <a:off x="16123265" y="7622222"/>
              <a:ext cx="584698" cy="587024"/>
              <a:chOff x="1302434" y="7529266"/>
              <a:chExt cx="584775" cy="587101"/>
            </a:xfrm>
          </p:grpSpPr>
          <p:sp>
            <p:nvSpPr>
              <p:cNvPr id="60" name="Oval 59">
                <a:extLst>
                  <a:ext uri="{FF2B5EF4-FFF2-40B4-BE49-F238E27FC236}">
                    <a16:creationId xmlns:a16="http://schemas.microsoft.com/office/drawing/2014/main" id="{491F5748-02D2-A243-89DD-414C0F8F4469}"/>
                  </a:ext>
                </a:extLst>
              </p:cNvPr>
              <p:cNvSpPr/>
              <p:nvPr/>
            </p:nvSpPr>
            <p:spPr>
              <a:xfrm>
                <a:off x="1302434" y="7529266"/>
                <a:ext cx="584775" cy="584775"/>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dirty="0">
                  <a:solidFill>
                    <a:srgbClr val="FDFAF5"/>
                  </a:solidFill>
                  <a:latin typeface="Meiryo" panose="020B0604030504040204" pitchFamily="34" charset="-128"/>
                  <a:ea typeface="Meiryo" panose="020B0604030504040204" pitchFamily="34" charset="-128"/>
                </a:endParaRPr>
              </a:p>
            </p:txBody>
          </p:sp>
          <p:sp>
            <p:nvSpPr>
              <p:cNvPr id="61" name="TextBox 60">
                <a:extLst>
                  <a:ext uri="{FF2B5EF4-FFF2-40B4-BE49-F238E27FC236}">
                    <a16:creationId xmlns:a16="http://schemas.microsoft.com/office/drawing/2014/main" id="{2FD3C181-5141-F244-B5B9-B35E4301F0C0}"/>
                  </a:ext>
                </a:extLst>
              </p:cNvPr>
              <p:cNvSpPr txBox="1"/>
              <p:nvPr/>
            </p:nvSpPr>
            <p:spPr>
              <a:xfrm>
                <a:off x="1427342" y="7531516"/>
                <a:ext cx="334956" cy="584851"/>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ja-JP" sz="3800">
                    <a:solidFill>
                      <a:srgbClr val="0664C2"/>
                    </a:solidFill>
                    <a:latin typeface="Meiryo" panose="020B0604030504040204" pitchFamily="34" charset="-128"/>
                    <a:ea typeface="Meiryo" panose="020B0604030504040204" pitchFamily="34" charset="-128"/>
                    <a:cs typeface="AvenirNext LT Pro Regular"/>
                  </a:rPr>
                  <a:t>2</a:t>
                </a:r>
              </a:p>
            </p:txBody>
          </p:sp>
        </p:grpSp>
        <p:grpSp>
          <p:nvGrpSpPr>
            <p:cNvPr id="62" name="Group 61">
              <a:extLst>
                <a:ext uri="{FF2B5EF4-FFF2-40B4-BE49-F238E27FC236}">
                  <a16:creationId xmlns:a16="http://schemas.microsoft.com/office/drawing/2014/main" id="{D01514E2-9E27-7342-AD80-6425AC912ECD}"/>
                </a:ext>
              </a:extLst>
            </p:cNvPr>
            <p:cNvGrpSpPr/>
            <p:nvPr/>
          </p:nvGrpSpPr>
          <p:grpSpPr>
            <a:xfrm>
              <a:off x="16110207" y="9327598"/>
              <a:ext cx="584698" cy="587024"/>
              <a:chOff x="1302434" y="7529266"/>
              <a:chExt cx="584775" cy="587101"/>
            </a:xfrm>
          </p:grpSpPr>
          <p:sp>
            <p:nvSpPr>
              <p:cNvPr id="63" name="Oval 62">
                <a:extLst>
                  <a:ext uri="{FF2B5EF4-FFF2-40B4-BE49-F238E27FC236}">
                    <a16:creationId xmlns:a16="http://schemas.microsoft.com/office/drawing/2014/main" id="{00787338-071B-DB45-A4FF-9716C460BB48}"/>
                  </a:ext>
                </a:extLst>
              </p:cNvPr>
              <p:cNvSpPr/>
              <p:nvPr/>
            </p:nvSpPr>
            <p:spPr>
              <a:xfrm>
                <a:off x="1302434" y="7529266"/>
                <a:ext cx="584775" cy="584775"/>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a:solidFill>
                    <a:srgbClr val="FDFAF5"/>
                  </a:solidFill>
                  <a:latin typeface="Meiryo" panose="020B0604030504040204" pitchFamily="34" charset="-128"/>
                  <a:ea typeface="Meiryo" panose="020B0604030504040204" pitchFamily="34" charset="-128"/>
                </a:endParaRPr>
              </a:p>
            </p:txBody>
          </p:sp>
          <p:sp>
            <p:nvSpPr>
              <p:cNvPr id="64" name="TextBox 63">
                <a:extLst>
                  <a:ext uri="{FF2B5EF4-FFF2-40B4-BE49-F238E27FC236}">
                    <a16:creationId xmlns:a16="http://schemas.microsoft.com/office/drawing/2014/main" id="{8979B425-B77C-BB46-B40A-E0DCEC71B6BF}"/>
                  </a:ext>
                </a:extLst>
              </p:cNvPr>
              <p:cNvSpPr txBox="1"/>
              <p:nvPr/>
            </p:nvSpPr>
            <p:spPr>
              <a:xfrm>
                <a:off x="1427342" y="7531516"/>
                <a:ext cx="334956" cy="584851"/>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ja-JP" sz="3800">
                    <a:solidFill>
                      <a:srgbClr val="0664C2"/>
                    </a:solidFill>
                    <a:latin typeface="Meiryo" panose="020B0604030504040204" pitchFamily="34" charset="-128"/>
                    <a:ea typeface="Meiryo" panose="020B0604030504040204" pitchFamily="34" charset="-128"/>
                    <a:cs typeface="AvenirNext LT Pro Regular"/>
                  </a:rPr>
                  <a:t>3</a:t>
                </a:r>
              </a:p>
            </p:txBody>
          </p:sp>
        </p:grpSp>
        <p:sp>
          <p:nvSpPr>
            <p:cNvPr id="65" name="TextBox 64">
              <a:extLst>
                <a:ext uri="{FF2B5EF4-FFF2-40B4-BE49-F238E27FC236}">
                  <a16:creationId xmlns:a16="http://schemas.microsoft.com/office/drawing/2014/main" id="{E8F29CBD-5398-7342-A1E9-B07B53623F28}"/>
                </a:ext>
              </a:extLst>
            </p:cNvPr>
            <p:cNvSpPr txBox="1"/>
            <p:nvPr/>
          </p:nvSpPr>
          <p:spPr>
            <a:xfrm>
              <a:off x="16891587" y="9391402"/>
              <a:ext cx="6127713" cy="1046440"/>
            </a:xfrm>
            <a:prstGeom prst="rect">
              <a:avLst/>
            </a:prstGeom>
          </p:spPr>
          <p:txBody>
            <a:bodyPr vert="horz" wrap="square" lIns="0" tIns="0" rIns="0" bIns="0" rtlCol="0">
              <a:spAutoFit/>
            </a:bodyPr>
            <a:lstStyle>
              <a:defPPr>
                <a:defRPr lang="en-US"/>
              </a:defPPr>
            </a:lstStyle>
            <a:p>
              <a:pPr defTabSz="914012" rtl="0">
                <a:spcBef>
                  <a:spcPct val="0"/>
                </a:spcBef>
                <a:spcAft>
                  <a:spcPct val="0"/>
                </a:spcAft>
                <a:defRPr/>
              </a:pPr>
              <a:r>
                <a:rPr lang="ja-JP" sz="3400">
                  <a:solidFill>
                    <a:srgbClr val="5E6869"/>
                  </a:solidFill>
                  <a:latin typeface="Meiryo" panose="020B0604030504040204" pitchFamily="34" charset="-128"/>
                  <a:ea typeface="Meiryo" panose="020B0604030504040204" pitchFamily="34" charset="-128"/>
                  <a:cs typeface="Arial" panose="020B0604020202020204" pitchFamily="34" charset="0"/>
                </a:rPr>
                <a:t>コースの講師が参加するQ&amp;Aへのアクセス</a:t>
              </a:r>
            </a:p>
          </p:txBody>
        </p:sp>
        <p:grpSp>
          <p:nvGrpSpPr>
            <p:cNvPr id="66" name="Group 65">
              <a:extLst>
                <a:ext uri="{FF2B5EF4-FFF2-40B4-BE49-F238E27FC236}">
                  <a16:creationId xmlns:a16="http://schemas.microsoft.com/office/drawing/2014/main" id="{A219F789-6108-9F4A-875C-D58C80199ED3}"/>
                </a:ext>
              </a:extLst>
            </p:cNvPr>
            <p:cNvGrpSpPr/>
            <p:nvPr/>
          </p:nvGrpSpPr>
          <p:grpSpPr>
            <a:xfrm>
              <a:off x="16110207" y="10558748"/>
              <a:ext cx="584698" cy="587027"/>
              <a:chOff x="1302434" y="7529266"/>
              <a:chExt cx="584775" cy="587104"/>
            </a:xfrm>
          </p:grpSpPr>
          <p:sp>
            <p:nvSpPr>
              <p:cNvPr id="67" name="Oval 66">
                <a:extLst>
                  <a:ext uri="{FF2B5EF4-FFF2-40B4-BE49-F238E27FC236}">
                    <a16:creationId xmlns:a16="http://schemas.microsoft.com/office/drawing/2014/main" id="{D2BC3669-52FD-AD43-8D13-CB66DCF45FB3}"/>
                  </a:ext>
                </a:extLst>
              </p:cNvPr>
              <p:cNvSpPr/>
              <p:nvPr/>
            </p:nvSpPr>
            <p:spPr>
              <a:xfrm>
                <a:off x="1302434" y="7529266"/>
                <a:ext cx="584775" cy="584775"/>
              </a:xfrm>
              <a:prstGeom prst="ellipse">
                <a:avLst/>
              </a:prstGeom>
              <a:solidFill>
                <a:srgbClr val="DBE6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stStyle>
              <a:p>
                <a:pPr algn="ctr" defTabSz="1828478">
                  <a:defRPr/>
                </a:pPr>
                <a:endParaRPr lang="en-US" sz="7546" dirty="0">
                  <a:solidFill>
                    <a:srgbClr val="FDFAF5"/>
                  </a:solidFill>
                  <a:latin typeface="Meiryo" panose="020B0604030504040204" pitchFamily="34" charset="-128"/>
                  <a:ea typeface="Meiryo" panose="020B0604030504040204" pitchFamily="34" charset="-128"/>
                </a:endParaRPr>
              </a:p>
            </p:txBody>
          </p:sp>
          <p:sp>
            <p:nvSpPr>
              <p:cNvPr id="68" name="TextBox 67">
                <a:extLst>
                  <a:ext uri="{FF2B5EF4-FFF2-40B4-BE49-F238E27FC236}">
                    <a16:creationId xmlns:a16="http://schemas.microsoft.com/office/drawing/2014/main" id="{19895DAA-EB22-DD41-B5D9-2426B8CDA107}"/>
                  </a:ext>
                </a:extLst>
              </p:cNvPr>
              <p:cNvSpPr txBox="1"/>
              <p:nvPr/>
            </p:nvSpPr>
            <p:spPr>
              <a:xfrm>
                <a:off x="1427342" y="7531518"/>
                <a:ext cx="334956" cy="584852"/>
              </a:xfrm>
              <a:prstGeom prst="rect">
                <a:avLst/>
              </a:prstGeom>
            </p:spPr>
            <p:txBody>
              <a:bodyPr vert="horz" wrap="square" lIns="0" tIns="0" rIns="0" bIns="0" rtlCol="0">
                <a:spAutoFit/>
              </a:bodyPr>
              <a:lstStyle>
                <a:defPPr>
                  <a:defRPr lang="en-US"/>
                </a:defPPr>
              </a:lstStyle>
              <a:p>
                <a:pPr algn="ctr" defTabSz="457096" rtl="0">
                  <a:spcBef>
                    <a:spcPct val="20000"/>
                  </a:spcBef>
                  <a:buClr>
                    <a:srgbClr val="44712E"/>
                  </a:buClr>
                  <a:defRPr/>
                </a:pPr>
                <a:r>
                  <a:rPr lang="ja-JP" sz="3800">
                    <a:solidFill>
                      <a:srgbClr val="0664C2"/>
                    </a:solidFill>
                    <a:latin typeface="Meiryo" panose="020B0604030504040204" pitchFamily="34" charset="-128"/>
                    <a:ea typeface="Meiryo" panose="020B0604030504040204" pitchFamily="34" charset="-128"/>
                    <a:cs typeface="AvenirNext LT Pro Regular"/>
                  </a:rPr>
                  <a:t>4</a:t>
                </a:r>
              </a:p>
            </p:txBody>
          </p:sp>
        </p:grpSp>
      </p:grpSp>
      <p:grpSp>
        <p:nvGrpSpPr>
          <p:cNvPr id="5" name="Group 4">
            <a:extLst>
              <a:ext uri="{FF2B5EF4-FFF2-40B4-BE49-F238E27FC236}">
                <a16:creationId xmlns:a16="http://schemas.microsoft.com/office/drawing/2014/main" id="{AFAE9D13-8B78-A54F-A366-A82682610978}"/>
              </a:ext>
            </a:extLst>
          </p:cNvPr>
          <p:cNvGrpSpPr/>
          <p:nvPr/>
        </p:nvGrpSpPr>
        <p:grpSpPr>
          <a:xfrm>
            <a:off x="6826068" y="2012495"/>
            <a:ext cx="11191116" cy="8450400"/>
            <a:chOff x="6826068" y="2012495"/>
            <a:chExt cx="11191116" cy="8450400"/>
          </a:xfrm>
        </p:grpSpPr>
        <p:graphicFrame>
          <p:nvGraphicFramePr>
            <p:cNvPr id="70" name="Chart 69">
              <a:extLst>
                <a:ext uri="{FF2B5EF4-FFF2-40B4-BE49-F238E27FC236}">
                  <a16:creationId xmlns:a16="http://schemas.microsoft.com/office/drawing/2014/main" id="{5A328D3B-5CA0-6046-91D4-AC67EAF8EE33}"/>
                </a:ext>
              </a:extLst>
            </p:cNvPr>
            <p:cNvGraphicFramePr/>
            <p:nvPr>
              <p:extLst>
                <p:ext uri="{D42A27DB-BD31-4B8C-83A1-F6EECF244321}">
                  <p14:modId xmlns:p14="http://schemas.microsoft.com/office/powerpoint/2010/main" val="3017702794"/>
                </p:ext>
              </p:extLst>
            </p:nvPr>
          </p:nvGraphicFramePr>
          <p:xfrm>
            <a:off x="6826068" y="3125054"/>
            <a:ext cx="5179123" cy="345274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3" name="Chart 72">
              <a:extLst>
                <a:ext uri="{FF2B5EF4-FFF2-40B4-BE49-F238E27FC236}">
                  <a16:creationId xmlns:a16="http://schemas.microsoft.com/office/drawing/2014/main" id="{6D8D2346-DE81-7046-8C22-57CB1CFCCBAA}"/>
                </a:ext>
              </a:extLst>
            </p:cNvPr>
            <p:cNvGraphicFramePr/>
            <p:nvPr>
              <p:extLst>
                <p:ext uri="{D42A27DB-BD31-4B8C-83A1-F6EECF244321}">
                  <p14:modId xmlns:p14="http://schemas.microsoft.com/office/powerpoint/2010/main" val="1437554650"/>
                </p:ext>
              </p:extLst>
            </p:nvPr>
          </p:nvGraphicFramePr>
          <p:xfrm>
            <a:off x="6826070" y="7010149"/>
            <a:ext cx="5179121" cy="3452746"/>
          </p:xfrm>
          <a:graphic>
            <a:graphicData uri="http://schemas.openxmlformats.org/drawingml/2006/chart">
              <c:chart xmlns:c="http://schemas.openxmlformats.org/drawingml/2006/chart" xmlns:r="http://schemas.openxmlformats.org/officeDocument/2006/relationships" r:id="rId6"/>
            </a:graphicData>
          </a:graphic>
        </p:graphicFrame>
        <p:grpSp>
          <p:nvGrpSpPr>
            <p:cNvPr id="4" name="Group 3">
              <a:extLst>
                <a:ext uri="{FF2B5EF4-FFF2-40B4-BE49-F238E27FC236}">
                  <a16:creationId xmlns:a16="http://schemas.microsoft.com/office/drawing/2014/main" id="{C7E45254-DAB7-2C41-973E-E5CBBBEF2E0A}"/>
                </a:ext>
              </a:extLst>
            </p:cNvPr>
            <p:cNvGrpSpPr/>
            <p:nvPr/>
          </p:nvGrpSpPr>
          <p:grpSpPr>
            <a:xfrm>
              <a:off x="7840433" y="2012495"/>
              <a:ext cx="10176751" cy="8032077"/>
              <a:chOff x="7840433" y="2012495"/>
              <a:chExt cx="10176751" cy="8032077"/>
            </a:xfrm>
          </p:grpSpPr>
          <p:sp>
            <p:nvSpPr>
              <p:cNvPr id="33" name="TextBox 32">
                <a:extLst>
                  <a:ext uri="{FF2B5EF4-FFF2-40B4-BE49-F238E27FC236}">
                    <a16:creationId xmlns:a16="http://schemas.microsoft.com/office/drawing/2014/main" id="{7D12CE6E-4A4C-B440-9427-BDDE8412D301}"/>
                  </a:ext>
                </a:extLst>
              </p:cNvPr>
              <p:cNvSpPr txBox="1"/>
              <p:nvPr/>
            </p:nvSpPr>
            <p:spPr>
              <a:xfrm>
                <a:off x="7840433" y="2012495"/>
                <a:ext cx="10176751" cy="707886"/>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4600">
                    <a:solidFill>
                      <a:srgbClr val="5E6869"/>
                    </a:solidFill>
                    <a:latin typeface="Meiryo" panose="020B0604030504040204" pitchFamily="34" charset="-128"/>
                    <a:ea typeface="Meiryo" panose="020B0604030504040204" pitchFamily="34" charset="-128"/>
                    <a:cs typeface="Arial"/>
                  </a:rPr>
                  <a:t>理由</a:t>
                </a:r>
              </a:p>
            </p:txBody>
          </p:sp>
          <p:sp>
            <p:nvSpPr>
              <p:cNvPr id="71" name="TextBox 70">
                <a:extLst>
                  <a:ext uri="{FF2B5EF4-FFF2-40B4-BE49-F238E27FC236}">
                    <a16:creationId xmlns:a16="http://schemas.microsoft.com/office/drawing/2014/main" id="{DA59868A-B723-F740-B0A5-A99B6703F57C}"/>
                  </a:ext>
                </a:extLst>
              </p:cNvPr>
              <p:cNvSpPr txBox="1"/>
              <p:nvPr/>
            </p:nvSpPr>
            <p:spPr>
              <a:xfrm>
                <a:off x="8203809" y="4206921"/>
                <a:ext cx="2410891" cy="1354217"/>
              </a:xfrm>
              <a:prstGeom prst="rect">
                <a:avLst/>
              </a:prstGeom>
            </p:spPr>
            <p:txBody>
              <a:bodyPr vert="horz" wrap="square" lIns="0" tIns="0" rIns="0" bIns="0" rtlCol="0">
                <a:spAutoFit/>
              </a:bodyPr>
              <a:lstStyle>
                <a:defPPr>
                  <a:defRPr lang="en-US"/>
                </a:defPPr>
              </a:lstStyle>
              <a:p>
                <a:pPr algn="ctr" defTabSz="457004" rtl="0">
                  <a:lnSpc>
                    <a:spcPct val="110000"/>
                  </a:lnSpc>
                  <a:spcBef>
                    <a:spcPct val="20000"/>
                  </a:spcBef>
                  <a:spcAft>
                    <a:spcPct val="0"/>
                  </a:spcAft>
                  <a:buClr>
                    <a:srgbClr val="43712E"/>
                  </a:buClr>
                  <a:defRPr/>
                </a:pPr>
                <a:r>
                  <a:rPr lang="ja-JP" sz="8000">
                    <a:solidFill>
                      <a:srgbClr val="0664C2"/>
                    </a:solidFill>
                    <a:latin typeface="Meiryo" panose="020B0604030504040204" pitchFamily="34" charset="-128"/>
                    <a:ea typeface="Meiryo" panose="020B0604030504040204" pitchFamily="34" charset="-128"/>
                    <a:cs typeface="AvenirNext LT Pro Regular"/>
                  </a:rPr>
                  <a:t>95%</a:t>
                </a:r>
              </a:p>
            </p:txBody>
          </p:sp>
          <p:sp>
            <p:nvSpPr>
              <p:cNvPr id="72" name="TextBox 71">
                <a:extLst>
                  <a:ext uri="{FF2B5EF4-FFF2-40B4-BE49-F238E27FC236}">
                    <a16:creationId xmlns:a16="http://schemas.microsoft.com/office/drawing/2014/main" id="{A8C641FE-EFE6-794B-8231-55832FB39B85}"/>
                  </a:ext>
                </a:extLst>
              </p:cNvPr>
              <p:cNvSpPr txBox="1"/>
              <p:nvPr/>
            </p:nvSpPr>
            <p:spPr>
              <a:xfrm>
                <a:off x="11456208" y="3857880"/>
                <a:ext cx="4046062" cy="2092881"/>
              </a:xfrm>
              <a:prstGeom prst="rect">
                <a:avLst/>
              </a:prstGeom>
            </p:spPr>
            <p:txBody>
              <a:bodyPr vert="horz" wrap="square" lIns="0" tIns="0" rIns="0" bIns="0" rtlCol="0" anchor="ctr" anchorCtr="0">
                <a:spAutoFit/>
              </a:bodyPr>
              <a:lstStyle>
                <a:defPPr>
                  <a:defRPr lang="en-US"/>
                </a:defPPr>
              </a:lstStyle>
              <a:p>
                <a:pPr defTabSz="457096" rtl="0">
                  <a:spcBef>
                    <a:spcPct val="0"/>
                  </a:spcBef>
                  <a:spcAft>
                    <a:spcPct val="0"/>
                  </a:spcAft>
                  <a:defRPr/>
                </a:pPr>
                <a:r>
                  <a:rPr lang="ja-JP" sz="3400">
                    <a:solidFill>
                      <a:srgbClr val="5E6869"/>
                    </a:solidFill>
                    <a:latin typeface="Meiryo" panose="020B0604030504040204" pitchFamily="34" charset="-128"/>
                    <a:ea typeface="Meiryo" panose="020B0604030504040204" pitchFamily="34" charset="-128"/>
                    <a:cs typeface="Arial" panose="020B0604020202020204" pitchFamily="34" charset="0"/>
                  </a:rPr>
                  <a:t>最初の試みでアカウントをリンクした受講者のアクティベーション成功率</a:t>
                </a:r>
              </a:p>
            </p:txBody>
          </p:sp>
          <p:sp>
            <p:nvSpPr>
              <p:cNvPr id="74" name="TextBox 73">
                <a:extLst>
                  <a:ext uri="{FF2B5EF4-FFF2-40B4-BE49-F238E27FC236}">
                    <a16:creationId xmlns:a16="http://schemas.microsoft.com/office/drawing/2014/main" id="{E6A616BB-49C9-6042-B9DA-EF5974D4EA7B}"/>
                  </a:ext>
                </a:extLst>
              </p:cNvPr>
              <p:cNvSpPr txBox="1"/>
              <p:nvPr/>
            </p:nvSpPr>
            <p:spPr>
              <a:xfrm>
                <a:off x="8335137" y="8165804"/>
                <a:ext cx="2382482" cy="1354217"/>
              </a:xfrm>
              <a:prstGeom prst="rect">
                <a:avLst/>
              </a:prstGeom>
            </p:spPr>
            <p:txBody>
              <a:bodyPr vert="horz" wrap="square" lIns="0" tIns="0" rIns="0" bIns="0" rtlCol="0">
                <a:spAutoFit/>
              </a:bodyPr>
              <a:lstStyle>
                <a:defPPr>
                  <a:defRPr lang="en-US"/>
                </a:defPPr>
              </a:lstStyle>
              <a:p>
                <a:pPr algn="ctr" defTabSz="457004" rtl="0">
                  <a:lnSpc>
                    <a:spcPct val="110000"/>
                  </a:lnSpc>
                  <a:spcBef>
                    <a:spcPct val="20000"/>
                  </a:spcBef>
                  <a:spcAft>
                    <a:spcPct val="0"/>
                  </a:spcAft>
                  <a:buClr>
                    <a:srgbClr val="43712E"/>
                  </a:buClr>
                  <a:defRPr/>
                </a:pPr>
                <a:r>
                  <a:rPr lang="ja-JP" sz="8000">
                    <a:solidFill>
                      <a:srgbClr val="0664C2"/>
                    </a:solidFill>
                    <a:latin typeface="Meiryo" panose="020B0604030504040204" pitchFamily="34" charset="-128"/>
                    <a:ea typeface="Meiryo" panose="020B0604030504040204" pitchFamily="34" charset="-128"/>
                    <a:cs typeface="AvenirNext LT Pro Regular"/>
                  </a:rPr>
                  <a:t>90%</a:t>
                </a:r>
              </a:p>
            </p:txBody>
          </p:sp>
          <p:sp>
            <p:nvSpPr>
              <p:cNvPr id="75" name="TextBox 74">
                <a:extLst>
                  <a:ext uri="{FF2B5EF4-FFF2-40B4-BE49-F238E27FC236}">
                    <a16:creationId xmlns:a16="http://schemas.microsoft.com/office/drawing/2014/main" id="{5600BE64-A56C-004A-9EC3-6E73F9CE9D5C}"/>
                  </a:ext>
                </a:extLst>
              </p:cNvPr>
              <p:cNvSpPr txBox="1"/>
              <p:nvPr/>
            </p:nvSpPr>
            <p:spPr>
              <a:xfrm>
                <a:off x="11456207" y="7428471"/>
                <a:ext cx="3270224" cy="2616101"/>
              </a:xfrm>
              <a:prstGeom prst="rect">
                <a:avLst/>
              </a:prstGeom>
            </p:spPr>
            <p:txBody>
              <a:bodyPr vert="horz" wrap="square" lIns="0" tIns="0" rIns="0" bIns="0" rtlCol="0" anchor="ctr" anchorCtr="0">
                <a:spAutoFit/>
              </a:bodyPr>
              <a:lstStyle>
                <a:defPPr>
                  <a:defRPr lang="en-US"/>
                </a:defPPr>
              </a:lstStyle>
              <a:p>
                <a:pPr defTabSz="457096" rtl="0">
                  <a:spcBef>
                    <a:spcPct val="0"/>
                  </a:spcBef>
                  <a:spcAft>
                    <a:spcPct val="0"/>
                  </a:spcAft>
                  <a:defRPr/>
                </a:pPr>
                <a:r>
                  <a:rPr lang="ja-JP" sz="3400">
                    <a:solidFill>
                      <a:srgbClr val="5E6869"/>
                    </a:solidFill>
                    <a:latin typeface="Meiryo" panose="020B0604030504040204" pitchFamily="34" charset="-128"/>
                    <a:ea typeface="Meiryo" panose="020B0604030504040204" pitchFamily="34" charset="-128"/>
                    <a:cs typeface="Arial" panose="020B0604020202020204" pitchFamily="34" charset="0"/>
                  </a:rPr>
                  <a:t>LinkedInへのサインインを継続するアカウントリンク済みの受講者の割合</a:t>
                </a:r>
              </a:p>
            </p:txBody>
          </p:sp>
        </p:grpSp>
      </p:grpSp>
      <p:sp>
        <p:nvSpPr>
          <p:cNvPr id="45" name="Rectangle 44">
            <a:extLst>
              <a:ext uri="{FF2B5EF4-FFF2-40B4-BE49-F238E27FC236}">
                <a16:creationId xmlns:a16="http://schemas.microsoft.com/office/drawing/2014/main" id="{5759C4FC-3D89-8B46-A172-71ACACACCEB1}"/>
              </a:ext>
            </a:extLst>
          </p:cNvPr>
          <p:cNvSpPr/>
          <p:nvPr/>
        </p:nvSpPr>
        <p:spPr>
          <a:xfrm>
            <a:off x="0" y="0"/>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grpSp>
        <p:nvGrpSpPr>
          <p:cNvPr id="49" name="Group 48">
            <a:extLst>
              <a:ext uri="{FF2B5EF4-FFF2-40B4-BE49-F238E27FC236}">
                <a16:creationId xmlns:a16="http://schemas.microsoft.com/office/drawing/2014/main" id="{61A81FEB-E3D4-C54C-B34B-B4F5E87C12C1}"/>
              </a:ext>
            </a:extLst>
          </p:cNvPr>
          <p:cNvGrpSpPr/>
          <p:nvPr/>
        </p:nvGrpSpPr>
        <p:grpSpPr>
          <a:xfrm>
            <a:off x="361507" y="1608458"/>
            <a:ext cx="7158493" cy="4992779"/>
            <a:chOff x="663996" y="4596140"/>
            <a:chExt cx="7158493" cy="4992779"/>
          </a:xfrm>
        </p:grpSpPr>
        <p:sp>
          <p:nvSpPr>
            <p:cNvPr id="50" name="Rectangle 49">
              <a:extLst>
                <a:ext uri="{FF2B5EF4-FFF2-40B4-BE49-F238E27FC236}">
                  <a16:creationId xmlns:a16="http://schemas.microsoft.com/office/drawing/2014/main" id="{13176298-F7B2-DA4D-A00D-914524E96568}"/>
                </a:ext>
              </a:extLst>
            </p:cNvPr>
            <p:cNvSpPr/>
            <p:nvPr/>
          </p:nvSpPr>
          <p:spPr>
            <a:xfrm>
              <a:off x="1416088" y="4596140"/>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0664C2"/>
                  </a:solidFill>
                  <a:latin typeface="Meiryo" panose="020B0604030504040204" pitchFamily="34" charset="-128"/>
                  <a:ea typeface="Meiryo" panose="020B0604030504040204" pitchFamily="34" charset="-128"/>
                  <a:cs typeface="Arial"/>
                </a:rPr>
                <a:t>管理者向けの</a:t>
              </a:r>
              <a:br>
                <a:rPr lang="en-US" altLang="ja-JP" sz="4600" dirty="0">
                  <a:solidFill>
                    <a:srgbClr val="0664C2"/>
                  </a:solidFill>
                  <a:latin typeface="Meiryo" panose="020B0604030504040204" pitchFamily="34" charset="-128"/>
                  <a:ea typeface="Meiryo" panose="020B0604030504040204" pitchFamily="34" charset="-128"/>
                  <a:cs typeface="Arial"/>
                </a:rPr>
              </a:br>
              <a:r>
                <a:rPr lang="ja-JP" sz="4600">
                  <a:solidFill>
                    <a:srgbClr val="0664C2"/>
                  </a:solidFill>
                  <a:latin typeface="Meiryo" panose="020B0604030504040204" pitchFamily="34" charset="-128"/>
                  <a:ea typeface="Meiryo" panose="020B0604030504040204" pitchFamily="34" charset="-128"/>
                  <a:cs typeface="Arial"/>
                </a:rPr>
                <a:t>戦略その2</a:t>
              </a:r>
            </a:p>
          </p:txBody>
        </p:sp>
        <p:sp>
          <p:nvSpPr>
            <p:cNvPr id="51" name="Rectangle 50">
              <a:extLst>
                <a:ext uri="{FF2B5EF4-FFF2-40B4-BE49-F238E27FC236}">
                  <a16:creationId xmlns:a16="http://schemas.microsoft.com/office/drawing/2014/main" id="{C09706DD-887E-2043-904F-44D82606DE48}"/>
                </a:ext>
              </a:extLst>
            </p:cNvPr>
            <p:cNvSpPr/>
            <p:nvPr/>
          </p:nvSpPr>
          <p:spPr>
            <a:xfrm>
              <a:off x="663996" y="6517691"/>
              <a:ext cx="7158493" cy="30712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7700">
                  <a:solidFill>
                    <a:srgbClr val="0465C3"/>
                  </a:solidFill>
                  <a:latin typeface="Meiryo" panose="020B0604030504040204" pitchFamily="34" charset="-128"/>
                  <a:ea typeface="Meiryo" panose="020B0604030504040204" pitchFamily="34" charset="-128"/>
                  <a:cs typeface="Arial"/>
                </a:rPr>
                <a:t>プロフィール</a:t>
              </a:r>
              <a:br>
                <a:rPr lang="en-US" altLang="ja-JP" sz="7700" dirty="0">
                  <a:solidFill>
                    <a:srgbClr val="0465C3"/>
                  </a:solidFill>
                  <a:latin typeface="Meiryo" panose="020B0604030504040204" pitchFamily="34" charset="-128"/>
                  <a:ea typeface="Meiryo" panose="020B0604030504040204" pitchFamily="34" charset="-128"/>
                  <a:cs typeface="Arial"/>
                </a:rPr>
              </a:br>
              <a:r>
                <a:rPr lang="ja-JP" sz="7700">
                  <a:solidFill>
                    <a:srgbClr val="0465C3"/>
                  </a:solidFill>
                  <a:latin typeface="Meiryo" panose="020B0604030504040204" pitchFamily="34" charset="-128"/>
                  <a:ea typeface="Meiryo" panose="020B0604030504040204" pitchFamily="34" charset="-128"/>
                  <a:cs typeface="Arial"/>
                </a:rPr>
                <a:t>をリンク</a:t>
              </a:r>
            </a:p>
          </p:txBody>
        </p:sp>
        <p:cxnSp>
          <p:nvCxnSpPr>
            <p:cNvPr id="69" name="Straight Connector 68">
              <a:extLst>
                <a:ext uri="{FF2B5EF4-FFF2-40B4-BE49-F238E27FC236}">
                  <a16:creationId xmlns:a16="http://schemas.microsoft.com/office/drawing/2014/main" id="{58F43813-7C53-B241-8995-BCADB1DEC507}"/>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3994540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FAF6"/>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F4725D87-AE5A-D240-9E42-9785F16896CE}"/>
              </a:ext>
            </a:extLst>
          </p:cNvPr>
          <p:cNvSpPr/>
          <p:nvPr/>
        </p:nvSpPr>
        <p:spPr>
          <a:xfrm>
            <a:off x="-1" y="-11434"/>
            <a:ext cx="6495881" cy="13727433"/>
          </a:xfrm>
          <a:prstGeom prst="rect">
            <a:avLst/>
          </a:prstGeom>
          <a:solidFill>
            <a:srgbClr val="DBE6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eiryo" panose="020B0604030504040204" pitchFamily="34" charset="-128"/>
              <a:ea typeface="Meiryo" panose="020B0604030504040204" pitchFamily="34" charset="-128"/>
            </a:endParaRPr>
          </a:p>
        </p:txBody>
      </p:sp>
      <p:pic>
        <p:nvPicPr>
          <p:cNvPr id="88" name="MW_T" descr="1145704,C,27021,8ecefdcf-5617-4ae8-8f82-cdf5a637bba9,1" hidden="1"/>
          <p:cNvPicPr/>
          <p:nvPr/>
        </p:nvPicPr>
        <p:blipFill>
          <a:blip r:embed="rId3"/>
          <a:stretch>
            <a:fillRect/>
          </a:stretch>
        </p:blipFill>
        <p:spPr>
          <a:xfrm>
            <a:off x="1587" y="0"/>
            <a:ext cx="25400" cy="25400"/>
          </a:xfrm>
          <a:prstGeom prst="rect">
            <a:avLst/>
          </a:prstGeom>
        </p:spPr>
      </p:pic>
      <p:grpSp>
        <p:nvGrpSpPr>
          <p:cNvPr id="4" name="Group 3">
            <a:extLst>
              <a:ext uri="{FF2B5EF4-FFF2-40B4-BE49-F238E27FC236}">
                <a16:creationId xmlns:a16="http://schemas.microsoft.com/office/drawing/2014/main" id="{930520AF-1283-6545-A5DC-F73590ED1004}"/>
              </a:ext>
            </a:extLst>
          </p:cNvPr>
          <p:cNvGrpSpPr/>
          <p:nvPr/>
        </p:nvGrpSpPr>
        <p:grpSpPr>
          <a:xfrm>
            <a:off x="26269005" y="-11433"/>
            <a:ext cx="24387175" cy="13782478"/>
            <a:chOff x="7780" y="-11433"/>
            <a:chExt cx="24387175" cy="13782478"/>
          </a:xfrm>
        </p:grpSpPr>
        <p:sp>
          <p:nvSpPr>
            <p:cNvPr id="21" name="Rectangle 20">
              <a:extLst>
                <a:ext uri="{FF2B5EF4-FFF2-40B4-BE49-F238E27FC236}">
                  <a16:creationId xmlns:a16="http://schemas.microsoft.com/office/drawing/2014/main" id="{A2D781CA-60A3-3F4F-B850-ED1C73AE578D}"/>
                </a:ext>
              </a:extLst>
            </p:cNvPr>
            <p:cNvSpPr/>
            <p:nvPr/>
          </p:nvSpPr>
          <p:spPr>
            <a:xfrm>
              <a:off x="7780" y="32179"/>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eiryo" panose="020B0604030504040204" pitchFamily="34" charset="-128"/>
                <a:ea typeface="Meiryo" panose="020B0604030504040204" pitchFamily="34" charset="-128"/>
              </a:endParaRPr>
            </a:p>
          </p:txBody>
        </p:sp>
        <p:sp>
          <p:nvSpPr>
            <p:cNvPr id="25" name="Rectangle 24">
              <a:extLst>
                <a:ext uri="{FF2B5EF4-FFF2-40B4-BE49-F238E27FC236}">
                  <a16:creationId xmlns:a16="http://schemas.microsoft.com/office/drawing/2014/main" id="{80E7BC9D-0765-944D-9E3A-024EAEC1D551}"/>
                </a:ext>
              </a:extLst>
            </p:cNvPr>
            <p:cNvSpPr/>
            <p:nvPr/>
          </p:nvSpPr>
          <p:spPr>
            <a:xfrm>
              <a:off x="5768435" y="32178"/>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eiryo" panose="020B0604030504040204" pitchFamily="34" charset="-128"/>
                <a:ea typeface="Meiryo" panose="020B0604030504040204" pitchFamily="34" charset="-128"/>
              </a:endParaRPr>
            </a:p>
          </p:txBody>
        </p:sp>
        <p:sp>
          <p:nvSpPr>
            <p:cNvPr id="26" name="Rectangle 25">
              <a:extLst>
                <a:ext uri="{FF2B5EF4-FFF2-40B4-BE49-F238E27FC236}">
                  <a16:creationId xmlns:a16="http://schemas.microsoft.com/office/drawing/2014/main" id="{ABD754DD-5359-5B45-B33C-3BEF24FD19A9}"/>
                </a:ext>
              </a:extLst>
            </p:cNvPr>
            <p:cNvSpPr/>
            <p:nvPr/>
          </p:nvSpPr>
          <p:spPr>
            <a:xfrm>
              <a:off x="23050402" y="1332"/>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eiryo" panose="020B0604030504040204" pitchFamily="34" charset="-128"/>
                <a:ea typeface="Meiryo" panose="020B0604030504040204" pitchFamily="34" charset="-128"/>
              </a:endParaRPr>
            </a:p>
          </p:txBody>
        </p:sp>
        <p:sp>
          <p:nvSpPr>
            <p:cNvPr id="27" name="Rectangle 26">
              <a:extLst>
                <a:ext uri="{FF2B5EF4-FFF2-40B4-BE49-F238E27FC236}">
                  <a16:creationId xmlns:a16="http://schemas.microsoft.com/office/drawing/2014/main" id="{2EC8F4F0-B8AF-6B4F-908C-DB962B32C998}"/>
                </a:ext>
              </a:extLst>
            </p:cNvPr>
            <p:cNvSpPr/>
            <p:nvPr/>
          </p:nvSpPr>
          <p:spPr>
            <a:xfrm>
              <a:off x="17289746" y="43612"/>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eiryo" panose="020B0604030504040204" pitchFamily="34" charset="-128"/>
                <a:ea typeface="Meiryo" panose="020B0604030504040204" pitchFamily="34" charset="-128"/>
              </a:endParaRPr>
            </a:p>
          </p:txBody>
        </p:sp>
        <p:sp>
          <p:nvSpPr>
            <p:cNvPr id="23" name="Rectangle 22">
              <a:extLst>
                <a:ext uri="{FF2B5EF4-FFF2-40B4-BE49-F238E27FC236}">
                  <a16:creationId xmlns:a16="http://schemas.microsoft.com/office/drawing/2014/main" id="{EEC5A487-B4BD-E64F-900D-45EA1B23F15F}"/>
                </a:ext>
              </a:extLst>
            </p:cNvPr>
            <p:cNvSpPr/>
            <p:nvPr/>
          </p:nvSpPr>
          <p:spPr>
            <a:xfrm>
              <a:off x="11529090" y="-11433"/>
              <a:ext cx="1344553" cy="13727433"/>
            </a:xfrm>
            <a:prstGeom prst="rect">
              <a:avLst/>
            </a:prstGeom>
            <a:solidFill>
              <a:srgbClr val="0664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eiryo" panose="020B0604030504040204" pitchFamily="34" charset="-128"/>
                <a:ea typeface="Meiryo" panose="020B0604030504040204" pitchFamily="34" charset="-128"/>
              </a:endParaRPr>
            </a:p>
          </p:txBody>
        </p:sp>
      </p:grpSp>
      <p:grpSp>
        <p:nvGrpSpPr>
          <p:cNvPr id="8" name="Group 7">
            <a:extLst>
              <a:ext uri="{FF2B5EF4-FFF2-40B4-BE49-F238E27FC236}">
                <a16:creationId xmlns:a16="http://schemas.microsoft.com/office/drawing/2014/main" id="{EDC1FF29-2964-3D4D-A30E-350721905A3E}"/>
              </a:ext>
            </a:extLst>
          </p:cNvPr>
          <p:cNvGrpSpPr/>
          <p:nvPr/>
        </p:nvGrpSpPr>
        <p:grpSpPr>
          <a:xfrm>
            <a:off x="348790" y="1565928"/>
            <a:ext cx="6137070" cy="4074630"/>
            <a:chOff x="650582" y="4553610"/>
            <a:chExt cx="6137070" cy="4074630"/>
          </a:xfrm>
        </p:grpSpPr>
        <p:sp>
          <p:nvSpPr>
            <p:cNvPr id="31" name="Rectangle 30">
              <a:extLst>
                <a:ext uri="{FF2B5EF4-FFF2-40B4-BE49-F238E27FC236}">
                  <a16:creationId xmlns:a16="http://schemas.microsoft.com/office/drawing/2014/main" id="{1943DB4B-6622-0242-BF6C-1FF9D3BD4A66}"/>
                </a:ext>
              </a:extLst>
            </p:cNvPr>
            <p:cNvSpPr/>
            <p:nvPr/>
          </p:nvSpPr>
          <p:spPr>
            <a:xfrm>
              <a:off x="1352293" y="4553610"/>
              <a:ext cx="4437408" cy="661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4600">
                  <a:solidFill>
                    <a:srgbClr val="0664C2"/>
                  </a:solidFill>
                  <a:latin typeface="Meiryo" panose="020B0604030504040204" pitchFamily="34" charset="-128"/>
                  <a:ea typeface="Meiryo" panose="020B0604030504040204" pitchFamily="34" charset="-128"/>
                  <a:cs typeface="Arial"/>
                </a:rPr>
                <a:t>管理者向けの</a:t>
              </a:r>
              <a:br>
                <a:rPr lang="en-US" altLang="ja-JP" sz="4600" dirty="0">
                  <a:solidFill>
                    <a:srgbClr val="0664C2"/>
                  </a:solidFill>
                  <a:latin typeface="Meiryo" panose="020B0604030504040204" pitchFamily="34" charset="-128"/>
                  <a:ea typeface="Meiryo" panose="020B0604030504040204" pitchFamily="34" charset="-128"/>
                  <a:cs typeface="Arial"/>
                </a:rPr>
              </a:br>
              <a:r>
                <a:rPr lang="ja-JP" sz="4600">
                  <a:solidFill>
                    <a:srgbClr val="0664C2"/>
                  </a:solidFill>
                  <a:latin typeface="Meiryo" panose="020B0604030504040204" pitchFamily="34" charset="-128"/>
                  <a:ea typeface="Meiryo" panose="020B0604030504040204" pitchFamily="34" charset="-128"/>
                  <a:cs typeface="Arial"/>
                </a:rPr>
                <a:t>戦略その3</a:t>
              </a:r>
            </a:p>
          </p:txBody>
        </p:sp>
        <p:sp>
          <p:nvSpPr>
            <p:cNvPr id="38" name="Rectangle 37">
              <a:extLst>
                <a:ext uri="{FF2B5EF4-FFF2-40B4-BE49-F238E27FC236}">
                  <a16:creationId xmlns:a16="http://schemas.microsoft.com/office/drawing/2014/main" id="{D79E4B11-C034-954F-B906-3F2CDA7CE9A1}"/>
                </a:ext>
              </a:extLst>
            </p:cNvPr>
            <p:cNvSpPr/>
            <p:nvPr/>
          </p:nvSpPr>
          <p:spPr>
            <a:xfrm>
              <a:off x="650582" y="6390102"/>
              <a:ext cx="6137070" cy="22381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rtl="0">
                <a:lnSpc>
                  <a:spcPct val="90000"/>
                </a:lnSpc>
              </a:pPr>
              <a:r>
                <a:rPr lang="ja-JP" sz="6800">
                  <a:solidFill>
                    <a:srgbClr val="0465C3"/>
                  </a:solidFill>
                  <a:latin typeface="Meiryo" panose="020B0604030504040204" pitchFamily="34" charset="-128"/>
                  <a:ea typeface="Meiryo" panose="020B0604030504040204" pitchFamily="34" charset="-128"/>
                  <a:cs typeface="Arial"/>
                </a:rPr>
                <a:t>初日におすすめのコンテンツを用意</a:t>
              </a:r>
            </a:p>
          </p:txBody>
        </p:sp>
        <p:cxnSp>
          <p:nvCxnSpPr>
            <p:cNvPr id="3" name="Straight Connector 2">
              <a:extLst>
                <a:ext uri="{FF2B5EF4-FFF2-40B4-BE49-F238E27FC236}">
                  <a16:creationId xmlns:a16="http://schemas.microsoft.com/office/drawing/2014/main" id="{9F90EA1E-FB70-DE4C-9CC1-178C1302033B}"/>
                </a:ext>
              </a:extLst>
            </p:cNvPr>
            <p:cNvCxnSpPr/>
            <p:nvPr/>
          </p:nvCxnSpPr>
          <p:spPr>
            <a:xfrm>
              <a:off x="1352333" y="5906637"/>
              <a:ext cx="4400543" cy="0"/>
            </a:xfrm>
            <a:prstGeom prst="line">
              <a:avLst/>
            </a:prstGeom>
            <a:ln w="25400">
              <a:solidFill>
                <a:srgbClr val="0664C2">
                  <a:alpha val="40000"/>
                </a:srgbClr>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ADA98D6E-BAD5-C543-923C-D71D47392C8B}"/>
              </a:ext>
            </a:extLst>
          </p:cNvPr>
          <p:cNvGrpSpPr/>
          <p:nvPr/>
        </p:nvGrpSpPr>
        <p:grpSpPr>
          <a:xfrm>
            <a:off x="7819362" y="2012495"/>
            <a:ext cx="9681247" cy="11664571"/>
            <a:chOff x="7819362" y="1964351"/>
            <a:chExt cx="9681247" cy="11664571"/>
          </a:xfrm>
        </p:grpSpPr>
        <p:sp>
          <p:nvSpPr>
            <p:cNvPr id="37" name="TextBox 36">
              <a:extLst>
                <a:ext uri="{FF2B5EF4-FFF2-40B4-BE49-F238E27FC236}">
                  <a16:creationId xmlns:a16="http://schemas.microsoft.com/office/drawing/2014/main" id="{9C1F6B4A-1C57-C744-9383-3664CE91F707}"/>
                </a:ext>
              </a:extLst>
            </p:cNvPr>
            <p:cNvSpPr txBox="1"/>
            <p:nvPr/>
          </p:nvSpPr>
          <p:spPr>
            <a:xfrm>
              <a:off x="7819362" y="1994968"/>
              <a:ext cx="4810788" cy="11633954"/>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LinkedInラーニングを開始する日は、重要な1日になります。職員に素晴らしいリソースを提供するので、これをイベントにしましょう!</a:t>
              </a:r>
              <a:br>
                <a:rPr lang="en-US" sz="3600" dirty="0">
                  <a:solidFill>
                    <a:srgbClr val="5E6869"/>
                  </a:solidFill>
                  <a:latin typeface="Meiryo" panose="020B0604030504040204" pitchFamily="34" charset="-128"/>
                  <a:ea typeface="Meiryo" panose="020B0604030504040204" pitchFamily="34" charset="-128"/>
                  <a:cs typeface="Arial"/>
                </a:rPr>
              </a:br>
              <a:endParaRPr lang="en-US" sz="3600" dirty="0">
                <a:solidFill>
                  <a:srgbClr val="5E6869"/>
                </a:solidFill>
                <a:latin typeface="Meiryo" panose="020B0604030504040204" pitchFamily="34" charset="-128"/>
                <a:ea typeface="Meiryo" panose="020B0604030504040204" pitchFamily="34" charset="-128"/>
                <a:cs typeface="Arial"/>
              </a:endParaRPr>
            </a:p>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イベントを行う方法はたくさんあります。ポスターを貼る、メールを送信する、全員の前で発表するなど、おそらくお馴染みの方法でしょう。これはすべて、即座にLinkedInラーニングの利用を促し、エンゲージメントを推進する素晴らしい方法です。</a:t>
              </a:r>
            </a:p>
            <a:p>
              <a:pPr defTabSz="1828514">
                <a:spcBef>
                  <a:spcPct val="0"/>
                </a:spcBef>
                <a:spcAft>
                  <a:spcPct val="0"/>
                </a:spcAft>
                <a:defRPr/>
              </a:pPr>
              <a:endParaRPr lang="en-US" sz="3600" dirty="0">
                <a:solidFill>
                  <a:srgbClr val="5E6869"/>
                </a:solidFill>
                <a:latin typeface="Meiryo" panose="020B0604030504040204" pitchFamily="34" charset="-128"/>
                <a:ea typeface="Meiryo" panose="020B0604030504040204" pitchFamily="34" charset="-128"/>
                <a:cs typeface="Arial"/>
              </a:endParaRPr>
            </a:p>
          </p:txBody>
        </p:sp>
        <p:sp>
          <p:nvSpPr>
            <p:cNvPr id="45" name="TextBox 44">
              <a:extLst>
                <a:ext uri="{FF2B5EF4-FFF2-40B4-BE49-F238E27FC236}">
                  <a16:creationId xmlns:a16="http://schemas.microsoft.com/office/drawing/2014/main" id="{95BAF850-CCAA-AC48-A147-79C5E3E0DE95}"/>
                </a:ext>
              </a:extLst>
            </p:cNvPr>
            <p:cNvSpPr txBox="1"/>
            <p:nvPr/>
          </p:nvSpPr>
          <p:spPr>
            <a:xfrm>
              <a:off x="13332261" y="1964351"/>
              <a:ext cx="4168348" cy="8863965"/>
            </a:xfrm>
            <a:prstGeom prst="rect">
              <a:avLst/>
            </a:prstGeom>
          </p:spPr>
          <p:txBody>
            <a:bodyPr vert="horz" wrap="square" lIns="0" tIns="0" rIns="0" bIns="0" rtlCol="0">
              <a:spAutoFit/>
            </a:bodyPr>
            <a:lstStyle>
              <a:defPPr>
                <a:defRPr lang="en-US"/>
              </a:defPPr>
            </a:lstStyle>
            <a:p>
              <a:pPr defTabSz="1828514" rtl="0">
                <a:spcBef>
                  <a:spcPct val="0"/>
                </a:spcBef>
                <a:spcAft>
                  <a:spcPct val="0"/>
                </a:spcAft>
                <a:defRPr/>
              </a:pPr>
              <a:r>
                <a:rPr lang="ja-JP" sz="3600">
                  <a:solidFill>
                    <a:srgbClr val="5E6869"/>
                  </a:solidFill>
                  <a:latin typeface="Meiryo" panose="020B0604030504040204" pitchFamily="34" charset="-128"/>
                  <a:ea typeface="Meiryo" panose="020B0604030504040204" pitchFamily="34" charset="-128"/>
                  <a:cs typeface="Arial"/>
                </a:rPr>
                <a:t>しかし、利用を促進するために開始にバックエンドで実践できる簡単なステップを忘れないでください。それは、6時間ものコースを割り当てるとういうことではありません。初日に5分間の短い動画を視聴してもらうことは、製品に興味を持ち、LinkedInラーニングのメリットを理解してもらう最適な方法です。</a:t>
              </a:r>
            </a:p>
          </p:txBody>
        </p:sp>
      </p:grpSp>
      <p:cxnSp>
        <p:nvCxnSpPr>
          <p:cNvPr id="46" name="Straight Connector 45">
            <a:extLst>
              <a:ext uri="{FF2B5EF4-FFF2-40B4-BE49-F238E27FC236}">
                <a16:creationId xmlns:a16="http://schemas.microsoft.com/office/drawing/2014/main" id="{52E3A60D-E7AE-9343-A90D-470B6C8E4B85}"/>
              </a:ext>
            </a:extLst>
          </p:cNvPr>
          <p:cNvCxnSpPr>
            <a:cxnSpLocks/>
          </p:cNvCxnSpPr>
          <p:nvPr/>
        </p:nvCxnSpPr>
        <p:spPr>
          <a:xfrm>
            <a:off x="-2309440" y="2012495"/>
            <a:ext cx="0" cy="9238601"/>
          </a:xfrm>
          <a:prstGeom prst="line">
            <a:avLst/>
          </a:prstGeom>
          <a:ln w="25400">
            <a:solidFill>
              <a:srgbClr val="556679">
                <a:alpha val="40000"/>
              </a:srgbClr>
            </a:solidFill>
          </a:ln>
        </p:spPr>
        <p:style>
          <a:lnRef idx="1">
            <a:schemeClr val="accent1"/>
          </a:lnRef>
          <a:fillRef idx="0">
            <a:schemeClr val="accent1"/>
          </a:fillRef>
          <a:effectRef idx="0">
            <a:schemeClr val="accent1"/>
          </a:effectRef>
          <a:fontRef idx="minor">
            <a:schemeClr val="tx1"/>
          </a:fontRef>
        </p:style>
      </p:cxnSp>
      <p:pic>
        <p:nvPicPr>
          <p:cNvPr id="33" name="Picture 32" descr="A close up of a sign&#10;&#10;Description automatically generated">
            <a:extLst>
              <a:ext uri="{FF2B5EF4-FFF2-40B4-BE49-F238E27FC236}">
                <a16:creationId xmlns:a16="http://schemas.microsoft.com/office/drawing/2014/main" id="{2945ECB1-FBB9-9843-B7D1-135BCDB1DB03}"/>
              </a:ext>
            </a:extLst>
          </p:cNvPr>
          <p:cNvPicPr>
            <a:picLocks noChangeAspect="1"/>
          </p:cNvPicPr>
          <p:nvPr/>
        </p:nvPicPr>
        <p:blipFill>
          <a:blip r:embed="rId4"/>
          <a:stretch>
            <a:fillRect/>
          </a:stretch>
        </p:blipFill>
        <p:spPr>
          <a:xfrm>
            <a:off x="1352331" y="12888051"/>
            <a:ext cx="2090518" cy="287078"/>
          </a:xfrm>
          <a:prstGeom prst="rect">
            <a:avLst/>
          </a:prstGeom>
        </p:spPr>
      </p:pic>
      <p:pic>
        <p:nvPicPr>
          <p:cNvPr id="12" name="Picture 11">
            <a:extLst>
              <a:ext uri="{FF2B5EF4-FFF2-40B4-BE49-F238E27FC236}">
                <a16:creationId xmlns:a16="http://schemas.microsoft.com/office/drawing/2014/main" id="{1A499151-1658-EC42-8821-3A2F3186D19A}"/>
              </a:ext>
            </a:extLst>
          </p:cNvPr>
          <p:cNvPicPr>
            <a:picLocks noChangeAspect="1"/>
          </p:cNvPicPr>
          <p:nvPr/>
        </p:nvPicPr>
        <p:blipFill>
          <a:blip r:embed="rId5"/>
          <a:stretch>
            <a:fillRect/>
          </a:stretch>
        </p:blipFill>
        <p:spPr>
          <a:xfrm>
            <a:off x="18912504" y="-11436"/>
            <a:ext cx="5512899" cy="13713679"/>
          </a:xfrm>
          <a:prstGeom prst="rect">
            <a:avLst/>
          </a:prstGeom>
        </p:spPr>
      </p:pic>
    </p:spTree>
    <p:extLst>
      <p:ext uri="{BB962C8B-B14F-4D97-AF65-F5344CB8AC3E}">
        <p14:creationId xmlns:p14="http://schemas.microsoft.com/office/powerpoint/2010/main" val="864957045"/>
      </p:ext>
    </p:extLst>
  </p:cSld>
  <p:clrMapOvr>
    <a:masterClrMapping/>
  </p:clrMapOvr>
  <p:transition spd="slow">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664C2"/>
        </a:soli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Office Theme</Template>
  <TotalTime>770</TotalTime>
  <Words>4783</Words>
  <Application>Microsoft Macintosh PowerPoint</Application>
  <PresentationFormat>Custom</PresentationFormat>
  <Paragraphs>369</Paragraphs>
  <Slides>32</Slides>
  <Notes>32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Calibri Light</vt:lpstr>
      <vt:lpstr>Community</vt:lpstr>
      <vt:lpstr>Community Light</vt:lpstr>
      <vt:lpstr>LKN Sans Light</vt:lpstr>
      <vt:lpstr>Meiryo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Petrone</dc:creator>
  <cp:lastModifiedBy>Yumiko Yano</cp:lastModifiedBy>
  <cp:revision>106</cp:revision>
  <dcterms:created xsi:type="dcterms:W3CDTF">2020-07-21T19:41:32Z</dcterms:created>
  <dcterms:modified xsi:type="dcterms:W3CDTF">2021-10-08T21:28:38Z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etDate">
    <vt:lpwstr>2020-07-21T19:41:32Z</vt:lpwstr>
  </property>
  <property fmtid="{D5CDD505-2E9C-101B-9397-08002B2CF9AE}" pid="4" name="MSIP_Label_f42aa342-8706-4288-bd11-ebb85995028c_Method">
    <vt:lpwstr>Standard</vt:lpwstr>
  </property>
  <property fmtid="{D5CDD505-2E9C-101B-9397-08002B2CF9AE}" pid="5" name="MSIP_Label_f42aa342-8706-4288-bd11-ebb85995028c_Name">
    <vt:lpwstr>Internal</vt:lpwstr>
  </property>
  <property fmtid="{D5CDD505-2E9C-101B-9397-08002B2CF9AE}" pid="6" name="MSIP_Label_f42aa342-8706-4288-bd11-ebb85995028c_SiteId">
    <vt:lpwstr>72f988bf-86f1-41af-91ab-2d7cd011db47</vt:lpwstr>
  </property>
  <property fmtid="{D5CDD505-2E9C-101B-9397-08002B2CF9AE}" pid="7" name="MSIP_Label_f42aa342-8706-4288-bd11-ebb85995028c_ActionId">
    <vt:lpwstr>a75f9292-31f4-4eb5-a5c4-0000a3220b3f</vt:lpwstr>
  </property>
  <property fmtid="{D5CDD505-2E9C-101B-9397-08002B2CF9AE}" pid="8" name="MSIP_Label_f42aa342-8706-4288-bd11-ebb85995028c_ContentBits">
    <vt:lpwstr>0</vt:lpwstr>
  </property>
</Properties>
</file>