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4"/>
  </p:sldMasterIdLst>
  <p:notesMasterIdLst>
    <p:notesMasterId r:id="rId6"/>
  </p:notesMasterIdLst>
  <p:sldIdLst>
    <p:sldId id="3365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/>
    <p:restoredTop sz="94703"/>
  </p:normalViewPr>
  <p:slideViewPr>
    <p:cSldViewPr snapToGrid="0">
      <p:cViewPr varScale="1">
        <p:scale>
          <a:sx n="69" d="100"/>
          <a:sy n="69" d="100"/>
        </p:scale>
        <p:origin x="304" y="568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964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2882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4651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05565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32634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53106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3744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81936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22814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loat Recta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61571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eft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248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74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65117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43975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68373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latin typeface="LKN Sans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88107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54057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9834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63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570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8941" y="3763943"/>
            <a:ext cx="21652012" cy="3140788"/>
            <a:chOff x="1388941" y="3056020"/>
            <a:chExt cx="21652012" cy="31407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140788"/>
              <a:chOff x="1388941" y="3056018"/>
              <a:chExt cx="21652012" cy="943488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6178688"/>
              <a:ext cx="21652012" cy="4151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88941" y="8399854"/>
            <a:ext cx="21656928" cy="3140787"/>
            <a:chOff x="1388941" y="7190486"/>
            <a:chExt cx="21656928" cy="314078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8AC315-6C52-294E-8F17-BBE50EC4CB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9812" y="-3615468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110450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10317304"/>
              <a:ext cx="21574104" cy="0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519898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14504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57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9087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0987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4740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3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  <p:sldLayoutId id="2147483805" r:id="rId18"/>
    <p:sldLayoutId id="2147483806" r:id="rId19"/>
    <p:sldLayoutId id="2147483807" r:id="rId20"/>
    <p:sldLayoutId id="2147483808" r:id="rId21"/>
    <p:sldLayoutId id="2147483809" r:id="rId22"/>
    <p:sldLayoutId id="2147483810" r:id="rId23"/>
    <p:sldLayoutId id="2147483811" r:id="rId24"/>
    <p:sldLayoutId id="2147483812" r:id="rId2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LKN Sans" panose="020005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36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712C57-ED3B-BE40-8E57-DD3E1F09C534}"/>
              </a:ext>
            </a:extLst>
          </p:cNvPr>
          <p:cNvSpPr/>
          <p:nvPr/>
        </p:nvSpPr>
        <p:spPr>
          <a:xfrm>
            <a:off x="0" y="-2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012318"/>
              </p:ext>
            </p:extLst>
          </p:nvPr>
        </p:nvGraphicFramePr>
        <p:xfrm>
          <a:off x="0" y="1"/>
          <a:ext cx="24387175" cy="13300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554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2659978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649033">
                  <a:extLst>
                    <a:ext uri="{9D8B030D-6E8A-4147-A177-3AD203B41FA5}">
                      <a16:colId xmlns:a16="http://schemas.microsoft.com/office/drawing/2014/main" val="3816242131"/>
                    </a:ext>
                  </a:extLst>
                </a:gridCol>
                <a:gridCol w="3815029">
                  <a:extLst>
                    <a:ext uri="{9D8B030D-6E8A-4147-A177-3AD203B41FA5}">
                      <a16:colId xmlns:a16="http://schemas.microsoft.com/office/drawing/2014/main" val="564977127"/>
                    </a:ext>
                  </a:extLst>
                </a:gridCol>
                <a:gridCol w="6392754">
                  <a:extLst>
                    <a:ext uri="{9D8B030D-6E8A-4147-A177-3AD203B41FA5}">
                      <a16:colId xmlns:a16="http://schemas.microsoft.com/office/drawing/2014/main" val="2144065934"/>
                    </a:ext>
                  </a:extLst>
                </a:gridCol>
                <a:gridCol w="1872625">
                  <a:extLst>
                    <a:ext uri="{9D8B030D-6E8A-4147-A177-3AD203B41FA5}">
                      <a16:colId xmlns:a16="http://schemas.microsoft.com/office/drawing/2014/main" val="3330416740"/>
                    </a:ext>
                  </a:extLst>
                </a:gridCol>
                <a:gridCol w="1964913">
                  <a:extLst>
                    <a:ext uri="{9D8B030D-6E8A-4147-A177-3AD203B41FA5}">
                      <a16:colId xmlns:a16="http://schemas.microsoft.com/office/drawing/2014/main" val="586967598"/>
                    </a:ext>
                  </a:extLst>
                </a:gridCol>
                <a:gridCol w="1737289">
                  <a:extLst>
                    <a:ext uri="{9D8B030D-6E8A-4147-A177-3AD203B41FA5}">
                      <a16:colId xmlns:a16="http://schemas.microsoft.com/office/drawing/2014/main" val="2683734392"/>
                    </a:ext>
                  </a:extLst>
                </a:gridCol>
              </a:tblGrid>
              <a:tr h="825114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タスク</a:t>
                      </a:r>
                    </a:p>
                  </a:txBody>
                  <a:tcPr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部署/所有者</a:t>
                      </a:r>
                    </a:p>
                  </a:txBody>
                  <a:tcPr marL="457200" marR="182880"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段階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説明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目標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開始日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終了日 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ステー</a:t>
                      </a:r>
                      <a:br>
                        <a:rPr lang="en-US" altLang="ja-JP" sz="2000" b="0" dirty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</a:br>
                      <a:r>
                        <a:rPr lang="ja-JP" sz="2000" b="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タス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37267"/>
                  </a:ext>
                </a:extLst>
              </a:tr>
              <a:tr h="78010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Arial"/>
                        </a:rPr>
                        <a:t>主なステークホルダーの特定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運用開始前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主なステークホルダーとパートナーの特定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運用開始から継続的なコミュニケーションを支えるチャンピオンを特定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78010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社内のコミュニケーションチームと連携し、計画を策定 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運用開始前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コミュニケーション計画を構築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認知度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78010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サブ管理者の任命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運用開始前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LinkedInラーニングプラットフォームのサブ管理者を割り当てる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マネージャーにコンテンツの提案を働きかける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予告キャンペーンの開始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運用開始前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イントラネット、メールポスターなどを使ったLinkedInラーニングの予告キャンペーンを開始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認知度/話題性の向上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学習者の招待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運用開始前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ログイン方法の説明を添えて、学習者にLinkedInラーニングプラットフォームの使用を案内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認知度/話題性の向上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広告メール/ニュースレターの送信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CEO/シニアステークホルダーに、LinkedInラーニング利用開始の案内メールを依頼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認知度/教育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  <a:tr h="7275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イントラネットにバナー/案内を表示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認知度/教育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620741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LinkedInラーニングチャンピオンに、社内チャネルへの投稿を依頼 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運用開始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LinkedInラーニングチャンピオン/インフルエンサーのチャネルに、LinkedInラーニング関係の投稿を依頼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認知度/啓発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289863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学習者へコンテンツの提案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altLang="en-US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</a:t>
                      </a: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開始～</a:t>
                      </a:r>
                      <a:br>
                        <a:rPr lang="en-US" sz="1400" b="1" i="0" u="none" strike="noStrike" noProof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</a:b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開始後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おすすめのコースとラーニングパスで、学習者へLinkedInラーニングの開始を促す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教育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56912"/>
                  </a:ext>
                </a:extLst>
              </a:tr>
              <a:tr h="92967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学習者とマネージャーに学習目標の設定を奨励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altLang="en-US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</a:t>
                      </a: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開始後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学習者に目標設定を促し、成果報告に学習も入れるようマネージャーに依頼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教育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300163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エンゲージメントキャンペーン第1弾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altLang="en-US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</a:t>
                      </a: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開始後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例: 「今月の学習者」キャンペーンでLinkedInラーニングのスーパーユーザーを発表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啓発/奨励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715663"/>
                  </a:ext>
                </a:extLst>
              </a:tr>
              <a:tr h="78010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エンゲージメントキャンペーン第2弾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altLang="en-US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</a:t>
                      </a: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開始後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例: 社会貢献活動の一環で「慈善活動のための学習」を始動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啓発/利用の促進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087781"/>
                  </a:ext>
                </a:extLst>
              </a:tr>
              <a:tr h="585081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エンゲージメントキャンペーン第3弾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altLang="en-US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運用</a:t>
                      </a: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開始後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例: テーマ別ニューイヤーキャンペーン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啓発/利用の促進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345314"/>
                  </a:ext>
                </a:extLst>
              </a:tr>
              <a:tr h="990137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レポートとサーベイによる成果評価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 b="0">
                        <a:solidFill>
                          <a:schemeClr val="accent6">
                            <a:lumMod val="50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1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継続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データの定期確認、レポートのダウンロード、学習成果を測るサーベイの実施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1400" b="0" i="0" u="none" strike="noStrike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PR戦略効果の把握、ROI評価、今後の戦略の策定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Meiryo" panose="020B0604030504040204" pitchFamily="34" charset="-128"/>
                        <a:ea typeface="Meiryo" panose="020B0604030504040204" pitchFamily="34" charset="-128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630946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DBB9186-5C4C-174C-9B14-1530ED9CC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56" y="13271312"/>
            <a:ext cx="3252116" cy="4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6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c="http://schemas.openxmlformats.org/drawingml/2006/chart" xmlns:c15="http://schemas.microsoft.com/office/drawing/2012/chart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351</Words>
  <Application>Microsoft Macintosh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LKN Sans Light</vt:lpstr>
      <vt:lpstr>Meiryo</vt:lpstr>
      <vt:lpstr>Arial</vt:lpstr>
      <vt:lpstr>Calibri</vt:lpstr>
      <vt:lpstr>LKN Sans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Yumiko Yano</cp:lastModifiedBy>
  <cp:revision>51</cp:revision>
  <cp:lastPrinted>2019-03-04T21:05:23Z</cp:lastPrinted>
  <dcterms:created xsi:type="dcterms:W3CDTF">2018-10-18T20:47:17Z</dcterms:created>
  <dcterms:modified xsi:type="dcterms:W3CDTF">2021-08-25T18:14:41Z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