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
  </p:notesMasterIdLst>
  <p:sldIdLst>
    <p:sldId id="3335" r:id="rId2"/>
    <p:sldId id="3336" r:id="rId3"/>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696B"/>
    <a:srgbClr val="004181"/>
    <a:srgbClr val="FBF8F5"/>
    <a:srgbClr val="DDE7F0"/>
    <a:srgbClr val="2A67B2"/>
    <a:srgbClr val="44702E"/>
    <a:srgbClr val="935908"/>
    <a:srgbClr val="E2F2DA"/>
    <a:srgbClr val="F6F2ED"/>
    <a:srgbClr val="E6E1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110"/>
    <p:restoredTop sz="94635"/>
  </p:normalViewPr>
  <p:slideViewPr>
    <p:cSldViewPr snapToGrid="0" snapToObjects="1">
      <p:cViewPr varScale="1">
        <p:scale>
          <a:sx n="95" d="100"/>
          <a:sy n="95" d="100"/>
        </p:scale>
        <p:origin x="108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37158-72CE-5446-B7B0-67CD63800B5E}" type="datetimeFigureOut">
              <a:rPr lang="en-US" smtClean="0"/>
              <a:t>9/7/21</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625CFE-9D30-8D45-8B44-2BA3B76A9690}" type="slidenum">
              <a:rPr lang="en-US" smtClean="0"/>
              <a:t>‹N°›</a:t>
            </a:fld>
            <a:endParaRPr lang="en-US"/>
          </a:p>
        </p:txBody>
      </p:sp>
    </p:spTree>
    <p:extLst>
      <p:ext uri="{BB962C8B-B14F-4D97-AF65-F5344CB8AC3E}">
        <p14:creationId xmlns:p14="http://schemas.microsoft.com/office/powerpoint/2010/main" val="4070821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6788" y="1143000"/>
            <a:ext cx="23844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6C528159-1B8D-AA4E-B029-EAC82009EB07}" type="slidenum">
              <a:rPr/>
              <a:t>1</a:t>
            </a:fld>
            <a:endParaRPr/>
          </a:p>
        </p:txBody>
      </p:sp>
    </p:spTree>
    <p:extLst>
      <p:ext uri="{BB962C8B-B14F-4D97-AF65-F5344CB8AC3E}">
        <p14:creationId xmlns:p14="http://schemas.microsoft.com/office/powerpoint/2010/main" val="4222263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6788" y="1143000"/>
            <a:ext cx="23844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6C528159-1B8D-AA4E-B029-EAC82009EB07}" type="slidenum">
              <a:rPr/>
              <a:t>2</a:t>
            </a:fld>
            <a:endParaRPr/>
          </a:p>
        </p:txBody>
      </p:sp>
    </p:spTree>
    <p:extLst>
      <p:ext uri="{BB962C8B-B14F-4D97-AF65-F5344CB8AC3E}">
        <p14:creationId xmlns:p14="http://schemas.microsoft.com/office/powerpoint/2010/main" val="3425984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A90D81-3AAD-5A47-ABDD-DA66F25F3E8A}" type="datetimeFigureOut">
              <a:rPr lang="en-US" smtClean="0"/>
              <a:t>9/7/21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1665005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A90D81-3AAD-5A47-ABDD-DA66F25F3E8A}" type="datetimeFigureOut">
              <a:rPr lang="en-US" smtClean="0"/>
              <a:t>9/7/21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33089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A90D81-3AAD-5A47-ABDD-DA66F25F3E8A}" type="datetimeFigureOut">
              <a:rPr lang="en-US" smtClean="0"/>
              <a:t>9/7/21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3149182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Subtitle">
    <p:bg>
      <p:bgPr>
        <a:solidFill>
          <a:schemeClr val="bg1"/>
        </a:solidFill>
        <a:effectLst/>
      </p:bgPr>
    </p:bg>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9AC6BD4D-D643-9547-80C4-FD1A03F61C1D}"/>
              </a:ext>
            </a:extLst>
          </p:cNvPr>
          <p:cNvSpPr>
            <a:spLocks noGrp="1"/>
          </p:cNvSpPr>
          <p:nvPr>
            <p:ph type="body" sz="quarter" idx="10"/>
          </p:nvPr>
        </p:nvSpPr>
        <p:spPr>
          <a:xfrm>
            <a:off x="442668" y="938319"/>
            <a:ext cx="6887899" cy="665438"/>
          </a:xfrm>
        </p:spPr>
        <p:txBody>
          <a:bodyPr>
            <a:normAutofit/>
          </a:bodyPr>
          <a:lstStyle>
            <a:lvl1pPr marL="0" indent="0">
              <a:buFontTx/>
              <a:buNone/>
              <a:defRPr sz="3630" b="0" i="0">
                <a:solidFill>
                  <a:schemeClr val="accent2"/>
                </a:solidFill>
                <a:latin typeface="Community Light" panose="02000303040000020003" pitchFamily="2" charset="0"/>
              </a:defRPr>
            </a:lvl1pPr>
            <a:lvl2pPr marL="502928" indent="0">
              <a:buFontTx/>
              <a:buNone/>
              <a:defRPr b="0" i="0">
                <a:solidFill>
                  <a:schemeClr val="bg2"/>
                </a:solidFill>
                <a:latin typeface="LKN Sans Light" panose="02000303040000020003" pitchFamily="2" charset="0"/>
              </a:defRPr>
            </a:lvl2pPr>
            <a:lvl3pPr marL="1005858" indent="0">
              <a:buFontTx/>
              <a:buNone/>
              <a:defRPr b="0" i="0">
                <a:solidFill>
                  <a:schemeClr val="bg2"/>
                </a:solidFill>
                <a:latin typeface="LKN Sans Light" panose="02000303040000020003" pitchFamily="2" charset="0"/>
              </a:defRPr>
            </a:lvl3pPr>
            <a:lvl4pPr marL="1508788" indent="0">
              <a:buFontTx/>
              <a:buNone/>
              <a:defRPr b="0" i="0">
                <a:solidFill>
                  <a:schemeClr val="bg2"/>
                </a:solidFill>
                <a:latin typeface="LKN Sans Light" panose="02000303040000020003" pitchFamily="2" charset="0"/>
              </a:defRPr>
            </a:lvl4pPr>
            <a:lvl5pPr marL="2011718" indent="0">
              <a:buFontTx/>
              <a:buNone/>
              <a:defRPr b="0" i="0">
                <a:solidFill>
                  <a:schemeClr val="bg2"/>
                </a:solidFill>
                <a:latin typeface="LKN Sans Light" panose="02000303040000020003" pitchFamily="2" charset="0"/>
              </a:defRPr>
            </a:lvl5pPr>
          </a:lstStyle>
          <a:p>
            <a:pPr lvl="0"/>
            <a:r>
              <a:rPr lang="en-US"/>
              <a:t>Edit Master text styles</a:t>
            </a:r>
          </a:p>
        </p:txBody>
      </p:sp>
      <p:sp>
        <p:nvSpPr>
          <p:cNvPr id="16" name="Text Placeholder 8">
            <a:extLst>
              <a:ext uri="{FF2B5EF4-FFF2-40B4-BE49-F238E27FC236}">
                <a16:creationId xmlns:a16="http://schemas.microsoft.com/office/drawing/2014/main" id="{862C563E-1C76-004E-9470-67C8287E2234}"/>
              </a:ext>
            </a:extLst>
          </p:cNvPr>
          <p:cNvSpPr>
            <a:spLocks noGrp="1"/>
          </p:cNvSpPr>
          <p:nvPr>
            <p:ph type="body" sz="quarter" idx="11"/>
          </p:nvPr>
        </p:nvSpPr>
        <p:spPr>
          <a:xfrm>
            <a:off x="442668" y="1613857"/>
            <a:ext cx="6887899" cy="1005840"/>
          </a:xfrm>
        </p:spPr>
        <p:txBody>
          <a:bodyPr lIns="109728">
            <a:normAutofit/>
          </a:bodyPr>
          <a:lstStyle>
            <a:lvl1pPr marL="0" indent="0">
              <a:buFontTx/>
              <a:buNone/>
              <a:defRPr sz="2420" b="0" i="0">
                <a:solidFill>
                  <a:schemeClr val="accent6"/>
                </a:solidFill>
                <a:latin typeface="Community Light" panose="02000303040000020003" pitchFamily="2" charset="0"/>
              </a:defRPr>
            </a:lvl1pPr>
            <a:lvl2pPr marL="502928" indent="0">
              <a:buFontTx/>
              <a:buNone/>
              <a:defRPr b="0" i="0">
                <a:solidFill>
                  <a:schemeClr val="accent6"/>
                </a:solidFill>
                <a:latin typeface="LKN Sans Light" panose="02000303040000020003" pitchFamily="2" charset="0"/>
              </a:defRPr>
            </a:lvl2pPr>
            <a:lvl3pPr marL="1005858" indent="0">
              <a:buFontTx/>
              <a:buNone/>
              <a:defRPr b="0" i="0">
                <a:solidFill>
                  <a:schemeClr val="accent6"/>
                </a:solidFill>
                <a:latin typeface="LKN Sans Light" panose="02000303040000020003" pitchFamily="2" charset="0"/>
              </a:defRPr>
            </a:lvl3pPr>
            <a:lvl4pPr marL="1508788" indent="0">
              <a:buFontTx/>
              <a:buNone/>
              <a:defRPr b="0" i="0">
                <a:solidFill>
                  <a:schemeClr val="accent6"/>
                </a:solidFill>
                <a:latin typeface="LKN Sans Light" panose="02000303040000020003" pitchFamily="2" charset="0"/>
              </a:defRPr>
            </a:lvl4pPr>
            <a:lvl5pPr marL="2011718" indent="0">
              <a:buFontTx/>
              <a:buNone/>
              <a:defRPr b="0" i="0">
                <a:solidFill>
                  <a:schemeClr val="accent6"/>
                </a:solidFill>
                <a:latin typeface="LKN Sans Light" panose="02000303040000020003" pitchFamily="2" charset="0"/>
              </a:defRPr>
            </a:lvl5pPr>
          </a:lstStyle>
          <a:p>
            <a:pPr lvl="0"/>
            <a:r>
              <a:rPr lang="en-US"/>
              <a:t>Edit Master text styles</a:t>
            </a:r>
          </a:p>
        </p:txBody>
      </p:sp>
    </p:spTree>
    <p:extLst>
      <p:ext uri="{BB962C8B-B14F-4D97-AF65-F5344CB8AC3E}">
        <p14:creationId xmlns:p14="http://schemas.microsoft.com/office/powerpoint/2010/main" val="374956385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A90D81-3AAD-5A47-ABDD-DA66F25F3E8A}" type="datetimeFigureOut">
              <a:rPr lang="en-US" smtClean="0"/>
              <a:t>9/7/21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226588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A90D81-3AAD-5A47-ABDD-DA66F25F3E8A}" type="datetimeFigureOut">
              <a:rPr lang="en-US" smtClean="0"/>
              <a:t>9/7/21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2102963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A90D81-3AAD-5A47-ABDD-DA66F25F3E8A}" type="datetimeFigureOut">
              <a:rPr lang="en-US" smtClean="0"/>
              <a:t>9/7/21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908326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A90D81-3AAD-5A47-ABDD-DA66F25F3E8A}" type="datetimeFigureOut">
              <a:rPr lang="en-US" smtClean="0"/>
              <a:t>9/7/21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2247144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A90D81-3AAD-5A47-ABDD-DA66F25F3E8A}" type="datetimeFigureOut">
              <a:rPr lang="en-US" smtClean="0"/>
              <a:t>9/7/21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417953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A90D81-3AAD-5A47-ABDD-DA66F25F3E8A}" type="datetimeFigureOut">
              <a:rPr lang="en-US" smtClean="0"/>
              <a:t>9/7/21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1261735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AA90D81-3AAD-5A47-ABDD-DA66F25F3E8A}" type="datetimeFigureOut">
              <a:rPr lang="en-US" smtClean="0"/>
              <a:t>9/7/21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2581758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AA90D81-3AAD-5A47-ABDD-DA66F25F3E8A}" type="datetimeFigureOut">
              <a:rPr lang="en-US" smtClean="0"/>
              <a:t>9/7/21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72EAB-EC72-534C-B009-339BCFB49288}" type="slidenum">
              <a:rPr lang="en-US" smtClean="0"/>
              <a:t>‹N°›</a:t>
            </a:fld>
            <a:endParaRPr lang="en-US"/>
          </a:p>
        </p:txBody>
      </p:sp>
    </p:spTree>
    <p:extLst>
      <p:ext uri="{BB962C8B-B14F-4D97-AF65-F5344CB8AC3E}">
        <p14:creationId xmlns:p14="http://schemas.microsoft.com/office/powerpoint/2010/main" val="1184397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AA90D81-3AAD-5A47-ABDD-DA66F25F3E8A}" type="datetimeFigureOut">
              <a:rPr lang="en-US" smtClean="0"/>
              <a:t>9/7/21</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D172EAB-EC72-534C-B009-339BCFB49288}" type="slidenum">
              <a:rPr lang="en-US" smtClean="0"/>
              <a:t>‹N°›</a:t>
            </a:fld>
            <a:endParaRPr lang="en-US"/>
          </a:p>
        </p:txBody>
      </p:sp>
    </p:spTree>
    <p:extLst>
      <p:ext uri="{BB962C8B-B14F-4D97-AF65-F5344CB8AC3E}">
        <p14:creationId xmlns:p14="http://schemas.microsoft.com/office/powerpoint/2010/main" val="31635627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8F5"/>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14F05F2-A216-684C-9171-87AADCD34A9B}"/>
              </a:ext>
            </a:extLst>
          </p:cNvPr>
          <p:cNvSpPr/>
          <p:nvPr/>
        </p:nvSpPr>
        <p:spPr>
          <a:xfrm>
            <a:off x="0" y="7439171"/>
            <a:ext cx="7772398" cy="2619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D52D0C9-4924-A841-91D1-8211923B0594}"/>
              </a:ext>
            </a:extLst>
          </p:cNvPr>
          <p:cNvSpPr/>
          <p:nvPr/>
        </p:nvSpPr>
        <p:spPr>
          <a:xfrm>
            <a:off x="0" y="-5971"/>
            <a:ext cx="7772400" cy="1773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E7B1CD57-E253-AA44-A966-B81C54E46A14}"/>
              </a:ext>
            </a:extLst>
          </p:cNvPr>
          <p:cNvSpPr>
            <a:spLocks noGrp="1"/>
          </p:cNvSpPr>
          <p:nvPr>
            <p:ph type="body" sz="quarter" idx="10"/>
          </p:nvPr>
        </p:nvSpPr>
        <p:spPr>
          <a:xfrm>
            <a:off x="276324" y="2630662"/>
            <a:ext cx="4834406" cy="1966693"/>
          </a:xfrm>
        </p:spPr>
        <p:txBody>
          <a:bodyPr>
            <a:normAutofit lnSpcReduction="10000"/>
          </a:bodyPr>
          <a:lstStyle/>
          <a:p>
            <a:pPr rtl="0"/>
            <a:r>
              <a:rPr lang="fr-FR" sz="1400" dirty="0">
                <a:solidFill>
                  <a:srgbClr val="5B696B"/>
                </a:solidFill>
              </a:rPr>
              <a:t>Notre rôle</a:t>
            </a:r>
          </a:p>
          <a:p>
            <a:pPr marL="285750" indent="-285750" rtl="0">
              <a:buFont typeface="Arial" panose="020B0604020202020204" pitchFamily="34" charset="0"/>
              <a:buChar char="•"/>
            </a:pPr>
            <a:r>
              <a:rPr lang="fr-FR" sz="1400" dirty="0">
                <a:solidFill>
                  <a:srgbClr val="5B696B"/>
                </a:solidFill>
              </a:rPr>
              <a:t>Apporter aux personnes sans emploi les compétences nécessaires pour saisir des opportunités.</a:t>
            </a:r>
          </a:p>
          <a:p>
            <a:pPr marL="285750" indent="-285750" rtl="0">
              <a:buFont typeface="Arial" panose="020B0604020202020204" pitchFamily="34" charset="0"/>
              <a:buChar char="•"/>
            </a:pPr>
            <a:r>
              <a:rPr lang="fr-FR" sz="1400" dirty="0">
                <a:solidFill>
                  <a:srgbClr val="5B696B"/>
                </a:solidFill>
              </a:rPr>
              <a:t>Donner aux autorités publiques les moyens d’intensifier et de suivre les actions de développement du personnel.</a:t>
            </a:r>
          </a:p>
          <a:p>
            <a:pPr marL="285750" indent="-285750" rtl="0">
              <a:buFont typeface="Arial" panose="020B0604020202020204" pitchFamily="34" charset="0"/>
              <a:buChar char="•"/>
            </a:pPr>
            <a:r>
              <a:rPr lang="fr-FR" sz="1400" dirty="0">
                <a:solidFill>
                  <a:srgbClr val="5B696B"/>
                </a:solidFill>
              </a:rPr>
              <a:t>Fournir aux conseillers des cours d’excellente qualité et leur donner les moyens administratifs de générer des résultats qui dépassent la formation en présentiel.</a:t>
            </a:r>
          </a:p>
        </p:txBody>
      </p:sp>
      <p:sp>
        <p:nvSpPr>
          <p:cNvPr id="28" name="John Jersin">
            <a:extLst>
              <a:ext uri="{FF2B5EF4-FFF2-40B4-BE49-F238E27FC236}">
                <a16:creationId xmlns:a16="http://schemas.microsoft.com/office/drawing/2014/main" id="{831A487E-8235-4D43-8955-BB041E6E3D84}"/>
              </a:ext>
            </a:extLst>
          </p:cNvPr>
          <p:cNvSpPr txBox="1"/>
          <p:nvPr/>
        </p:nvSpPr>
        <p:spPr>
          <a:xfrm>
            <a:off x="278990" y="1900086"/>
            <a:ext cx="4729546" cy="73057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xmlns:c15="http://schemas.microsoft.com/office/drawing/2012/chart" xmlns:c="http://schemas.openxmlformats.org/drawingml/2006/chart" val="1"/>
            </a:ext>
          </a:extLst>
        </p:spPr>
        <p:txBody>
          <a:bodyPr wrap="square" lIns="26475" tIns="26475" rIns="26475" bIns="26475" numCol="1" anchor="t">
            <a:spAutoFit/>
          </a:bodyPr>
          <a:lstStyle>
            <a:lvl1pPr algn="l">
              <a:lnSpc>
                <a:spcPct val="70000"/>
              </a:lnSpc>
              <a:defRPr sz="9000" b="0">
                <a:solidFill>
                  <a:srgbClr val="006FB9"/>
                </a:solidFill>
              </a:defRPr>
            </a:lvl1pPr>
          </a:lstStyle>
          <a:p>
            <a:pPr defTabSz="1005707" rtl="0">
              <a:lnSpc>
                <a:spcPct val="100000"/>
              </a:lnSpc>
            </a:pPr>
            <a:r>
              <a:rPr lang="fr-FR" sz="2200" dirty="0">
                <a:solidFill>
                  <a:srgbClr val="004181"/>
                </a:solidFill>
                <a:latin typeface="Community Light" panose="02000303040000020003" pitchFamily="2" charset="0"/>
              </a:rPr>
              <a:t>Présentation de LinkedIn Learning pour le développement du personnel</a:t>
            </a:r>
          </a:p>
        </p:txBody>
      </p:sp>
      <p:sp>
        <p:nvSpPr>
          <p:cNvPr id="14" name="Text Placeholder 8">
            <a:extLst>
              <a:ext uri="{FF2B5EF4-FFF2-40B4-BE49-F238E27FC236}">
                <a16:creationId xmlns:a16="http://schemas.microsoft.com/office/drawing/2014/main" id="{DA2A3C66-0B5C-FA4D-B839-B1C5F642E734}"/>
              </a:ext>
            </a:extLst>
          </p:cNvPr>
          <p:cNvSpPr txBox="1">
            <a:spLocks/>
          </p:cNvSpPr>
          <p:nvPr/>
        </p:nvSpPr>
        <p:spPr>
          <a:xfrm>
            <a:off x="5287525" y="2331695"/>
            <a:ext cx="2350404" cy="7188823"/>
          </a:xfrm>
          <a:prstGeom prst="rect">
            <a:avLst/>
          </a:prstGeom>
          <a:solidFill>
            <a:srgbClr val="E6E1DD"/>
          </a:solidFill>
          <a:ln>
            <a:solidFill>
              <a:srgbClr val="E6E1DD"/>
            </a:solidFill>
          </a:ln>
        </p:spPr>
        <p:txBody>
          <a:bodyPr vert="horz" lIns="109729" tIns="45720" rIns="91439" bIns="45720" rtlCol="0" anchor="t">
            <a:noAutofit/>
          </a:bodyPr>
          <a:lstStyle>
            <a:lvl1pPr marL="0" indent="0" algn="l" defTabSz="777240" rtl="0" eaLnBrk="1" latinLnBrk="0" hangingPunct="1">
              <a:lnSpc>
                <a:spcPct val="90000"/>
              </a:lnSpc>
              <a:spcBef>
                <a:spcPts val="850"/>
              </a:spcBef>
              <a:buFontTx/>
              <a:buNone/>
              <a:defRPr sz="2420" b="0" i="0" kern="1200">
                <a:solidFill>
                  <a:schemeClr val="accent6"/>
                </a:solidFill>
                <a:latin typeface="Community Light" panose="02000303040000020003" pitchFamily="2" charset="0"/>
                <a:ea typeface="+mn-ea"/>
                <a:cs typeface="+mn-cs"/>
              </a:defRPr>
            </a:lvl1pPr>
            <a:lvl2pPr marL="502931" indent="0" algn="l" defTabSz="777240" rtl="0" eaLnBrk="1" latinLnBrk="0" hangingPunct="1">
              <a:lnSpc>
                <a:spcPct val="90000"/>
              </a:lnSpc>
              <a:spcBef>
                <a:spcPts val="425"/>
              </a:spcBef>
              <a:buFontTx/>
              <a:buNone/>
              <a:defRPr sz="2040" b="0" i="0" kern="1200">
                <a:solidFill>
                  <a:schemeClr val="accent6"/>
                </a:solidFill>
                <a:latin typeface="LKN Sans Light" panose="02000303040000020003" pitchFamily="2" charset="0"/>
                <a:ea typeface="+mn-ea"/>
                <a:cs typeface="+mn-cs"/>
              </a:defRPr>
            </a:lvl2pPr>
            <a:lvl3pPr marL="1005863" indent="0" algn="l" defTabSz="777240" rtl="0" eaLnBrk="1" latinLnBrk="0" hangingPunct="1">
              <a:lnSpc>
                <a:spcPct val="90000"/>
              </a:lnSpc>
              <a:spcBef>
                <a:spcPts val="425"/>
              </a:spcBef>
              <a:buFontTx/>
              <a:buNone/>
              <a:defRPr sz="1700" b="0" i="0" kern="1200">
                <a:solidFill>
                  <a:schemeClr val="accent6"/>
                </a:solidFill>
                <a:latin typeface="LKN Sans Light" panose="02000303040000020003" pitchFamily="2" charset="0"/>
                <a:ea typeface="+mn-ea"/>
                <a:cs typeface="+mn-cs"/>
              </a:defRPr>
            </a:lvl3pPr>
            <a:lvl4pPr marL="1508794" indent="0" algn="l" defTabSz="777240" rtl="0" eaLnBrk="1" latinLnBrk="0" hangingPunct="1">
              <a:lnSpc>
                <a:spcPct val="90000"/>
              </a:lnSpc>
              <a:spcBef>
                <a:spcPts val="425"/>
              </a:spcBef>
              <a:buFontTx/>
              <a:buNone/>
              <a:defRPr sz="1530" b="0" i="0" kern="1200">
                <a:solidFill>
                  <a:schemeClr val="accent6"/>
                </a:solidFill>
                <a:latin typeface="LKN Sans Light" panose="02000303040000020003" pitchFamily="2" charset="0"/>
                <a:ea typeface="+mn-ea"/>
                <a:cs typeface="+mn-cs"/>
              </a:defRPr>
            </a:lvl4pPr>
            <a:lvl5pPr marL="2011726" indent="0" algn="l" defTabSz="777240" rtl="0" eaLnBrk="1" latinLnBrk="0" hangingPunct="1">
              <a:lnSpc>
                <a:spcPct val="90000"/>
              </a:lnSpc>
              <a:spcBef>
                <a:spcPts val="425"/>
              </a:spcBef>
              <a:buFontTx/>
              <a:buNone/>
              <a:defRPr sz="1530" b="0" i="0" kern="1200">
                <a:solidFill>
                  <a:schemeClr val="accent6"/>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sz="1000" b="1" dirty="0">
              <a:solidFill>
                <a:srgbClr val="5B696B"/>
              </a:solidFill>
            </a:endParaRPr>
          </a:p>
          <a:p>
            <a:pPr rtl="0"/>
            <a:r>
              <a:rPr lang="fr-FR" sz="1900" b="1" dirty="0">
                <a:solidFill>
                  <a:srgbClr val="5B696B"/>
                </a:solidFill>
              </a:rPr>
              <a:t>Cours disponibles</a:t>
            </a:r>
          </a:p>
          <a:p>
            <a:pPr rtl="0"/>
            <a:r>
              <a:rPr lang="fr-FR" sz="800" dirty="0">
                <a:solidFill>
                  <a:srgbClr val="935908"/>
                </a:solidFill>
              </a:rPr>
              <a:t>_____</a:t>
            </a:r>
          </a:p>
          <a:p>
            <a:pPr rtl="0"/>
            <a:r>
              <a:rPr lang="fr-FR" sz="1600" dirty="0">
                <a:solidFill>
                  <a:srgbClr val="004181"/>
                </a:solidFill>
              </a:rPr>
              <a:t>Business</a:t>
            </a:r>
          </a:p>
          <a:p>
            <a:pPr>
              <a:lnSpc>
                <a:spcPct val="100000"/>
              </a:lnSpc>
              <a:spcBef>
                <a:spcPts val="0"/>
              </a:spcBef>
            </a:pPr>
            <a:endParaRPr lang="en-US" sz="400" dirty="0">
              <a:solidFill>
                <a:srgbClr val="5B696B"/>
              </a:solidFill>
            </a:endParaRPr>
          </a:p>
          <a:p>
            <a:pPr rtl="0">
              <a:lnSpc>
                <a:spcPct val="100000"/>
              </a:lnSpc>
              <a:spcBef>
                <a:spcPts val="0"/>
              </a:spcBef>
            </a:pPr>
            <a:r>
              <a:rPr lang="fr-FR" sz="1300" dirty="0">
                <a:solidFill>
                  <a:srgbClr val="5B696B"/>
                </a:solidFill>
              </a:rPr>
              <a:t>Recherche d’emploi</a:t>
            </a:r>
          </a:p>
          <a:p>
            <a:pPr rtl="0">
              <a:lnSpc>
                <a:spcPct val="100000"/>
              </a:lnSpc>
              <a:spcBef>
                <a:spcPts val="0"/>
              </a:spcBef>
            </a:pPr>
            <a:r>
              <a:rPr lang="fr-FR" sz="1300" dirty="0">
                <a:solidFill>
                  <a:srgbClr val="5B696B"/>
                </a:solidFill>
              </a:rPr>
              <a:t>Microsoft Office</a:t>
            </a:r>
          </a:p>
          <a:p>
            <a:pPr rtl="0">
              <a:lnSpc>
                <a:spcPct val="100000"/>
              </a:lnSpc>
              <a:spcBef>
                <a:spcPts val="0"/>
              </a:spcBef>
            </a:pPr>
            <a:r>
              <a:rPr lang="fr-FR" sz="1300" dirty="0">
                <a:solidFill>
                  <a:srgbClr val="5B696B"/>
                </a:solidFill>
              </a:rPr>
              <a:t>Gestion de projets</a:t>
            </a:r>
          </a:p>
          <a:p>
            <a:pPr rtl="0">
              <a:lnSpc>
                <a:spcPct val="100000"/>
              </a:lnSpc>
              <a:spcBef>
                <a:spcPts val="0"/>
              </a:spcBef>
            </a:pPr>
            <a:r>
              <a:rPr lang="fr-FR" sz="1300" dirty="0">
                <a:solidFill>
                  <a:srgbClr val="5B696B"/>
                </a:solidFill>
              </a:rPr>
              <a:t>Service client</a:t>
            </a:r>
          </a:p>
          <a:p>
            <a:pPr rtl="0">
              <a:lnSpc>
                <a:spcPct val="100000"/>
              </a:lnSpc>
              <a:spcBef>
                <a:spcPts val="0"/>
              </a:spcBef>
            </a:pPr>
            <a:r>
              <a:rPr lang="fr-FR" sz="1300" dirty="0">
                <a:solidFill>
                  <a:srgbClr val="5B696B"/>
                </a:solidFill>
              </a:rPr>
              <a:t>Préparation aux certifications : PMP®, NASBA, etc.</a:t>
            </a:r>
          </a:p>
          <a:p>
            <a:pPr rtl="0">
              <a:lnSpc>
                <a:spcPct val="100000"/>
              </a:lnSpc>
              <a:spcBef>
                <a:spcPts val="0"/>
              </a:spcBef>
            </a:pPr>
            <a:r>
              <a:rPr lang="fr-FR" sz="1300" dirty="0">
                <a:solidFill>
                  <a:srgbClr val="5B696B"/>
                </a:solidFill>
              </a:rPr>
              <a:t>Marketing digital</a:t>
            </a:r>
          </a:p>
          <a:p>
            <a:pPr rtl="0">
              <a:lnSpc>
                <a:spcPct val="100000"/>
              </a:lnSpc>
              <a:spcBef>
                <a:spcPts val="0"/>
              </a:spcBef>
            </a:pPr>
            <a:r>
              <a:rPr lang="fr-FR" sz="1300" dirty="0">
                <a:solidFill>
                  <a:srgbClr val="5B696B"/>
                </a:solidFill>
              </a:rPr>
              <a:t>… et bien plus</a:t>
            </a:r>
          </a:p>
          <a:p>
            <a:pPr>
              <a:lnSpc>
                <a:spcPct val="100000"/>
              </a:lnSpc>
              <a:spcBef>
                <a:spcPts val="0"/>
              </a:spcBef>
            </a:pPr>
            <a:endParaRPr lang="en-US" sz="1200" dirty="0">
              <a:solidFill>
                <a:srgbClr val="5B696B"/>
              </a:solidFill>
            </a:endParaRPr>
          </a:p>
          <a:p>
            <a:pPr rtl="0">
              <a:lnSpc>
                <a:spcPct val="120000"/>
              </a:lnSpc>
              <a:spcBef>
                <a:spcPts val="0"/>
              </a:spcBef>
            </a:pPr>
            <a:r>
              <a:rPr lang="fr-FR" sz="1600" dirty="0">
                <a:solidFill>
                  <a:srgbClr val="004181"/>
                </a:solidFill>
              </a:rPr>
              <a:t>Technologie</a:t>
            </a:r>
          </a:p>
          <a:p>
            <a:pPr>
              <a:lnSpc>
                <a:spcPct val="120000"/>
              </a:lnSpc>
              <a:spcBef>
                <a:spcPts val="0"/>
              </a:spcBef>
            </a:pPr>
            <a:endParaRPr lang="en-US" sz="400" dirty="0">
              <a:solidFill>
                <a:srgbClr val="5B696B"/>
              </a:solidFill>
            </a:endParaRPr>
          </a:p>
          <a:p>
            <a:pPr rtl="0">
              <a:lnSpc>
                <a:spcPct val="120000"/>
              </a:lnSpc>
              <a:spcBef>
                <a:spcPts val="0"/>
              </a:spcBef>
            </a:pPr>
            <a:r>
              <a:rPr lang="fr-FR" sz="1300" dirty="0">
                <a:solidFill>
                  <a:srgbClr val="5B696B"/>
                </a:solidFill>
              </a:rPr>
              <a:t>Cloud </a:t>
            </a:r>
            <a:r>
              <a:rPr lang="fr-FR" sz="1300" dirty="0" err="1">
                <a:solidFill>
                  <a:srgbClr val="5B696B"/>
                </a:solidFill>
              </a:rPr>
              <a:t>computing</a:t>
            </a:r>
            <a:endParaRPr lang="fr-FR" sz="1300" dirty="0">
              <a:solidFill>
                <a:srgbClr val="5B696B"/>
              </a:solidFill>
            </a:endParaRPr>
          </a:p>
          <a:p>
            <a:pPr rtl="0">
              <a:lnSpc>
                <a:spcPct val="120000"/>
              </a:lnSpc>
              <a:spcBef>
                <a:spcPts val="0"/>
              </a:spcBef>
            </a:pPr>
            <a:r>
              <a:rPr lang="fr-FR" sz="1300" dirty="0">
                <a:solidFill>
                  <a:srgbClr val="5B696B"/>
                </a:solidFill>
              </a:rPr>
              <a:t>Science des données</a:t>
            </a:r>
          </a:p>
          <a:p>
            <a:pPr rtl="0">
              <a:lnSpc>
                <a:spcPct val="120000"/>
              </a:lnSpc>
              <a:spcBef>
                <a:spcPts val="0"/>
              </a:spcBef>
            </a:pPr>
            <a:r>
              <a:rPr lang="fr-FR" sz="1300" dirty="0">
                <a:solidFill>
                  <a:srgbClr val="5B696B"/>
                </a:solidFill>
              </a:rPr>
              <a:t>Infrastructure SI</a:t>
            </a:r>
          </a:p>
          <a:p>
            <a:pPr rtl="0">
              <a:lnSpc>
                <a:spcPct val="120000"/>
              </a:lnSpc>
              <a:spcBef>
                <a:spcPts val="0"/>
              </a:spcBef>
            </a:pPr>
            <a:r>
              <a:rPr lang="fr-FR" sz="1300" dirty="0" err="1">
                <a:solidFill>
                  <a:srgbClr val="5B696B"/>
                </a:solidFill>
              </a:rPr>
              <a:t>CompTIA</a:t>
            </a:r>
            <a:endParaRPr lang="fr-FR" sz="1300" dirty="0">
              <a:solidFill>
                <a:srgbClr val="5B696B"/>
              </a:solidFill>
            </a:endParaRPr>
          </a:p>
          <a:p>
            <a:pPr rtl="0">
              <a:spcBef>
                <a:spcPts val="0"/>
              </a:spcBef>
            </a:pPr>
            <a:r>
              <a:rPr lang="fr-FR" sz="1300" dirty="0">
                <a:solidFill>
                  <a:srgbClr val="5B696B"/>
                </a:solidFill>
              </a:rPr>
              <a:t>Développement web</a:t>
            </a:r>
          </a:p>
          <a:p>
            <a:pPr rtl="0">
              <a:spcBef>
                <a:spcPts val="0"/>
              </a:spcBef>
            </a:pPr>
            <a:r>
              <a:rPr lang="fr-FR" sz="1300" dirty="0">
                <a:solidFill>
                  <a:srgbClr val="5B696B"/>
                </a:solidFill>
              </a:rPr>
              <a:t>… et bien plus</a:t>
            </a:r>
          </a:p>
          <a:p>
            <a:pPr>
              <a:spcBef>
                <a:spcPts val="0"/>
              </a:spcBef>
            </a:pPr>
            <a:endParaRPr lang="en-US" sz="1200" dirty="0">
              <a:solidFill>
                <a:srgbClr val="5B696B"/>
              </a:solidFill>
            </a:endParaRPr>
          </a:p>
          <a:p>
            <a:pPr rtl="0"/>
            <a:r>
              <a:rPr lang="fr-FR" sz="1600" dirty="0">
                <a:solidFill>
                  <a:srgbClr val="004181"/>
                </a:solidFill>
              </a:rPr>
              <a:t>Contenu publicitaire</a:t>
            </a:r>
          </a:p>
          <a:p>
            <a:pPr>
              <a:lnSpc>
                <a:spcPct val="120000"/>
              </a:lnSpc>
              <a:spcBef>
                <a:spcPts val="0"/>
              </a:spcBef>
            </a:pPr>
            <a:endParaRPr lang="en-US" sz="400" dirty="0">
              <a:solidFill>
                <a:srgbClr val="5B696B"/>
              </a:solidFill>
            </a:endParaRPr>
          </a:p>
          <a:p>
            <a:pPr rtl="0">
              <a:lnSpc>
                <a:spcPct val="100000"/>
              </a:lnSpc>
              <a:spcBef>
                <a:spcPts val="0"/>
              </a:spcBef>
            </a:pPr>
            <a:r>
              <a:rPr lang="fr-FR" sz="1300" dirty="0">
                <a:solidFill>
                  <a:srgbClr val="5B696B"/>
                </a:solidFill>
              </a:rPr>
              <a:t>CAO</a:t>
            </a:r>
          </a:p>
          <a:p>
            <a:pPr rtl="0">
              <a:lnSpc>
                <a:spcPct val="100000"/>
              </a:lnSpc>
              <a:spcBef>
                <a:spcPts val="0"/>
              </a:spcBef>
            </a:pPr>
            <a:r>
              <a:rPr lang="fr-FR" sz="1300" dirty="0">
                <a:solidFill>
                  <a:srgbClr val="5B696B"/>
                </a:solidFill>
              </a:rPr>
              <a:t>Suite Adobe</a:t>
            </a:r>
          </a:p>
          <a:p>
            <a:pPr rtl="0">
              <a:lnSpc>
                <a:spcPct val="100000"/>
              </a:lnSpc>
              <a:spcBef>
                <a:spcPts val="0"/>
              </a:spcBef>
            </a:pPr>
            <a:r>
              <a:rPr lang="fr-FR" sz="1300" dirty="0">
                <a:solidFill>
                  <a:srgbClr val="5B696B"/>
                </a:solidFill>
              </a:rPr>
              <a:t>UX design</a:t>
            </a:r>
          </a:p>
          <a:p>
            <a:pPr rtl="0">
              <a:lnSpc>
                <a:spcPct val="100000"/>
              </a:lnSpc>
              <a:spcBef>
                <a:spcPts val="0"/>
              </a:spcBef>
            </a:pPr>
            <a:r>
              <a:rPr lang="fr-FR" sz="1300" dirty="0">
                <a:solidFill>
                  <a:srgbClr val="5B696B"/>
                </a:solidFill>
              </a:rPr>
              <a:t>Vidéographie</a:t>
            </a:r>
          </a:p>
          <a:p>
            <a:pPr rtl="0">
              <a:lnSpc>
                <a:spcPct val="100000"/>
              </a:lnSpc>
              <a:spcBef>
                <a:spcPts val="0"/>
              </a:spcBef>
            </a:pPr>
            <a:r>
              <a:rPr lang="fr-FR" sz="1300" dirty="0">
                <a:solidFill>
                  <a:srgbClr val="5B696B"/>
                </a:solidFill>
              </a:rPr>
              <a:t>Photographie</a:t>
            </a:r>
          </a:p>
          <a:p>
            <a:pPr rtl="0">
              <a:lnSpc>
                <a:spcPct val="100000"/>
              </a:lnSpc>
              <a:spcBef>
                <a:spcPts val="0"/>
              </a:spcBef>
            </a:pPr>
            <a:r>
              <a:rPr lang="fr-FR" sz="1300" dirty="0">
                <a:solidFill>
                  <a:srgbClr val="5B696B"/>
                </a:solidFill>
              </a:rPr>
              <a:t>… et bien plus</a:t>
            </a:r>
          </a:p>
          <a:p>
            <a:pPr>
              <a:lnSpc>
                <a:spcPct val="120000"/>
              </a:lnSpc>
              <a:spcBef>
                <a:spcPts val="0"/>
              </a:spcBef>
            </a:pPr>
            <a:endParaRPr lang="en-US" sz="1300" dirty="0">
              <a:solidFill>
                <a:srgbClr val="5B696B"/>
              </a:solidFill>
            </a:endParaRPr>
          </a:p>
          <a:p>
            <a:pPr rtl="0">
              <a:lnSpc>
                <a:spcPct val="120000"/>
              </a:lnSpc>
              <a:spcBef>
                <a:spcPts val="0"/>
              </a:spcBef>
            </a:pPr>
            <a:r>
              <a:rPr lang="fr-FR" sz="1300" dirty="0">
                <a:solidFill>
                  <a:srgbClr val="5B696B"/>
                </a:solidFill>
              </a:rPr>
              <a:t>*Hébergez votre propre contenu dans notre médiathèque</a:t>
            </a:r>
          </a:p>
          <a:p>
            <a:endParaRPr lang="en-US" sz="1200" dirty="0">
              <a:solidFill>
                <a:srgbClr val="5B696B"/>
              </a:solidFill>
            </a:endParaRPr>
          </a:p>
        </p:txBody>
      </p:sp>
      <p:sp>
        <p:nvSpPr>
          <p:cNvPr id="3" name="John Jersin">
            <a:extLst>
              <a:ext uri="{FF2B5EF4-FFF2-40B4-BE49-F238E27FC236}">
                <a16:creationId xmlns:a16="http://schemas.microsoft.com/office/drawing/2014/main" id="{CB6BD1A1-C9E9-D146-BD6B-8CA7D3F63C8C}"/>
              </a:ext>
            </a:extLst>
          </p:cNvPr>
          <p:cNvSpPr txBox="1"/>
          <p:nvPr/>
        </p:nvSpPr>
        <p:spPr>
          <a:xfrm>
            <a:off x="328754" y="645639"/>
            <a:ext cx="4729546" cy="1161463"/>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xmlns:c15="http://schemas.microsoft.com/office/drawing/2012/chart" xmlns:c="http://schemas.openxmlformats.org/drawingml/2006/chart" val="1"/>
            </a:ext>
          </a:extLst>
        </p:spPr>
        <p:txBody>
          <a:bodyPr wrap="square" lIns="26475" tIns="26475" rIns="26475" bIns="26475" numCol="1" anchor="t">
            <a:spAutoFit/>
          </a:bodyPr>
          <a:lstStyle>
            <a:lvl1pPr algn="l">
              <a:lnSpc>
                <a:spcPct val="70000"/>
              </a:lnSpc>
              <a:defRPr sz="9000" b="0">
                <a:solidFill>
                  <a:srgbClr val="006FB9"/>
                </a:solidFill>
              </a:defRPr>
            </a:lvl1pPr>
          </a:lstStyle>
          <a:p>
            <a:pPr defTabSz="1005707" rtl="0">
              <a:lnSpc>
                <a:spcPct val="100000"/>
              </a:lnSpc>
            </a:pPr>
            <a:r>
              <a:rPr lang="fr-FR" sz="2400" dirty="0">
                <a:solidFill>
                  <a:srgbClr val="2A67B2"/>
                </a:solidFill>
                <a:latin typeface="Community Light" panose="02000303040000020003" pitchFamily="2" charset="0"/>
              </a:rPr>
              <a:t>Une plateforme de formation en ligne personnalisée et engageante pour les personnes en recherche d’emploi</a:t>
            </a:r>
          </a:p>
        </p:txBody>
      </p:sp>
      <p:sp>
        <p:nvSpPr>
          <p:cNvPr id="16" name="John Jersin">
            <a:extLst>
              <a:ext uri="{FF2B5EF4-FFF2-40B4-BE49-F238E27FC236}">
                <a16:creationId xmlns:a16="http://schemas.microsoft.com/office/drawing/2014/main" id="{64476862-2E9D-834E-82A0-0AED0058D2D0}"/>
              </a:ext>
            </a:extLst>
          </p:cNvPr>
          <p:cNvSpPr txBox="1"/>
          <p:nvPr/>
        </p:nvSpPr>
        <p:spPr>
          <a:xfrm>
            <a:off x="331928" y="4470961"/>
            <a:ext cx="4867199" cy="39202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xmlns:c15="http://schemas.microsoft.com/office/drawing/2012/chart" xmlns:c="http://schemas.openxmlformats.org/drawingml/2006/chart" val="1"/>
            </a:ext>
          </a:extLst>
        </p:spPr>
        <p:txBody>
          <a:bodyPr wrap="square" lIns="26475" tIns="26475" rIns="26475" bIns="26475" numCol="1" anchor="t">
            <a:spAutoFit/>
          </a:bodyPr>
          <a:lstStyle>
            <a:lvl1pPr algn="l">
              <a:lnSpc>
                <a:spcPct val="70000"/>
              </a:lnSpc>
              <a:defRPr sz="9000" b="0">
                <a:solidFill>
                  <a:srgbClr val="006FB9"/>
                </a:solidFill>
              </a:defRPr>
            </a:lvl1pPr>
          </a:lstStyle>
          <a:p>
            <a:pPr defTabSz="1005707" rtl="0">
              <a:lnSpc>
                <a:spcPct val="100000"/>
              </a:lnSpc>
            </a:pPr>
            <a:r>
              <a:rPr lang="fr-FR" sz="2200" dirty="0">
                <a:solidFill>
                  <a:srgbClr val="004181"/>
                </a:solidFill>
                <a:latin typeface="Community Light" panose="02000303040000020003" pitchFamily="2" charset="0"/>
              </a:rPr>
              <a:t>Notre mission : aider les personnes en recherche d’emploi à trouver du travail.</a:t>
            </a:r>
          </a:p>
        </p:txBody>
      </p:sp>
      <p:sp>
        <p:nvSpPr>
          <p:cNvPr id="17" name="Text Placeholder 8">
            <a:extLst>
              <a:ext uri="{FF2B5EF4-FFF2-40B4-BE49-F238E27FC236}">
                <a16:creationId xmlns:a16="http://schemas.microsoft.com/office/drawing/2014/main" id="{44916D8F-1FD1-8D44-8B49-D7E0F98CFAAE}"/>
              </a:ext>
            </a:extLst>
          </p:cNvPr>
          <p:cNvSpPr txBox="1">
            <a:spLocks/>
          </p:cNvSpPr>
          <p:nvPr/>
        </p:nvSpPr>
        <p:spPr>
          <a:xfrm>
            <a:off x="249871" y="5230237"/>
            <a:ext cx="4834406" cy="2283561"/>
          </a:xfrm>
          <a:prstGeom prst="rect">
            <a:avLst/>
          </a:prstGeom>
        </p:spPr>
        <p:txBody>
          <a:bodyPr vert="horz" lIns="91440" tIns="45720" rIns="91440" bIns="45720" rtlCol="0">
            <a:normAutofit/>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rtl="0"/>
            <a:r>
              <a:rPr lang="fr-FR" sz="1400" dirty="0">
                <a:solidFill>
                  <a:srgbClr val="5B696B"/>
                </a:solidFill>
              </a:rPr>
              <a:t>Grâce à LinkedIn Learning, les personnes en difficulté peuvent :</a:t>
            </a:r>
          </a:p>
          <a:p>
            <a:pPr marL="285750" indent="-285750" rtl="0">
              <a:buFont typeface="Arial" panose="020B0604020202020204" pitchFamily="34" charset="0"/>
              <a:buChar char="•"/>
            </a:pPr>
            <a:r>
              <a:rPr lang="fr-FR" sz="1400" dirty="0">
                <a:solidFill>
                  <a:srgbClr val="5B696B"/>
                </a:solidFill>
              </a:rPr>
              <a:t>Apprendre à maîtriser les technologies et les compétences interpersonnelles les plus demandées.</a:t>
            </a:r>
          </a:p>
          <a:p>
            <a:pPr marL="285750" indent="-285750" rtl="0">
              <a:buFont typeface="Arial" panose="020B0604020202020204" pitchFamily="34" charset="0"/>
              <a:buChar char="•"/>
            </a:pPr>
            <a:r>
              <a:rPr lang="fr-FR" sz="1400" dirty="0">
                <a:solidFill>
                  <a:srgbClr val="5B696B"/>
                </a:solidFill>
              </a:rPr>
              <a:t>Bénéficier de recommandations adaptées à leur niveau et à leurs objectifs personnels, fondées sur les tendances du secteur.</a:t>
            </a:r>
          </a:p>
          <a:p>
            <a:pPr marL="285750" indent="-285750" rtl="0">
              <a:buFont typeface="Arial" panose="020B0604020202020204" pitchFamily="34" charset="0"/>
              <a:buChar char="•"/>
            </a:pPr>
            <a:r>
              <a:rPr lang="fr-FR" sz="1400" dirty="0">
                <a:solidFill>
                  <a:srgbClr val="5B696B"/>
                </a:solidFill>
              </a:rPr>
              <a:t>Accéder à des formations à tout moment, sur ordinateur ou mobile, en ligne ou hors ligne.</a:t>
            </a:r>
          </a:p>
          <a:p>
            <a:pPr marL="285750" indent="-285750" rtl="0">
              <a:buFont typeface="Arial" panose="020B0604020202020204" pitchFamily="34" charset="0"/>
              <a:buChar char="•"/>
            </a:pPr>
            <a:r>
              <a:rPr lang="fr-FR" sz="1400" dirty="0">
                <a:solidFill>
                  <a:srgbClr val="5B696B"/>
                </a:solidFill>
              </a:rPr>
              <a:t>Décrocher des certifications et étoffer leur profil sur le plus grand réseau professionnel au monde.</a:t>
            </a:r>
          </a:p>
        </p:txBody>
      </p:sp>
      <p:sp>
        <p:nvSpPr>
          <p:cNvPr id="20" name="Text Placeholder 8">
            <a:extLst>
              <a:ext uri="{FF2B5EF4-FFF2-40B4-BE49-F238E27FC236}">
                <a16:creationId xmlns:a16="http://schemas.microsoft.com/office/drawing/2014/main" id="{FBBDCC80-C169-B942-BAB8-B9D0F860CA19}"/>
              </a:ext>
            </a:extLst>
          </p:cNvPr>
          <p:cNvSpPr txBox="1">
            <a:spLocks/>
          </p:cNvSpPr>
          <p:nvPr/>
        </p:nvSpPr>
        <p:spPr>
          <a:xfrm>
            <a:off x="414391" y="8034037"/>
            <a:ext cx="4834406" cy="1843486"/>
          </a:xfrm>
          <a:prstGeom prst="rect">
            <a:avLst/>
          </a:prstGeom>
        </p:spPr>
        <p:txBody>
          <a:bodyPr vert="horz" lIns="91440" tIns="45720" rIns="91440" bIns="45720" rtlCol="0">
            <a:normAutofit/>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sz="1400" dirty="0">
              <a:solidFill>
                <a:srgbClr val="5B696B"/>
              </a:solidFill>
            </a:endParaRPr>
          </a:p>
        </p:txBody>
      </p:sp>
      <p:sp>
        <p:nvSpPr>
          <p:cNvPr id="21" name="Text Placeholder 8">
            <a:extLst>
              <a:ext uri="{FF2B5EF4-FFF2-40B4-BE49-F238E27FC236}">
                <a16:creationId xmlns:a16="http://schemas.microsoft.com/office/drawing/2014/main" id="{DAF14241-DCEC-F841-A912-DACC8D12EB59}"/>
              </a:ext>
            </a:extLst>
          </p:cNvPr>
          <p:cNvSpPr txBox="1">
            <a:spLocks/>
          </p:cNvSpPr>
          <p:nvPr/>
        </p:nvSpPr>
        <p:spPr>
          <a:xfrm>
            <a:off x="262092" y="7508236"/>
            <a:ext cx="4937035" cy="1779218"/>
          </a:xfrm>
          <a:prstGeom prst="rect">
            <a:avLst/>
          </a:prstGeom>
        </p:spPr>
        <p:txBody>
          <a:bodyPr vert="horz" lIns="91440" tIns="45720" rIns="91440" bIns="45720" rtlCol="0">
            <a:normAutofit/>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rtl="0"/>
            <a:r>
              <a:rPr lang="fr-FR" sz="1800" dirty="0">
                <a:solidFill>
                  <a:srgbClr val="004181"/>
                </a:solidFill>
              </a:rPr>
              <a:t>« J’ai obtenu mes trois premiers emplois grâce à LinkedIn. Il n’y a pas meilleur endroit pour développer son réseau, acquérir de nouvelles compétences et trouver du travail. »</a:t>
            </a:r>
          </a:p>
          <a:p>
            <a:endParaRPr lang="en-US" sz="400" i="1" dirty="0">
              <a:solidFill>
                <a:srgbClr val="5B696B"/>
              </a:solidFill>
            </a:endParaRPr>
          </a:p>
          <a:p>
            <a:endParaRPr lang="en-US" sz="400" i="1" dirty="0">
              <a:solidFill>
                <a:srgbClr val="5B696B"/>
              </a:solidFill>
            </a:endParaRPr>
          </a:p>
          <a:p>
            <a:pPr rtl="0">
              <a:spcBef>
                <a:spcPts val="250"/>
              </a:spcBef>
            </a:pPr>
            <a:r>
              <a:rPr lang="fr-FR" sz="1400" dirty="0">
                <a:solidFill>
                  <a:srgbClr val="935908"/>
                </a:solidFill>
              </a:rPr>
              <a:t>	</a:t>
            </a:r>
          </a:p>
        </p:txBody>
      </p:sp>
      <p:sp>
        <p:nvSpPr>
          <p:cNvPr id="25" name="Rectangle 24">
            <a:extLst>
              <a:ext uri="{FF2B5EF4-FFF2-40B4-BE49-F238E27FC236}">
                <a16:creationId xmlns:a16="http://schemas.microsoft.com/office/drawing/2014/main" id="{1C19A614-9E62-B64F-A03B-1D1960301E7A}"/>
              </a:ext>
            </a:extLst>
          </p:cNvPr>
          <p:cNvSpPr/>
          <p:nvPr/>
        </p:nvSpPr>
        <p:spPr>
          <a:xfrm>
            <a:off x="6426200" y="0"/>
            <a:ext cx="1346200" cy="1761234"/>
          </a:xfrm>
          <a:prstGeom prst="rect">
            <a:avLst/>
          </a:prstGeom>
          <a:solidFill>
            <a:srgbClr val="0041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49FB87F-11EA-B643-A3C8-9FB96406D8A6}"/>
              </a:ext>
            </a:extLst>
          </p:cNvPr>
          <p:cNvSpPr txBox="1"/>
          <p:nvPr/>
        </p:nvSpPr>
        <p:spPr>
          <a:xfrm>
            <a:off x="1510299" y="8793408"/>
            <a:ext cx="2631955" cy="584775"/>
          </a:xfrm>
          <a:prstGeom prst="rect">
            <a:avLst/>
          </a:prstGeom>
          <a:noFill/>
        </p:spPr>
        <p:txBody>
          <a:bodyPr wrap="square" rtlCol="0">
            <a:spAutoFit/>
          </a:bodyPr>
          <a:lstStyle/>
          <a:p>
            <a:pPr rtl="0"/>
            <a:r>
              <a:rPr lang="fr-FR" sz="1600">
                <a:solidFill>
                  <a:srgbClr val="5B696B"/>
                </a:solidFill>
                <a:latin typeface="Community" panose="02000303040000020003" pitchFamily="2" charset="0"/>
              </a:rPr>
              <a:t>Gabriela Castro </a:t>
            </a:r>
          </a:p>
          <a:p>
            <a:pPr rtl="0"/>
            <a:r>
              <a:rPr lang="fr-FR" sz="1600">
                <a:solidFill>
                  <a:srgbClr val="5B696B"/>
                </a:solidFill>
                <a:latin typeface="Community" panose="02000303040000020003" pitchFamily="2" charset="0"/>
              </a:rPr>
              <a:t>Coordinatrice de projets financiers </a:t>
            </a:r>
          </a:p>
        </p:txBody>
      </p:sp>
      <p:pic>
        <p:nvPicPr>
          <p:cNvPr id="19" name="Picture 18" descr="A close up of a sign&#10;&#10;Description automatically generated">
            <a:extLst>
              <a:ext uri="{FF2B5EF4-FFF2-40B4-BE49-F238E27FC236}">
                <a16:creationId xmlns:a16="http://schemas.microsoft.com/office/drawing/2014/main" id="{120B134A-F28B-4C47-8944-376A352CC339}"/>
              </a:ext>
            </a:extLst>
          </p:cNvPr>
          <p:cNvPicPr>
            <a:picLocks noChangeAspect="1"/>
          </p:cNvPicPr>
          <p:nvPr/>
        </p:nvPicPr>
        <p:blipFill>
          <a:blip r:embed="rId3"/>
          <a:stretch>
            <a:fillRect/>
          </a:stretch>
        </p:blipFill>
        <p:spPr>
          <a:xfrm>
            <a:off x="305396" y="222224"/>
            <a:ext cx="3070375" cy="421637"/>
          </a:xfrm>
          <a:prstGeom prst="rect">
            <a:avLst/>
          </a:prstGeom>
        </p:spPr>
      </p:pic>
      <p:pic>
        <p:nvPicPr>
          <p:cNvPr id="22" name="Picture 21" descr="A person wearing glasses and smiling at the camera&#10;&#10;Description automatically generated">
            <a:extLst>
              <a:ext uri="{FF2B5EF4-FFF2-40B4-BE49-F238E27FC236}">
                <a16:creationId xmlns:a16="http://schemas.microsoft.com/office/drawing/2014/main" id="{5A1BC3AB-21BA-AE44-A7C1-3241521A7BB3}"/>
              </a:ext>
            </a:extLst>
          </p:cNvPr>
          <p:cNvPicPr>
            <a:picLocks noChangeAspect="1"/>
          </p:cNvPicPr>
          <p:nvPr/>
        </p:nvPicPr>
        <p:blipFill>
          <a:blip r:embed="rId4"/>
          <a:stretch>
            <a:fillRect/>
          </a:stretch>
        </p:blipFill>
        <p:spPr>
          <a:xfrm>
            <a:off x="328754" y="8530953"/>
            <a:ext cx="1103267" cy="1103267"/>
          </a:xfrm>
          <a:prstGeom prst="ellipse">
            <a:avLst/>
          </a:prstGeom>
        </p:spPr>
      </p:pic>
      <p:pic>
        <p:nvPicPr>
          <p:cNvPr id="8" name="Picture 7">
            <a:extLst>
              <a:ext uri="{FF2B5EF4-FFF2-40B4-BE49-F238E27FC236}">
                <a16:creationId xmlns:a16="http://schemas.microsoft.com/office/drawing/2014/main" id="{AF45DC50-42DB-C044-8622-0A2F18101E06}"/>
              </a:ext>
            </a:extLst>
          </p:cNvPr>
          <p:cNvPicPr>
            <a:picLocks noChangeAspect="1"/>
          </p:cNvPicPr>
          <p:nvPr/>
        </p:nvPicPr>
        <p:blipFill rotWithShape="1">
          <a:blip r:embed="rId5"/>
          <a:srcRect l="36880" t="-576" r="3081" b="9440"/>
          <a:stretch/>
        </p:blipFill>
        <p:spPr>
          <a:xfrm>
            <a:off x="5575949" y="-5971"/>
            <a:ext cx="1751301" cy="1773176"/>
          </a:xfrm>
          <a:prstGeom prst="ellipse">
            <a:avLst/>
          </a:prstGeom>
        </p:spPr>
      </p:pic>
    </p:spTree>
    <p:extLst>
      <p:ext uri="{BB962C8B-B14F-4D97-AF65-F5344CB8AC3E}">
        <p14:creationId xmlns:p14="http://schemas.microsoft.com/office/powerpoint/2010/main" val="316246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8F5"/>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EFCDF78-9742-5146-887B-7B6BEB7E4866}"/>
              </a:ext>
            </a:extLst>
          </p:cNvPr>
          <p:cNvSpPr/>
          <p:nvPr/>
        </p:nvSpPr>
        <p:spPr>
          <a:xfrm>
            <a:off x="-225" y="2304730"/>
            <a:ext cx="7772398" cy="3421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FBCC692-EAB6-6045-AD5D-6E21A86A8D27}"/>
              </a:ext>
            </a:extLst>
          </p:cNvPr>
          <p:cNvSpPr/>
          <p:nvPr/>
        </p:nvSpPr>
        <p:spPr>
          <a:xfrm>
            <a:off x="2" y="9090701"/>
            <a:ext cx="7772398" cy="967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E7B1CD57-E253-AA44-A966-B81C54E46A14}"/>
              </a:ext>
            </a:extLst>
          </p:cNvPr>
          <p:cNvSpPr>
            <a:spLocks noGrp="1"/>
          </p:cNvSpPr>
          <p:nvPr>
            <p:ph type="body" sz="quarter" idx="10"/>
          </p:nvPr>
        </p:nvSpPr>
        <p:spPr>
          <a:xfrm>
            <a:off x="199307" y="3066164"/>
            <a:ext cx="7373334" cy="2576775"/>
          </a:xfrm>
        </p:spPr>
        <p:txBody>
          <a:bodyPr>
            <a:normAutofit fontScale="92500" lnSpcReduction="20000"/>
          </a:bodyPr>
          <a:lstStyle/>
          <a:p>
            <a:pPr marL="285750" indent="-285750" rtl="0">
              <a:buFont typeface="Arial" panose="020B0604020202020204" pitchFamily="34" charset="0"/>
              <a:buChar char="•"/>
            </a:pPr>
            <a:r>
              <a:rPr lang="fr-FR" sz="1600" b="1" dirty="0">
                <a:solidFill>
                  <a:schemeClr val="tx2"/>
                </a:solidFill>
              </a:rPr>
              <a:t>Suivez l’évolution des travailleurs et leur préparation au monde du travail : </a:t>
            </a:r>
            <a:r>
              <a:rPr lang="fr-FR" sz="1600" dirty="0">
                <a:solidFill>
                  <a:schemeClr val="tx2"/>
                </a:solidFill>
              </a:rPr>
              <a:t>les informations fournies par LinkedIn vous permettent de savoir qui recrute et quelles compétences font défaut.</a:t>
            </a:r>
          </a:p>
          <a:p>
            <a:pPr marL="285750" indent="-285750" rtl="0">
              <a:buFont typeface="Arial" panose="020B0604020202020204" pitchFamily="34" charset="0"/>
              <a:buChar char="•"/>
            </a:pPr>
            <a:r>
              <a:rPr lang="fr-FR" sz="1600" b="1" dirty="0">
                <a:solidFill>
                  <a:schemeClr val="tx2"/>
                </a:solidFill>
              </a:rPr>
              <a:t>Bénéficiez de données en temps réel sur les compétences : </a:t>
            </a:r>
            <a:r>
              <a:rPr lang="fr-FR" sz="1600" dirty="0">
                <a:solidFill>
                  <a:schemeClr val="tx2"/>
                </a:solidFill>
              </a:rPr>
              <a:t>identifiez les besoins de formations ciblées en accédant à des données en temps réel sur les compétences dans votre région.</a:t>
            </a:r>
          </a:p>
          <a:p>
            <a:pPr marL="285750" indent="-285750" rtl="0">
              <a:buFont typeface="Arial" panose="020B0604020202020204" pitchFamily="34" charset="0"/>
              <a:buChar char="•"/>
            </a:pPr>
            <a:r>
              <a:rPr lang="fr-FR" sz="1600" b="1" dirty="0">
                <a:solidFill>
                  <a:schemeClr val="tx2"/>
                </a:solidFill>
              </a:rPr>
              <a:t>Accédez à du contenu collaboratif de qualité : </a:t>
            </a:r>
            <a:r>
              <a:rPr lang="fr-FR" sz="1600" dirty="0">
                <a:solidFill>
                  <a:schemeClr val="tx2"/>
                </a:solidFill>
              </a:rPr>
              <a:t>nous ajoutons chaque semaine plus de 60 cours collaboratifs aux quelque 16 000 cours de notre catalogue, tous dispensés par des spécialistes de leur secteur. Nos cours sont disponibles en anglais, espagnol, allemand, français, japonais, mandarin et portugais.</a:t>
            </a:r>
          </a:p>
          <a:p>
            <a:pPr marL="285750" indent="-285750" rtl="0">
              <a:buFont typeface="Arial" panose="020B0604020202020204" pitchFamily="34" charset="0"/>
              <a:buChar char="•"/>
            </a:pPr>
            <a:r>
              <a:rPr lang="fr-FR" sz="1600" b="1" dirty="0">
                <a:solidFill>
                  <a:schemeClr val="tx2"/>
                </a:solidFill>
              </a:rPr>
              <a:t>Hébergez vos propres cours : </a:t>
            </a:r>
            <a:r>
              <a:rPr lang="fr-FR" sz="1600" dirty="0">
                <a:solidFill>
                  <a:schemeClr val="tx2"/>
                </a:solidFill>
              </a:rPr>
              <a:t>importez vos vidéos et documents pour compléter la médiathèque LinkedIn Learning.</a:t>
            </a:r>
          </a:p>
        </p:txBody>
      </p:sp>
      <p:sp>
        <p:nvSpPr>
          <p:cNvPr id="28" name="John Jersin">
            <a:extLst>
              <a:ext uri="{FF2B5EF4-FFF2-40B4-BE49-F238E27FC236}">
                <a16:creationId xmlns:a16="http://schemas.microsoft.com/office/drawing/2014/main" id="{831A487E-8235-4D43-8955-BB041E6E3D84}"/>
              </a:ext>
            </a:extLst>
          </p:cNvPr>
          <p:cNvSpPr txBox="1"/>
          <p:nvPr/>
        </p:nvSpPr>
        <p:spPr>
          <a:xfrm>
            <a:off x="249871" y="2651914"/>
            <a:ext cx="4867199" cy="39202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xmlns:c15="http://schemas.microsoft.com/office/drawing/2012/chart" xmlns:c="http://schemas.openxmlformats.org/drawingml/2006/chart" val="1"/>
            </a:ext>
          </a:extLst>
        </p:spPr>
        <p:txBody>
          <a:bodyPr wrap="square" lIns="26475" tIns="26475" rIns="26475" bIns="26475" numCol="1" anchor="t">
            <a:spAutoFit/>
          </a:bodyPr>
          <a:lstStyle>
            <a:lvl1pPr algn="l">
              <a:lnSpc>
                <a:spcPct val="70000"/>
              </a:lnSpc>
              <a:defRPr sz="9000" b="0">
                <a:solidFill>
                  <a:srgbClr val="006FB9"/>
                </a:solidFill>
              </a:defRPr>
            </a:lvl1pPr>
          </a:lstStyle>
          <a:p>
            <a:pPr defTabSz="1005707" rtl="0">
              <a:lnSpc>
                <a:spcPct val="100000"/>
              </a:lnSpc>
            </a:pPr>
            <a:r>
              <a:rPr lang="fr-FR" sz="2200">
                <a:solidFill>
                  <a:srgbClr val="004181"/>
                </a:solidFill>
                <a:latin typeface="Community Light" panose="02000303040000020003" pitchFamily="2" charset="0"/>
              </a:rPr>
              <a:t>Atouts clés pour nos partenaires</a:t>
            </a:r>
          </a:p>
        </p:txBody>
      </p:sp>
      <p:sp>
        <p:nvSpPr>
          <p:cNvPr id="20" name="Text Placeholder 8">
            <a:extLst>
              <a:ext uri="{FF2B5EF4-FFF2-40B4-BE49-F238E27FC236}">
                <a16:creationId xmlns:a16="http://schemas.microsoft.com/office/drawing/2014/main" id="{FBBDCC80-C169-B942-BAB8-B9D0F860CA19}"/>
              </a:ext>
            </a:extLst>
          </p:cNvPr>
          <p:cNvSpPr txBox="1">
            <a:spLocks/>
          </p:cNvSpPr>
          <p:nvPr/>
        </p:nvSpPr>
        <p:spPr>
          <a:xfrm>
            <a:off x="414391" y="8034037"/>
            <a:ext cx="4834406" cy="1843486"/>
          </a:xfrm>
          <a:prstGeom prst="rect">
            <a:avLst/>
          </a:prstGeom>
        </p:spPr>
        <p:txBody>
          <a:bodyPr vert="horz" lIns="91440" tIns="45720" rIns="91440" bIns="45720" rtlCol="0">
            <a:normAutofit/>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sz="1400" dirty="0">
              <a:solidFill>
                <a:srgbClr val="5B696B"/>
              </a:solidFill>
            </a:endParaRPr>
          </a:p>
        </p:txBody>
      </p:sp>
      <p:sp>
        <p:nvSpPr>
          <p:cNvPr id="21" name="Text Placeholder 8">
            <a:extLst>
              <a:ext uri="{FF2B5EF4-FFF2-40B4-BE49-F238E27FC236}">
                <a16:creationId xmlns:a16="http://schemas.microsoft.com/office/drawing/2014/main" id="{DAF14241-DCEC-F841-A912-DACC8D12EB59}"/>
              </a:ext>
            </a:extLst>
          </p:cNvPr>
          <p:cNvSpPr txBox="1">
            <a:spLocks/>
          </p:cNvSpPr>
          <p:nvPr/>
        </p:nvSpPr>
        <p:spPr>
          <a:xfrm>
            <a:off x="249871" y="5906795"/>
            <a:ext cx="7373334" cy="2724865"/>
          </a:xfrm>
          <a:prstGeom prst="rect">
            <a:avLst/>
          </a:prstGeom>
        </p:spPr>
        <p:txBody>
          <a:bodyPr vert="horz" lIns="91440" tIns="45720" rIns="91440" bIns="45720" rtlCol="0">
            <a:normAutofit/>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rtl="0"/>
            <a:r>
              <a:rPr lang="fr-FR" sz="2400" dirty="0">
                <a:solidFill>
                  <a:srgbClr val="004181"/>
                </a:solidFill>
              </a:rPr>
              <a:t>« LinkedIn et les organismes publics pour l’emploi partagent le même objectif : connecter chaque personne aux opportunités existantes. Ce partenariat nous aide à remplir notre mission. »</a:t>
            </a:r>
          </a:p>
          <a:p>
            <a:endParaRPr lang="en-US" sz="400" dirty="0">
              <a:solidFill>
                <a:schemeClr val="tx2"/>
              </a:solidFill>
            </a:endParaRPr>
          </a:p>
        </p:txBody>
      </p:sp>
      <p:sp>
        <p:nvSpPr>
          <p:cNvPr id="22" name="Text Placeholder 8">
            <a:extLst>
              <a:ext uri="{FF2B5EF4-FFF2-40B4-BE49-F238E27FC236}">
                <a16:creationId xmlns:a16="http://schemas.microsoft.com/office/drawing/2014/main" id="{2F459D49-AE92-8543-9524-83FD0256A34C}"/>
              </a:ext>
            </a:extLst>
          </p:cNvPr>
          <p:cNvSpPr txBox="1">
            <a:spLocks/>
          </p:cNvSpPr>
          <p:nvPr/>
        </p:nvSpPr>
        <p:spPr>
          <a:xfrm>
            <a:off x="249871" y="9330100"/>
            <a:ext cx="7272208" cy="326064"/>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Tx/>
              <a:buNone/>
              <a:defRPr sz="3630" b="0" i="0" kern="1200">
                <a:solidFill>
                  <a:schemeClr val="accent2"/>
                </a:solidFill>
                <a:latin typeface="Community Light" panose="02000303040000020003" pitchFamily="2" charset="0"/>
                <a:ea typeface="+mn-ea"/>
                <a:cs typeface="+mn-cs"/>
              </a:defRPr>
            </a:lvl1pPr>
            <a:lvl2pPr marL="502928" indent="0" algn="l" defTabSz="777240" rtl="0" eaLnBrk="1" latinLnBrk="0" hangingPunct="1">
              <a:lnSpc>
                <a:spcPct val="90000"/>
              </a:lnSpc>
              <a:spcBef>
                <a:spcPts val="425"/>
              </a:spcBef>
              <a:buFontTx/>
              <a:buNone/>
              <a:defRPr sz="2040" b="0" i="0" kern="1200">
                <a:solidFill>
                  <a:schemeClr val="bg2"/>
                </a:solidFill>
                <a:latin typeface="LKN Sans Light" panose="02000303040000020003" pitchFamily="2" charset="0"/>
                <a:ea typeface="+mn-ea"/>
                <a:cs typeface="+mn-cs"/>
              </a:defRPr>
            </a:lvl2pPr>
            <a:lvl3pPr marL="1005858" indent="0" algn="l" defTabSz="777240" rtl="0" eaLnBrk="1" latinLnBrk="0" hangingPunct="1">
              <a:lnSpc>
                <a:spcPct val="90000"/>
              </a:lnSpc>
              <a:spcBef>
                <a:spcPts val="425"/>
              </a:spcBef>
              <a:buFontTx/>
              <a:buNone/>
              <a:defRPr sz="1700" b="0" i="0" kern="1200">
                <a:solidFill>
                  <a:schemeClr val="bg2"/>
                </a:solidFill>
                <a:latin typeface="LKN Sans Light" panose="02000303040000020003" pitchFamily="2" charset="0"/>
                <a:ea typeface="+mn-ea"/>
                <a:cs typeface="+mn-cs"/>
              </a:defRPr>
            </a:lvl3pPr>
            <a:lvl4pPr marL="150878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4pPr>
            <a:lvl5pPr marL="2011718" indent="0" algn="l" defTabSz="777240" rtl="0" eaLnBrk="1" latinLnBrk="0" hangingPunct="1">
              <a:lnSpc>
                <a:spcPct val="90000"/>
              </a:lnSpc>
              <a:spcBef>
                <a:spcPts val="425"/>
              </a:spcBef>
              <a:buFontTx/>
              <a:buNone/>
              <a:defRPr sz="1530" b="0" i="0" kern="1200">
                <a:solidFill>
                  <a:schemeClr val="bg2"/>
                </a:solidFill>
                <a:latin typeface="LKN Sans Light" panose="02000303040000020003" pitchFamily="2"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rtl="0"/>
            <a:r>
              <a:rPr lang="fr-FR" sz="1600">
                <a:solidFill>
                  <a:schemeClr val="tx2"/>
                </a:solidFill>
              </a:rPr>
              <a:t>Vous voulez en savoir plus ? Rendez-vous sur learning.linkedin.com.</a:t>
            </a:r>
          </a:p>
        </p:txBody>
      </p:sp>
      <p:sp>
        <p:nvSpPr>
          <p:cNvPr id="2" name="TextBox 1">
            <a:extLst>
              <a:ext uri="{FF2B5EF4-FFF2-40B4-BE49-F238E27FC236}">
                <a16:creationId xmlns:a16="http://schemas.microsoft.com/office/drawing/2014/main" id="{1ED52F3A-81DC-C143-840F-DDA6E875F994}"/>
              </a:ext>
            </a:extLst>
          </p:cNvPr>
          <p:cNvSpPr txBox="1"/>
          <p:nvPr/>
        </p:nvSpPr>
        <p:spPr>
          <a:xfrm>
            <a:off x="1743001" y="7738779"/>
            <a:ext cx="4834406" cy="861774"/>
          </a:xfrm>
          <a:prstGeom prst="rect">
            <a:avLst/>
          </a:prstGeom>
          <a:noFill/>
        </p:spPr>
        <p:txBody>
          <a:bodyPr wrap="square" rtlCol="0">
            <a:spAutoFit/>
          </a:bodyPr>
          <a:lstStyle/>
          <a:p>
            <a:pPr rtl="0"/>
            <a:r>
              <a:rPr lang="fr-FR">
                <a:solidFill>
                  <a:srgbClr val="5B696B"/>
                </a:solidFill>
                <a:latin typeface="Community" panose="02000303040000020003" pitchFamily="2" charset="0"/>
              </a:rPr>
              <a:t>Charlie Terrell</a:t>
            </a:r>
          </a:p>
          <a:p>
            <a:pPr rtl="0"/>
            <a:r>
              <a:rPr lang="fr-FR" sz="1600">
                <a:solidFill>
                  <a:srgbClr val="5B696B"/>
                </a:solidFill>
                <a:latin typeface="Community" panose="02000303040000020003" pitchFamily="2" charset="0"/>
              </a:rPr>
              <a:t>Directeur, National Labor Exchange</a:t>
            </a:r>
          </a:p>
          <a:p>
            <a:pPr rtl="0"/>
            <a:r>
              <a:rPr lang="fr-FR" sz="1600">
                <a:solidFill>
                  <a:srgbClr val="5B696B"/>
                </a:solidFill>
                <a:latin typeface="Community" panose="02000303040000020003" pitchFamily="2" charset="0"/>
              </a:rPr>
              <a:t>National Association of State Workforce Agencies</a:t>
            </a:r>
          </a:p>
        </p:txBody>
      </p:sp>
      <p:pic>
        <p:nvPicPr>
          <p:cNvPr id="5" name="Picture 4" descr="A person wearing a suit and tie smiling at the camera&#10;&#10;Description automatically generated">
            <a:extLst>
              <a:ext uri="{FF2B5EF4-FFF2-40B4-BE49-F238E27FC236}">
                <a16:creationId xmlns:a16="http://schemas.microsoft.com/office/drawing/2014/main" id="{7332FCEF-BEB7-464C-81B9-FB17797D506E}"/>
              </a:ext>
            </a:extLst>
          </p:cNvPr>
          <p:cNvPicPr>
            <a:picLocks noChangeAspect="1"/>
          </p:cNvPicPr>
          <p:nvPr/>
        </p:nvPicPr>
        <p:blipFill rotWithShape="1">
          <a:blip r:embed="rId3"/>
          <a:srcRect/>
          <a:stretch/>
        </p:blipFill>
        <p:spPr>
          <a:xfrm>
            <a:off x="361436" y="7490587"/>
            <a:ext cx="1270000" cy="1270000"/>
          </a:xfrm>
          <a:prstGeom prst="ellipse">
            <a:avLst/>
          </a:prstGeom>
        </p:spPr>
      </p:pic>
      <p:pic>
        <p:nvPicPr>
          <p:cNvPr id="15" name="Picture 14" descr="A close up of a sign&#10;&#10;Description automatically generated">
            <a:extLst>
              <a:ext uri="{FF2B5EF4-FFF2-40B4-BE49-F238E27FC236}">
                <a16:creationId xmlns:a16="http://schemas.microsoft.com/office/drawing/2014/main" id="{00863A43-3953-AD4A-A2A0-947EC7E562E5}"/>
              </a:ext>
            </a:extLst>
          </p:cNvPr>
          <p:cNvPicPr>
            <a:picLocks noChangeAspect="1"/>
          </p:cNvPicPr>
          <p:nvPr/>
        </p:nvPicPr>
        <p:blipFill>
          <a:blip r:embed="rId4"/>
          <a:stretch>
            <a:fillRect/>
          </a:stretch>
        </p:blipFill>
        <p:spPr>
          <a:xfrm>
            <a:off x="5562060" y="9574551"/>
            <a:ext cx="1960019" cy="269158"/>
          </a:xfrm>
          <a:prstGeom prst="rect">
            <a:avLst/>
          </a:prstGeom>
        </p:spPr>
      </p:pic>
      <p:pic>
        <p:nvPicPr>
          <p:cNvPr id="12" name="Picture 11" descr="A person sitting at a table&#10;&#10;Description automatically generated">
            <a:extLst>
              <a:ext uri="{FF2B5EF4-FFF2-40B4-BE49-F238E27FC236}">
                <a16:creationId xmlns:a16="http://schemas.microsoft.com/office/drawing/2014/main" id="{C4E63EEB-4FE1-1945-9CD9-2B99CE660722}"/>
              </a:ext>
            </a:extLst>
          </p:cNvPr>
          <p:cNvPicPr>
            <a:picLocks noChangeAspect="1"/>
          </p:cNvPicPr>
          <p:nvPr/>
        </p:nvPicPr>
        <p:blipFill rotWithShape="1">
          <a:blip r:embed="rId5"/>
          <a:srcRect t="41196" b="11207"/>
          <a:stretch/>
        </p:blipFill>
        <p:spPr>
          <a:xfrm>
            <a:off x="-225" y="-5038"/>
            <a:ext cx="7772400" cy="2467513"/>
          </a:xfrm>
          <a:prstGeom prst="rect">
            <a:avLst/>
          </a:prstGeom>
        </p:spPr>
      </p:pic>
    </p:spTree>
    <p:extLst>
      <p:ext uri="{BB962C8B-B14F-4D97-AF65-F5344CB8AC3E}">
        <p14:creationId xmlns:p14="http://schemas.microsoft.com/office/powerpoint/2010/main" val="87958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Office Theme</Template>
  <TotalTime>1841</TotalTime>
  <Words>472</Words>
  <Application>Microsoft Macintosh PowerPoint</Application>
  <PresentationFormat>Personnalisé</PresentationFormat>
  <Paragraphs>62</Paragraphs>
  <Slides>2</Slides>
  <Notes>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vt:i4>
      </vt:variant>
    </vt:vector>
  </HeadingPairs>
  <TitlesOfParts>
    <vt:vector size="9" baseType="lpstr">
      <vt:lpstr>Arial</vt:lpstr>
      <vt:lpstr>Calibri</vt:lpstr>
      <vt:lpstr>Calibri Light</vt:lpstr>
      <vt:lpstr>Community</vt:lpstr>
      <vt:lpstr>Community Light</vt:lpstr>
      <vt:lpstr>LKN Sans Light</vt:lpstr>
      <vt:lpstr>Office Theme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Petrone</dc:creator>
  <cp:lastModifiedBy>Wendy Savin</cp:lastModifiedBy>
  <cp:revision>95</cp:revision>
  <cp:lastPrinted>2019-08-21T15:51:43Z</cp:lastPrinted>
  <dcterms:created xsi:type="dcterms:W3CDTF">2019-07-12T23:16:35Z</dcterms:created>
  <dcterms:modified xsi:type="dcterms:W3CDTF">2021-09-07T22:19:47Z</dcterms:modified>
</cp:coreProperties>
</file>