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9" r:id="rId4"/>
  </p:sldMasterIdLst>
  <p:notesMasterIdLst>
    <p:notesMasterId r:id="rId17"/>
  </p:notesMasterIdLst>
  <p:handoutMasterIdLst>
    <p:handoutMasterId r:id="rId18"/>
  </p:handoutMasterIdLst>
  <p:sldIdLst>
    <p:sldId id="3535" r:id="rId5"/>
    <p:sldId id="3383" r:id="rId6"/>
    <p:sldId id="3384" r:id="rId7"/>
    <p:sldId id="3394" r:id="rId8"/>
    <p:sldId id="3386" r:id="rId9"/>
    <p:sldId id="3389" r:id="rId10"/>
    <p:sldId id="3388" r:id="rId11"/>
    <p:sldId id="3534" r:id="rId12"/>
    <p:sldId id="3390" r:id="rId13"/>
    <p:sldId id="3391" r:id="rId14"/>
    <p:sldId id="3423" r:id="rId15"/>
    <p:sldId id="3422" r:id="rId16"/>
  </p:sldIdLst>
  <p:sldSz cx="24387175" cy="13716000"/>
  <p:notesSz cx="7102475" cy="9388475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3" orient="horz" pos="8160" userDrawn="1">
          <p15:clr>
            <a:srgbClr val="A4A3A4"/>
          </p15:clr>
        </p15:guide>
        <p15:guide id="4" pos="1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82"/>
    <a:srgbClr val="DCE6F2"/>
    <a:srgbClr val="FDFAF5"/>
    <a:srgbClr val="E9E5DF"/>
    <a:srgbClr val="7FC15E"/>
    <a:srgbClr val="FCE2BA"/>
    <a:srgbClr val="7FC25E"/>
    <a:srgbClr val="56687A"/>
    <a:srgbClr val="44712E"/>
    <a:srgbClr val="D7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49" autoAdjust="0"/>
    <p:restoredTop sz="96366" autoAdjust="0"/>
  </p:normalViewPr>
  <p:slideViewPr>
    <p:cSldViewPr snapToGrid="0">
      <p:cViewPr>
        <p:scale>
          <a:sx n="45" d="100"/>
          <a:sy n="45" d="100"/>
        </p:scale>
        <p:origin x="612" y="144"/>
      </p:cViewPr>
      <p:guideLst>
        <p:guide orient="horz" pos="3000"/>
        <p:guide orient="horz" pos="8160"/>
        <p:guide pos="1197"/>
      </p:guideLst>
    </p:cSldViewPr>
  </p:slideViewPr>
  <p:outlineViewPr>
    <p:cViewPr>
      <p:scale>
        <a:sx n="33" d="100"/>
        <a:sy n="33" d="100"/>
      </p:scale>
      <p:origin x="0" y="-59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>
      <p:cViewPr>
        <p:scale>
          <a:sx n="98" d="100"/>
          <a:sy n="98" d="100"/>
        </p:scale>
        <p:origin x="3522" y="-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7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587DC5-9164-0549-8373-ED417A287E6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C528159-1B8D-AA4E-B029-EAC82009E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8159-1B8D-AA4E-B029-EAC82009E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image title 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xmlns="" id="{B7BCA3D9-481A-C441-8324-00CC24BFC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2434" y="3429000"/>
            <a:ext cx="12282954" cy="3869781"/>
          </a:xfrm>
          <a:noFill/>
        </p:spPr>
        <p:txBody>
          <a:bodyPr vert="horz" lIns="0" tIns="45720" rIns="0" bIns="45720" rtlCol="0" anchor="b" anchorCtr="0">
            <a:normAutofit/>
          </a:bodyPr>
          <a:lstStyle>
            <a:lvl1pPr>
              <a:defRPr lang="en-US" sz="88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slide title here, no longer than three lines.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A803E129-C7EB-6947-B27A-F12FEB089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2434" y="7814582"/>
            <a:ext cx="5633398" cy="1260475"/>
          </a:xfrm>
        </p:spPr>
        <p:txBody>
          <a:bodyPr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/>
              <a:t>Enter speaker name</a:t>
            </a:r>
          </a:p>
          <a:p>
            <a:pPr lvl="0"/>
            <a:r>
              <a:rPr lang="en-US" dirty="0"/>
              <a:t>Enter speaker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FB59EA05-0C38-4F4A-911D-35D6FDB5F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2454" y="10019080"/>
            <a:ext cx="5660661" cy="4432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6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Month ##,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9A6E06-44BD-BE43-8E63-6101F308A93E}"/>
              </a:ext>
            </a:extLst>
          </p:cNvPr>
          <p:cNvSpPr txBox="1"/>
          <p:nvPr userDrawn="1"/>
        </p:nvSpPr>
        <p:spPr>
          <a:xfrm>
            <a:off x="2165684" y="127534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>
              <a:latin typeface="LKN Sans" panose="02000503040000020003" pitchFamily="2" charset="0"/>
            </a:endParaRPr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xmlns="" id="{C189F51A-C8AF-1C42-8C18-063E7EBDC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590801"/>
            <a:ext cx="11202988" cy="2050291"/>
          </a:xfrm>
          <a:prstGeom prst="foldedCorner">
            <a:avLst/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Layout 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: Circle cropped image left with placeholder text descriptor on right.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: For quick formatting, drag and drop the image you would like into the image placeholder. Replace text placeholder with your own copy.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6968B14A-D71B-45A0-BAFA-C3D07AAD3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42676" y="11764377"/>
            <a:ext cx="5410200" cy="742950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97ADC009-AA05-488E-B5C2-F8EE9837C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47611" y="3031956"/>
            <a:ext cx="8012920" cy="8010670"/>
          </a:xfrm>
          <a:prstGeom prst="ellipse">
            <a:avLst/>
          </a:prstGeo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4400"/>
            </a:lvl1pPr>
          </a:lstStyle>
          <a:p>
            <a:r>
              <a:rPr lang="en-US" dirty="0"/>
              <a:t>	Drag and drop</a:t>
            </a:r>
          </a:p>
          <a:p>
            <a:r>
              <a:rPr lang="en-US" dirty="0"/>
              <a:t>	image here</a:t>
            </a:r>
          </a:p>
        </p:txBody>
      </p:sp>
    </p:spTree>
    <p:extLst>
      <p:ext uri="{BB962C8B-B14F-4D97-AF65-F5344CB8AC3E}">
        <p14:creationId xmlns:p14="http://schemas.microsoft.com/office/powerpoint/2010/main" val="60206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ll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3DC6E7-214B-4F23-8CC7-FFAD0550EDE6}"/>
              </a:ext>
            </a:extLst>
          </p:cNvPr>
          <p:cNvSpPr/>
          <p:nvPr userDrawn="1"/>
        </p:nvSpPr>
        <p:spPr>
          <a:xfrm>
            <a:off x="0" y="10940716"/>
            <a:ext cx="24387175" cy="2775284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08CB4F-DC13-5D45-8758-2CE34F86D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6011" y="6256419"/>
            <a:ext cx="3439637" cy="3438671"/>
          </a:xfrm>
          <a:prstGeom prst="ellipse">
            <a:avLst/>
          </a:prstGeo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33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xmlns="" id="{46A007F7-3D25-7A40-992D-16C267DE5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438401"/>
            <a:ext cx="12498388" cy="18103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two images framed by LinkedIn’s brand shapes. 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FE263002-81CC-44FD-B7A4-FD654CB6F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76884" y="11788705"/>
            <a:ext cx="7940841" cy="12983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00C6C14-AF9B-45A4-B035-60E20F45F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78676" y="12128898"/>
            <a:ext cx="5783598" cy="7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ine 1">
    <p:bg>
      <p:bgPr>
        <a:solidFill>
          <a:srgbClr val="004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55B1064-CFCB-4D72-A3FF-01000EE99E31}"/>
              </a:ext>
            </a:extLst>
          </p:cNvPr>
          <p:cNvSpPr/>
          <p:nvPr userDrawn="1"/>
        </p:nvSpPr>
        <p:spPr>
          <a:xfrm>
            <a:off x="3486150" y="-2095500"/>
            <a:ext cx="17468850" cy="174688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xmlns="" id="{6A0E3F99-35EB-AC4D-AEF0-EE704725E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9194" y="-2438400"/>
            <a:ext cx="7869382" cy="2001795"/>
          </a:xfrm>
          <a:prstGeom prst="foldedCorner">
            <a:avLst/>
          </a:prstGeom>
          <a:solidFill>
            <a:srgbClr val="FCE2B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274320" tIns="274320" rIns="2743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Purpose of Layout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: Big idea statement utilizing 2 words.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Pro tip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: Don’t use “Big idea statements” sequentially.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E7A9AD-359C-457A-8E06-2B4452474AD8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54E48A84-BDA3-4F71-AD45-6B1E4FD21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F7EE228-9C06-4DDC-BC3B-61DA56FB2A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full bleed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looking at a person&#10;&#10;Description automatically generated">
            <a:extLst>
              <a:ext uri="{FF2B5EF4-FFF2-40B4-BE49-F238E27FC236}">
                <a16:creationId xmlns:a16="http://schemas.microsoft.com/office/drawing/2014/main" xmlns="" id="{AC7B18F9-9FF7-4EC1-8A36-30E7C7773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" y="0"/>
            <a:ext cx="24387048" cy="13716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7218BD-0879-4AE7-9DE0-001426736ADF}"/>
              </a:ext>
            </a:extLst>
          </p:cNvPr>
          <p:cNvSpPr/>
          <p:nvPr userDrawn="1"/>
        </p:nvSpPr>
        <p:spPr>
          <a:xfrm>
            <a:off x="4668252" y="-689810"/>
            <a:ext cx="15175832" cy="15175832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xmlns="" id="{A146C342-1704-1B43-9F78-254DE1493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667001"/>
            <a:ext cx="11888788" cy="2084201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To interrupt a full-bleed image with a compelling or arresting quote.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77"/>
                <a:ea typeface="Source Sans Pro" charset="0"/>
                <a:cs typeface="Arial" panose="020B0604020202020204" pitchFamily="34" charset="0"/>
              </a:rPr>
              <a:t>Use a photo that has interest or people connection from opposite ends of the frame. Do not overlay image with color or add transparency.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D66483-5F95-47DD-9B40-95215A071648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5B7A2F25-6ADC-438D-A406-C22EF760C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A1A773CE-F205-4282-BABE-28742A5B42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>
            <a:extLst>
              <a:ext uri="{FF2B5EF4-FFF2-40B4-BE49-F238E27FC236}">
                <a16:creationId xmlns:a16="http://schemas.microsoft.com/office/drawing/2014/main" xmlns="" id="{66F1EFDA-5E9E-AA42-A3B7-322CBABA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-1447800"/>
            <a:ext cx="9907587" cy="1039120"/>
          </a:xfrm>
          <a:prstGeom prst="foldedCorner">
            <a:avLst/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: Key title on the left with 3 topics, vertically on right.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1A5847-EBA8-4E34-91DF-D0C371F077C0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5E89D0CA-FFDB-4A1D-A669-53A20FC9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CD36269-04C8-45E1-8A0C-AC20DC02A1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3 topics side by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567FF3-D1A2-054D-B9BD-C1C308B49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96891" y="2775284"/>
            <a:ext cx="6669741" cy="9095875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F5C900-047C-BE42-B029-D88086CD3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135525" y="2775285"/>
            <a:ext cx="6669741" cy="9095876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F9BE5B-CEBC-EF42-A9C1-923920C80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9789" y="2775285"/>
            <a:ext cx="6669741" cy="9095875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xmlns="" id="{27AC16F7-401F-AE49-B6E5-1F951AEA80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286000"/>
            <a:ext cx="9755187" cy="1723589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This text layout is for expanding upon 3 main points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Replace text placeholders with your own words.</a:t>
            </a:r>
            <a:endParaRPr 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FBC9C9-8CBE-430C-A459-F0CB39E058C4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4ABC00B0-0890-48B0-9827-456C9B7FE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8BFC4F6-6A1E-401A-ADCE-B9DD6ECE4F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5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 3 topics side by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567FF3-D1A2-054D-B9BD-C1C308B49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608162" y="1973177"/>
            <a:ext cx="10251837" cy="9897981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F9BE5B-CEBC-EF42-A9C1-923920C80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9788" y="1973178"/>
            <a:ext cx="10251837" cy="9897981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xmlns="" id="{27AC16F7-401F-AE49-B6E5-1F951AEA80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286000"/>
            <a:ext cx="9755187" cy="1723589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This text layout is for expanding upon 3 main points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Replace text placeholders with your own words.</a:t>
            </a:r>
            <a:endParaRPr 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FBC9C9-8CBE-430C-A459-F0CB39E058C4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4ABC00B0-0890-48B0-9827-456C9B7FE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366B00B-6107-49EA-BA63-D6A24A2C93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695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 3 topics side by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F9BE5B-CEBC-EF42-A9C1-923920C80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9788" y="2711116"/>
            <a:ext cx="21310212" cy="9160043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xmlns="" id="{27AC16F7-401F-AE49-B6E5-1F951AEA80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286000"/>
            <a:ext cx="9755187" cy="1723589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This text layout is for expanding upon 3 main points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Replace text placeholders with your own words.</a:t>
            </a:r>
            <a:endParaRPr 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FBC9C9-8CBE-430C-A459-F0CB39E058C4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4ABC00B0-0890-48B0-9827-456C9B7FE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E38D9FE3-C36B-4247-9622-416118318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84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62C1A7CD-F849-0844-BD28-38AC3DDF3A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1053010" cy="12352421"/>
          </a:xfr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xmlns="" id="{EC90067C-6D7C-2D47-A4DB-24CEF6BD5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133600"/>
            <a:ext cx="13336587" cy="17341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a key message with four supporting points. Large image flush left.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98B967-EA2F-4124-811D-E1975BB2AEFE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59B48E4-769D-4D35-97BB-5A66C0AF3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439DC132-742A-4CE6-9C94-06BCF3DC8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3092DEDE-4211-354D-90F0-DF7243317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55988" y="0"/>
            <a:ext cx="8231186" cy="12352421"/>
          </a:xfr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xmlns="" id="{4E9082C6-1587-E44D-9855-D470913809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057400"/>
            <a:ext cx="14936787" cy="17341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a key message with four supporting points. Medium portrait image flush right.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EB7830-2BCA-479E-9115-B5D5592210B8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307FE624-DB7C-4555-BD15-B0E169B9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4FD696F-335C-47B2-B8B9-2AE73642B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title 2">
    <p:bg>
      <p:bgPr>
        <a:solidFill>
          <a:srgbClr val="FD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12C0A422-248B-0648-8780-CE7B5F7D1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77011" y="1"/>
            <a:ext cx="11810164" cy="12352420"/>
          </a:xfr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xmlns="" id="{585957FD-6B89-6B47-A7BB-28ED16D27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362201"/>
            <a:ext cx="14327187" cy="17341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a key message with short description. Large landscape image flush right.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3EFFEA-440C-428E-AD6C-A290D0778C30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70BFAE3-61EB-47A4-83B8-B4857A7A4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65E9DCA4-D36B-4CDA-AB23-4784501A19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l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3DC6E7-214B-4F23-8CC7-FFAD0550EDE6}"/>
              </a:ext>
            </a:extLst>
          </p:cNvPr>
          <p:cNvSpPr/>
          <p:nvPr userDrawn="1"/>
        </p:nvSpPr>
        <p:spPr>
          <a:xfrm>
            <a:off x="0" y="10940716"/>
            <a:ext cx="24387175" cy="2775284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08CB4F-DC13-5D45-8758-2CE34F86D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7399" y="1898630"/>
            <a:ext cx="7563253" cy="7561130"/>
          </a:xfrm>
          <a:prstGeom prst="ellipse">
            <a:avLst/>
          </a:prstGeo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4400"/>
            </a:lvl1pPr>
          </a:lstStyle>
          <a:p>
            <a:r>
              <a:rPr lang="en-US" dirty="0"/>
              <a:t>	Drag and drop</a:t>
            </a:r>
          </a:p>
          <a:p>
            <a:r>
              <a:rPr lang="en-US" dirty="0"/>
              <a:t>	image here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xmlns="" id="{46A007F7-3D25-7A40-992D-16C267DE5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2438401"/>
            <a:ext cx="12498388" cy="18103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two images framed by LinkedIn’s brand shapes. 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FE263002-81CC-44FD-B7A4-FD654CB6F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76884" y="11788705"/>
            <a:ext cx="7940841" cy="12983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DF322533-888F-4E73-B27A-69485D5017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78676" y="12128898"/>
            <a:ext cx="5783598" cy="7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Placeholder 46">
            <a:extLst>
              <a:ext uri="{FF2B5EF4-FFF2-40B4-BE49-F238E27FC236}">
                <a16:creationId xmlns:a16="http://schemas.microsoft.com/office/drawing/2014/main" xmlns="" id="{38B800DD-B917-004A-B805-BE8812DC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Enter slide title here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Community" panose="02000303040000020003" pitchFamily="2" charset="0"/>
              </a:defRPr>
            </a:lvl1pPr>
          </a:lstStyle>
          <a:p>
            <a:fld id="{37839016-1707-4943-BBD3-81C0EB18A13F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Community" panose="0200030304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83326" y="12604750"/>
            <a:ext cx="47020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Community" panose="02000303040000020003" pitchFamily="2" charset="0"/>
              </a:defRPr>
            </a:lvl1pPr>
          </a:lstStyle>
          <a:p>
            <a:fld id="{9386954D-29FB-504B-A61A-AC325EBF3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80" r:id="rId2"/>
    <p:sldLayoutId id="2147484289" r:id="rId3"/>
    <p:sldLayoutId id="2147484706" r:id="rId4"/>
    <p:sldLayoutId id="2147484707" r:id="rId5"/>
    <p:sldLayoutId id="2147484416" r:id="rId6"/>
    <p:sldLayoutId id="2147484301" r:id="rId7"/>
    <p:sldLayoutId id="2147484303" r:id="rId8"/>
    <p:sldLayoutId id="2147484501" r:id="rId9"/>
    <p:sldLayoutId id="2147484708" r:id="rId10"/>
    <p:sldLayoutId id="2147484432" r:id="rId11"/>
    <p:sldLayoutId id="2147484329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600" kern="1200" baseline="0">
          <a:solidFill>
            <a:srgbClr val="915907"/>
          </a:solidFill>
          <a:latin typeface="Community Light" panose="02000303040000020003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390AD74-4817-4881-8D46-6919D1AFC4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359" y="1973179"/>
            <a:ext cx="7708036" cy="7705872"/>
          </a:xfrm>
        </p:spPr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5FDD2027-1E10-4A4B-AC8F-36DD1E293E92}"/>
              </a:ext>
            </a:extLst>
          </p:cNvPr>
          <p:cNvSpPr txBox="1">
            <a:spLocks/>
          </p:cNvSpPr>
          <p:nvPr/>
        </p:nvSpPr>
        <p:spPr>
          <a:xfrm>
            <a:off x="9989087" y="2310065"/>
            <a:ext cx="13159671" cy="43313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800" dirty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  <a:t>Titre de votre présentation </a:t>
            </a:r>
            <a:r>
              <a:rPr lang="fr-FR" sz="8800" dirty="0" smtClean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  <a:t/>
            </a:r>
            <a:br>
              <a:rPr lang="fr-FR" sz="8800" dirty="0" smtClean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</a:br>
            <a:r>
              <a:rPr lang="fr-FR" sz="8800" dirty="0" smtClean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  <a:t>ici</a:t>
            </a:r>
            <a:r>
              <a:rPr lang="fr-FR" sz="8800" dirty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  <a:t>, ne doit pas dépasser </a:t>
            </a:r>
            <a:r>
              <a:rPr lang="fr-FR" sz="8800" dirty="0" smtClean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  <a:t/>
            </a:r>
            <a:br>
              <a:rPr lang="fr-FR" sz="8800" dirty="0" smtClean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</a:br>
            <a:r>
              <a:rPr lang="fr-FR" sz="8800" dirty="0" smtClean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  <a:t>trois </a:t>
            </a:r>
            <a:r>
              <a:rPr lang="fr-FR" sz="8800" dirty="0">
                <a:solidFill>
                  <a:schemeClr val="lt2"/>
                </a:solidFill>
                <a:latin typeface="Community Light" panose="02000303040000020003" pitchFamily="50" charset="0"/>
                <a:ea typeface="Arial"/>
                <a:cs typeface="Arial"/>
                <a:sym typeface="Arial"/>
              </a:rPr>
              <a:t>lignes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3367A411-4B72-4FC5-96FB-5C34A7797CF6}"/>
              </a:ext>
            </a:extLst>
          </p:cNvPr>
          <p:cNvSpPr txBox="1">
            <a:spLocks/>
          </p:cNvSpPr>
          <p:nvPr/>
        </p:nvSpPr>
        <p:spPr>
          <a:xfrm>
            <a:off x="10037212" y="6563672"/>
            <a:ext cx="13368219" cy="2676954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526">
              <a:lnSpc>
                <a:spcPct val="120000"/>
              </a:lnSpc>
            </a:pPr>
            <a:r>
              <a:rPr lang="fr-FR" sz="5200" dirty="0">
                <a:solidFill>
                  <a:schemeClr val="accent1"/>
                </a:solidFill>
                <a:latin typeface="Community Light" panose="02000303040000020003" pitchFamily="50" charset="0"/>
              </a:rPr>
              <a:t>Votre nom et votre photo de profil à gauche</a:t>
            </a:r>
            <a:r>
              <a:rPr lang="fr-FR" sz="4800" dirty="0">
                <a:solidFill>
                  <a:schemeClr val="accent1"/>
                </a:solidFill>
                <a:latin typeface="Community Light" panose="02000303040000020003" pitchFamily="50" charset="0"/>
              </a:rPr>
              <a:t/>
            </a:r>
            <a:br>
              <a:rPr lang="fr-FR" sz="4800" dirty="0">
                <a:solidFill>
                  <a:schemeClr val="accent1"/>
                </a:solidFill>
                <a:latin typeface="Community Light" panose="02000303040000020003" pitchFamily="50" charset="0"/>
              </a:rPr>
            </a:br>
            <a:r>
              <a:rPr lang="fr-FR" sz="4600" dirty="0">
                <a:solidFill>
                  <a:schemeClr val="accent1"/>
                </a:solidFill>
                <a:latin typeface="Community Light" panose="02000303040000020003" pitchFamily="50" charset="0"/>
              </a:rPr>
              <a:t>L’intitulé de votre poste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10ABD566-BFCB-4185-A83D-8405FF2F56B6}"/>
              </a:ext>
            </a:extLst>
          </p:cNvPr>
          <p:cNvSpPr txBox="1">
            <a:spLocks/>
          </p:cNvSpPr>
          <p:nvPr/>
        </p:nvSpPr>
        <p:spPr>
          <a:xfrm>
            <a:off x="10119528" y="8768170"/>
            <a:ext cx="5660661" cy="443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526">
              <a:lnSpc>
                <a:spcPct val="100000"/>
              </a:lnSpc>
            </a:pPr>
            <a:r>
              <a:rPr lang="fr-FR" sz="3400" dirty="0">
                <a:latin typeface="Community Light" panose="02000303040000020003" pitchFamily="50" charset="0"/>
              </a:rPr>
              <a:t>La date</a:t>
            </a:r>
          </a:p>
        </p:txBody>
      </p:sp>
    </p:spTree>
    <p:extLst>
      <p:ext uri="{BB962C8B-B14F-4D97-AF65-F5344CB8AC3E}">
        <p14:creationId xmlns:p14="http://schemas.microsoft.com/office/powerpoint/2010/main" val="4057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xmlns="" id="{CB6DBAC4-0C28-437B-891E-B0C0B30DC0E7}"/>
              </a:ext>
            </a:extLst>
          </p:cNvPr>
          <p:cNvSpPr txBox="1">
            <a:spLocks/>
          </p:cNvSpPr>
          <p:nvPr/>
        </p:nvSpPr>
        <p:spPr>
          <a:xfrm>
            <a:off x="1528224" y="545433"/>
            <a:ext cx="21337374" cy="89022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chemeClr val="bg2"/>
                </a:solidFill>
                <a:latin typeface="Community Light" panose="02000303040000020003" pitchFamily="50" charset="0"/>
              </a:rPr>
              <a:t>Le voyage du héros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xmlns="" id="{251DD84F-FE51-4903-A2E7-8BF2C3E2278D}"/>
              </a:ext>
            </a:extLst>
          </p:cNvPr>
          <p:cNvSpPr txBox="1">
            <a:spLocks/>
          </p:cNvSpPr>
          <p:nvPr/>
        </p:nvSpPr>
        <p:spPr>
          <a:xfrm>
            <a:off x="1521906" y="1563039"/>
            <a:ext cx="21337375" cy="69947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>
                <a:latin typeface="Community Light" panose="02000303040000020003" pitchFamily="50" charset="0"/>
              </a:rPr>
              <a:t>Une recette éprouvée pour raconter des histoires passionnantes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00C5A956-C322-4469-83F9-E486817EE16C}"/>
              </a:ext>
            </a:extLst>
          </p:cNvPr>
          <p:cNvSpPr txBox="1">
            <a:spLocks/>
          </p:cNvSpPr>
          <p:nvPr/>
        </p:nvSpPr>
        <p:spPr>
          <a:xfrm>
            <a:off x="2438402" y="3489659"/>
            <a:ext cx="4170946" cy="74545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fr-FR" sz="4000" dirty="0">
                <a:solidFill>
                  <a:schemeClr val="accent1"/>
                </a:solidFill>
                <a:latin typeface="Community Semibold" panose="02000703040000020003" pitchFamily="50" charset="0"/>
                <a:ea typeface="Source Sans Pro Semibold" charset="0"/>
                <a:cs typeface="Source Sans Pro Semibold" charset="0"/>
              </a:rPr>
              <a:t>1. Héros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52B7C4B7-F9BC-4D52-84F7-F40974E423DC}"/>
              </a:ext>
            </a:extLst>
          </p:cNvPr>
          <p:cNvSpPr txBox="1">
            <a:spLocks/>
          </p:cNvSpPr>
          <p:nvPr/>
        </p:nvSpPr>
        <p:spPr>
          <a:xfrm>
            <a:off x="2438401" y="4189078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fr-FR" sz="3200" dirty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On présente le héros </a:t>
            </a:r>
            <a: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qui </a:t>
            </a:r>
            <a:r>
              <a:rPr lang="fr-FR" sz="3200" dirty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est appelé pour </a:t>
            </a:r>
            <a: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une </a:t>
            </a:r>
            <a:r>
              <a:rPr lang="fr-FR" sz="3200" dirty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aventure. Le héros accepte sa mission et reçoit parfois l’aide d’entités surnaturelles </a:t>
            </a:r>
            <a: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3200" dirty="0" smtClean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au </a:t>
            </a:r>
            <a:r>
              <a:rPr lang="fr-FR" sz="3200" dirty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cours de son périple.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F76372AB-75CA-431B-BABA-CAC3D55FAAE6}"/>
              </a:ext>
            </a:extLst>
          </p:cNvPr>
          <p:cNvSpPr txBox="1">
            <a:spLocks/>
          </p:cNvSpPr>
          <p:nvPr/>
        </p:nvSpPr>
        <p:spPr>
          <a:xfrm>
            <a:off x="7451560" y="3481637"/>
            <a:ext cx="4170946" cy="721395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fr-FR" sz="4000">
                <a:solidFill>
                  <a:schemeClr val="accent1"/>
                </a:solidFill>
                <a:latin typeface="Community Semibold" panose="02000703040000020003" pitchFamily="50" charset="0"/>
                <a:ea typeface="Source Sans Pro Semibold" charset="0"/>
                <a:cs typeface="Source Sans Pro Semibold" charset="0"/>
              </a:rPr>
              <a:t>2. Conflit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9BC9B531-D91B-4F8C-930B-2178EFB586CC}"/>
              </a:ext>
            </a:extLst>
          </p:cNvPr>
          <p:cNvSpPr txBox="1">
            <a:spLocks/>
          </p:cNvSpPr>
          <p:nvPr/>
        </p:nvSpPr>
        <p:spPr>
          <a:xfrm>
            <a:off x="7451559" y="4181057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fr-FR" sz="3200" dirty="0">
                <a:latin typeface="Community" panose="02000303040000020003" pitchFamily="50" charset="0"/>
                <a:ea typeface="Source Sans Pro" charset="0"/>
                <a:cs typeface="Source Sans Pro" charset="0"/>
              </a:rPr>
              <a:t>Le héros franchit une frontière et abandonne son ancienne vie. Il entre dans un monde inconnu truffé d’épreuves et d’obstacles. Les événements s’enchaînent pour remettre en cause les défauts des personnages.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F667F73B-1208-4F54-922E-5A2E20C96E62}"/>
              </a:ext>
            </a:extLst>
          </p:cNvPr>
          <p:cNvSpPr txBox="1">
            <a:spLocks/>
          </p:cNvSpPr>
          <p:nvPr/>
        </p:nvSpPr>
        <p:spPr>
          <a:xfrm>
            <a:off x="12408571" y="3449553"/>
            <a:ext cx="4170946" cy="75348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fr-FR" sz="4000">
                <a:solidFill>
                  <a:schemeClr val="accent1"/>
                </a:solidFill>
                <a:latin typeface="Community Semibold" panose="02000703040000020003" pitchFamily="50" charset="0"/>
                <a:ea typeface="Source Sans Pro Semibold" charset="0"/>
                <a:cs typeface="Source Sans Pro Semibold" charset="0"/>
              </a:rPr>
              <a:t>3. Résolution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894745A4-5C60-4959-AA43-E3C1E6C948CA}"/>
              </a:ext>
            </a:extLst>
          </p:cNvPr>
          <p:cNvSpPr txBox="1">
            <a:spLocks/>
          </p:cNvSpPr>
          <p:nvPr/>
        </p:nvSpPr>
        <p:spPr>
          <a:xfrm>
            <a:off x="12408570" y="4148972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fr-FR" sz="3200">
                <a:latin typeface="Community" panose="02000303040000020003" pitchFamily="50" charset="0"/>
                <a:ea typeface="Source Sans Pro" charset="0"/>
                <a:cs typeface="Source Sans Pro" charset="0"/>
              </a:rPr>
              <a:t>Le héros sort finalement victorieux au prix d’un lourd sacrifice et après avoir frôlé la mort. Une récompense attend toutefois le héros à la fin de son voyage.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C191181A-B45B-4D22-90FA-3E9FAD838784}"/>
              </a:ext>
            </a:extLst>
          </p:cNvPr>
          <p:cNvSpPr txBox="1">
            <a:spLocks/>
          </p:cNvSpPr>
          <p:nvPr/>
        </p:nvSpPr>
        <p:spPr>
          <a:xfrm>
            <a:off x="17453813" y="3441532"/>
            <a:ext cx="4170946" cy="697332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fr-FR" sz="4000">
                <a:solidFill>
                  <a:schemeClr val="accent1"/>
                </a:solidFill>
                <a:latin typeface="Community Semibold" panose="02000703040000020003" pitchFamily="50" charset="0"/>
                <a:ea typeface="Source Sans Pro Semibold" charset="0"/>
                <a:cs typeface="Source Sans Pro Semibold" charset="0"/>
              </a:rPr>
              <a:t>4. Transformation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D8A3CA78-E300-4FAC-B329-811208E241A1}"/>
              </a:ext>
            </a:extLst>
          </p:cNvPr>
          <p:cNvSpPr txBox="1">
            <a:spLocks/>
          </p:cNvSpPr>
          <p:nvPr/>
        </p:nvSpPr>
        <p:spPr>
          <a:xfrm>
            <a:off x="17453812" y="4140951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fr-FR" sz="3200">
                <a:latin typeface="Community" panose="02000303040000020003" pitchFamily="50" charset="0"/>
                <a:ea typeface="Source Sans Pro" charset="0"/>
                <a:cs typeface="Source Sans Pro" charset="0"/>
              </a:rPr>
              <a:t>Il rentre chez lui, mais réalise être devenu une autre personne à la suite de ses expériences et de ses prises de conscience.</a:t>
            </a:r>
          </a:p>
        </p:txBody>
      </p:sp>
    </p:spTree>
    <p:extLst>
      <p:ext uri="{BB962C8B-B14F-4D97-AF65-F5344CB8AC3E}">
        <p14:creationId xmlns:p14="http://schemas.microsoft.com/office/powerpoint/2010/main" val="7884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3F9EA8B-37E4-7E47-870D-7AFE8B312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54142" y="2337468"/>
            <a:ext cx="12699080" cy="5881688"/>
          </a:xfrm>
        </p:spPr>
        <p:txBody>
          <a:bodyPr/>
          <a:lstStyle/>
          <a:p>
            <a:pPr algn="ctr" defTabSz="1828526">
              <a:lnSpc>
                <a:spcPct val="100000"/>
              </a:lnSpc>
            </a:pPr>
            <a:r>
              <a:rPr lang="fr-FR" sz="9000">
                <a:solidFill>
                  <a:schemeClr val="bg1"/>
                </a:solidFill>
                <a:latin typeface="Community Light" panose="02000303040000020003" pitchFamily="50" charset="0"/>
              </a:rPr>
              <a:t>« Vous devez entretenir une culture de la transformation et rester fidèle à vos valeurs. 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F2D64-4DAB-A34D-BD11-59295B2267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89396" y="9193881"/>
            <a:ext cx="14104937" cy="958850"/>
          </a:xfrm>
        </p:spPr>
        <p:txBody>
          <a:bodyPr/>
          <a:lstStyle/>
          <a:p>
            <a:pPr algn="ctr"/>
            <a:r>
              <a:rPr lang="fr-FR" b="0">
                <a:solidFill>
                  <a:schemeClr val="bg1"/>
                </a:solidFill>
                <a:latin typeface="Community Light" panose="02000303040000020003" pitchFamily="50" charset="0"/>
              </a:rPr>
              <a:t>Jeff Weiner</a:t>
            </a:r>
          </a:p>
        </p:txBody>
      </p:sp>
    </p:spTree>
    <p:extLst>
      <p:ext uri="{BB962C8B-B14F-4D97-AF65-F5344CB8AC3E}">
        <p14:creationId xmlns:p14="http://schemas.microsoft.com/office/powerpoint/2010/main" val="24491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DADBBA8-2002-4256-BC99-70644ADE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01000" y="5309935"/>
            <a:ext cx="3439637" cy="3438671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23D7F1-19E0-984D-B43E-5F2830B7C4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8422" y="1616242"/>
            <a:ext cx="14224000" cy="2522538"/>
          </a:xfrm>
        </p:spPr>
        <p:txBody>
          <a:bodyPr>
            <a:normAutofit fontScale="90000"/>
          </a:bodyPr>
          <a:lstStyle/>
          <a:p>
            <a:r>
              <a:rPr lang="fr-FR" sz="22200">
                <a:solidFill>
                  <a:schemeClr val="bg2"/>
                </a:solidFill>
                <a:latin typeface="Community Light" panose="02000303040000020003" pitchFamily="50" charset="0"/>
              </a:rPr>
              <a:t>Merci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49D959B-051C-40B5-A58D-3F70E90127A4}"/>
              </a:ext>
            </a:extLst>
          </p:cNvPr>
          <p:cNvSpPr txBox="1">
            <a:spLocks/>
          </p:cNvSpPr>
          <p:nvPr/>
        </p:nvSpPr>
        <p:spPr>
          <a:xfrm>
            <a:off x="7345549" y="5899160"/>
            <a:ext cx="14160844" cy="266732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1828800" rtl="0" eaLnBrk="1" latinLnBrk="0" hangingPunct="1">
              <a:lnSpc>
                <a:spcPts val="16560"/>
              </a:lnSpc>
              <a:spcBef>
                <a:spcPts val="2000"/>
              </a:spcBef>
              <a:buNone/>
              <a:defRPr lang="en-US" sz="13800" kern="1200" baseline="0" dirty="0" smtClean="0">
                <a:solidFill>
                  <a:schemeClr val="bg2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</a:lstStyle>
          <a:p>
            <a:pPr defTabSz="1828526">
              <a:lnSpc>
                <a:spcPct val="100000"/>
              </a:lnSpc>
            </a:pPr>
            <a:r>
              <a:rPr lang="fr-FR" sz="5600">
                <a:solidFill>
                  <a:schemeClr val="accent6"/>
                </a:solidFill>
                <a:latin typeface="Community Light" panose="02000303040000020003" pitchFamily="50" charset="0"/>
              </a:rPr>
              <a:t>Insérez votre photo</a:t>
            </a:r>
          </a:p>
          <a:p>
            <a:pPr defTabSz="1828526">
              <a:lnSpc>
                <a:spcPct val="100000"/>
              </a:lnSpc>
            </a:pPr>
            <a:r>
              <a:rPr lang="fr-FR" sz="5600">
                <a:solidFill>
                  <a:schemeClr val="accent6"/>
                </a:solidFill>
                <a:latin typeface="Community Light" panose="02000303040000020003" pitchFamily="50" charset="0"/>
              </a:rPr>
              <a:t>Insérez la version courte de votre lien d’affiliation</a:t>
            </a:r>
          </a:p>
        </p:txBody>
      </p:sp>
    </p:spTree>
    <p:extLst>
      <p:ext uri="{BB962C8B-B14F-4D97-AF65-F5344CB8AC3E}">
        <p14:creationId xmlns:p14="http://schemas.microsoft.com/office/powerpoint/2010/main" val="32376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3D2677E-C490-244D-B797-EF3464C3CF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9454" y="3767030"/>
            <a:ext cx="11823957" cy="61177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10000" dirty="0">
                <a:solidFill>
                  <a:schemeClr val="bg2"/>
                </a:solidFill>
                <a:latin typeface="Community Light" panose="02000303040000020003" pitchFamily="50" charset="0"/>
              </a:rPr>
              <a:t>Brisez la glace. </a:t>
            </a:r>
            <a:r>
              <a:rPr lang="fr-FR" sz="8000" b="1" dirty="0">
                <a:latin typeface="Community Light" panose="02000303040000020003" pitchFamily="50" charset="0"/>
              </a:rPr>
              <a:t/>
            </a:r>
            <a:br>
              <a:rPr lang="fr-FR" sz="8000" b="1" dirty="0">
                <a:latin typeface="Community Light" panose="02000303040000020003" pitchFamily="50" charset="0"/>
              </a:rPr>
            </a:br>
            <a:r>
              <a:rPr lang="fr-FR" sz="6600" dirty="0">
                <a:solidFill>
                  <a:schemeClr val="accent6"/>
                </a:solidFill>
                <a:latin typeface="Community Light" panose="02000303040000020003" pitchFamily="50" charset="0"/>
              </a:rPr>
              <a:t>En quoi votre audience peut-elle s’identifier à votre sujet ? Apprenez </a:t>
            </a:r>
            <a:r>
              <a:rPr lang="fr-FR" sz="66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  <a:t/>
            </a:r>
            <a:br>
              <a:rPr lang="fr-FR" sz="66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</a:br>
            <a:r>
              <a:rPr lang="fr-FR" sz="66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  <a:t>à </a:t>
            </a:r>
            <a:r>
              <a:rPr lang="fr-FR" sz="6600" dirty="0">
                <a:solidFill>
                  <a:schemeClr val="accent6"/>
                </a:solidFill>
                <a:latin typeface="Community Light" panose="02000303040000020003" pitchFamily="50" charset="0"/>
              </a:rPr>
              <a:t>connaître votre audience. Suscitez l’intérêt en usant d’humour, de mise en scène et de surprise. </a:t>
            </a:r>
          </a:p>
        </p:txBody>
      </p:sp>
    </p:spTree>
    <p:extLst>
      <p:ext uri="{BB962C8B-B14F-4D97-AF65-F5344CB8AC3E}">
        <p14:creationId xmlns:p14="http://schemas.microsoft.com/office/powerpoint/2010/main" val="1390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537C9F-E34C-EF44-AFB0-ECD058571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5798" y="5047247"/>
            <a:ext cx="6667500" cy="2819400"/>
          </a:xfrm>
        </p:spPr>
        <p:txBody>
          <a:bodyPr>
            <a:normAutofit/>
          </a:bodyPr>
          <a:lstStyle/>
          <a:p>
            <a:r>
              <a:rPr lang="fr-FR" sz="8800">
                <a:solidFill>
                  <a:schemeClr val="bg2"/>
                </a:solidFill>
                <a:latin typeface="Community Light" panose="02000303040000020003" pitchFamily="50" charset="0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8566F8-D01C-47AA-AFDA-86190CA0FF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604218" y="2340858"/>
            <a:ext cx="118872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0">
                <a:solidFill>
                  <a:schemeClr val="accent1"/>
                </a:solidFill>
                <a:latin typeface="Community Light" panose="02000303040000020003" pitchFamily="50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E967C3-1D5A-4938-BF2B-4F4B8A836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604218" y="5222499"/>
            <a:ext cx="118872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0">
                <a:solidFill>
                  <a:schemeClr val="accent1"/>
                </a:solidFill>
                <a:latin typeface="Community Light" panose="02000303040000020003" pitchFamily="50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B31A37-A8FD-412B-9D02-8FCE9DA8F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604218" y="8130601"/>
            <a:ext cx="118872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0">
                <a:solidFill>
                  <a:schemeClr val="accent1"/>
                </a:solidFill>
                <a:latin typeface="Community Light" panose="02000303040000020003" pitchFamily="50" charset="0"/>
              </a:rPr>
              <a:t>3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DE7FA6EB-F01F-4C37-8241-21EE8B0567BF}"/>
              </a:ext>
            </a:extLst>
          </p:cNvPr>
          <p:cNvSpPr txBox="1">
            <a:spLocks/>
          </p:cNvSpPr>
          <p:nvPr/>
        </p:nvSpPr>
        <p:spPr>
          <a:xfrm>
            <a:off x="10974390" y="2563604"/>
            <a:ext cx="9350958" cy="15437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 baseline="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munity Light" panose="02000303040000020003" pitchFamily="50" charset="0"/>
              </a:rPr>
              <a:t>Structure de la présentation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78CB2F9B-79CB-4020-A0B6-87D410CF0F72}"/>
              </a:ext>
            </a:extLst>
          </p:cNvPr>
          <p:cNvSpPr txBox="1">
            <a:spLocks/>
          </p:cNvSpPr>
          <p:nvPr/>
        </p:nvSpPr>
        <p:spPr>
          <a:xfrm>
            <a:off x="10974389" y="5446974"/>
            <a:ext cx="10311992" cy="15437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 baseline="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munity Light" panose="02000303040000020003" pitchFamily="50" charset="0"/>
              </a:rPr>
              <a:t>Capacité à résoudre les conflits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79780B7E-A5D6-4B53-B552-910A16430762}"/>
              </a:ext>
            </a:extLst>
          </p:cNvPr>
          <p:cNvSpPr txBox="1">
            <a:spLocks/>
          </p:cNvSpPr>
          <p:nvPr/>
        </p:nvSpPr>
        <p:spPr>
          <a:xfrm>
            <a:off x="10974389" y="8337304"/>
            <a:ext cx="8516769" cy="15437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 baseline="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ommunity Light" panose="02000303040000020003" pitchFamily="50" charset="0"/>
              </a:rPr>
              <a:t>Le voyage du héros</a:t>
            </a:r>
          </a:p>
        </p:txBody>
      </p:sp>
    </p:spTree>
    <p:extLst>
      <p:ext uri="{BB962C8B-B14F-4D97-AF65-F5344CB8AC3E}">
        <p14:creationId xmlns:p14="http://schemas.microsoft.com/office/powerpoint/2010/main" val="20294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xmlns="" id="{DB8F19BF-9FAA-48F2-B145-C2E2BB74AB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19" r="719"/>
          <a:stretch>
            <a:fillRect/>
          </a:stretch>
        </p:blipFill>
        <p:spPr/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79B20A6-5839-48FC-9057-CA723439495F}"/>
              </a:ext>
            </a:extLst>
          </p:cNvPr>
          <p:cNvSpPr txBox="1">
            <a:spLocks/>
          </p:cNvSpPr>
          <p:nvPr/>
        </p:nvSpPr>
        <p:spPr>
          <a:xfrm>
            <a:off x="1499203" y="3150601"/>
            <a:ext cx="9585892" cy="1331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fr-FR" sz="8800" dirty="0">
                <a:solidFill>
                  <a:schemeClr val="bg2"/>
                </a:solidFill>
                <a:latin typeface="Community Light" panose="02000303040000020003" pitchFamily="50" charset="0"/>
              </a:rPr>
              <a:t>Structure de la présentation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5866E489-35B4-426D-AE9C-B58EAD264020}"/>
              </a:ext>
            </a:extLst>
          </p:cNvPr>
          <p:cNvSpPr txBox="1">
            <a:spLocks/>
          </p:cNvSpPr>
          <p:nvPr/>
        </p:nvSpPr>
        <p:spPr>
          <a:xfrm>
            <a:off x="1493503" y="5709300"/>
            <a:ext cx="9383044" cy="2142409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526">
              <a:lnSpc>
                <a:spcPct val="100000"/>
              </a:lnSpc>
            </a:pPr>
            <a:r>
              <a:rPr lang="fr-FR" sz="5400" dirty="0">
                <a:solidFill>
                  <a:schemeClr val="accent6"/>
                </a:solidFill>
                <a:latin typeface="Community Light" panose="02000303040000020003" pitchFamily="50" charset="0"/>
              </a:rPr>
              <a:t>Servez-vous des éléments de </a:t>
            </a:r>
            <a:r>
              <a:rPr lang="fr-FR" sz="54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  <a:t/>
            </a:r>
            <a:br>
              <a:rPr lang="fr-FR" sz="54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</a:br>
            <a:r>
              <a:rPr lang="fr-FR" sz="54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  <a:t>base </a:t>
            </a:r>
            <a:r>
              <a:rPr lang="fr-FR" sz="5400" dirty="0">
                <a:solidFill>
                  <a:schemeClr val="accent6"/>
                </a:solidFill>
                <a:latin typeface="Community Light" panose="02000303040000020003" pitchFamily="50" charset="0"/>
              </a:rPr>
              <a:t>du récit pour commencer </a:t>
            </a:r>
            <a:r>
              <a:rPr lang="fr-FR" sz="54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  <a:t/>
            </a:r>
            <a:br>
              <a:rPr lang="fr-FR" sz="54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</a:br>
            <a:r>
              <a:rPr lang="fr-FR" sz="54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  <a:t>à </a:t>
            </a:r>
            <a:r>
              <a:rPr lang="fr-FR" sz="5400" dirty="0">
                <a:solidFill>
                  <a:schemeClr val="accent6"/>
                </a:solidFill>
                <a:latin typeface="Community Light" panose="02000303040000020003" pitchFamily="50" charset="0"/>
              </a:rPr>
              <a:t>élaborer votre présentation.</a:t>
            </a:r>
          </a:p>
        </p:txBody>
      </p:sp>
    </p:spTree>
    <p:extLst>
      <p:ext uri="{BB962C8B-B14F-4D97-AF65-F5344CB8AC3E}">
        <p14:creationId xmlns:p14="http://schemas.microsoft.com/office/powerpoint/2010/main" val="12232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187BAC-77F9-F04B-8FD8-10CE0DF563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8224" y="545433"/>
            <a:ext cx="21337374" cy="890222"/>
          </a:xfrm>
        </p:spPr>
        <p:txBody>
          <a:bodyPr>
            <a:noAutofit/>
          </a:bodyPr>
          <a:lstStyle/>
          <a:p>
            <a:r>
              <a:rPr lang="fr-FR" sz="6000">
                <a:solidFill>
                  <a:schemeClr val="bg2"/>
                </a:solidFill>
                <a:latin typeface="Community Light" panose="02000303040000020003" pitchFamily="50" charset="0"/>
              </a:rPr>
              <a:t>Structure de la présentation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8FEC78B-003E-1E4C-BC3E-C0092930B9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1906" y="1563039"/>
            <a:ext cx="21337375" cy="699478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ommunity Light" panose="02000303040000020003" pitchFamily="50" charset="0"/>
              </a:rPr>
              <a:t>Servez-vous des éléments de base du récit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81E8BE-1894-1F49-9E50-849F39F5109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75832" y="3383061"/>
            <a:ext cx="5775731" cy="1266825"/>
          </a:xfrm>
        </p:spPr>
        <p:txBody>
          <a:bodyPr>
            <a:normAutofit/>
          </a:bodyPr>
          <a:lstStyle/>
          <a:p>
            <a:r>
              <a:rPr lang="fr-FR" sz="5000">
                <a:solidFill>
                  <a:schemeClr val="accent1"/>
                </a:solidFill>
                <a:latin typeface="Community Light" panose="02000303040000020003" pitchFamily="50" charset="0"/>
                <a:ea typeface="Source Sans Pro Semibold" charset="0"/>
                <a:cs typeface="Source Sans Pro Semibold" charset="0"/>
              </a:rPr>
              <a:t>1. Début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C8BD64-5BCD-3448-92BA-606B28117E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58204" y="4933493"/>
            <a:ext cx="5725443" cy="6439181"/>
          </a:xfrm>
        </p:spPr>
        <p:txBody>
          <a:bodyPr/>
          <a:lstStyle/>
          <a:p>
            <a:pPr marL="0" indent="0" defTabSz="457200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fr-FR" sz="4400" dirty="0">
                <a:latin typeface="Community Semibold" panose="02000703040000020003" pitchFamily="50" charset="0"/>
                <a:ea typeface="Source Sans Pro" charset="0"/>
                <a:cs typeface="Source Sans Pro" charset="0"/>
              </a:rPr>
              <a:t>Introduction</a:t>
            </a:r>
          </a:p>
          <a:p>
            <a:pPr marL="285750" indent="-285750" defTabSz="457200"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Présente le sujet/le cours</a:t>
            </a:r>
          </a:p>
          <a:p>
            <a:pPr marL="285750" indent="-285750" defTabSz="457200"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Énonce la thèse</a:t>
            </a:r>
          </a:p>
          <a:p>
            <a:pPr marL="285750" indent="-285750" defTabSz="457200"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Expose les points principaux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C44CEFB-B4B7-CB46-B3AB-2A02AB3CFE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39158" y="3383061"/>
            <a:ext cx="5775731" cy="12668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fr-FR" sz="5000">
                <a:solidFill>
                  <a:schemeClr val="accent1"/>
                </a:solidFill>
                <a:latin typeface="Community Light" panose="02000303040000020003" pitchFamily="50" charset="0"/>
                <a:ea typeface="Source Sans Pro Semibold" charset="0"/>
                <a:cs typeface="Source Sans Pro Semibold" charset="0"/>
              </a:rPr>
              <a:t>2. Milieu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F4821CE-B604-754C-9CC3-0C12392B6A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646597" y="3383061"/>
            <a:ext cx="5775731" cy="1266825"/>
          </a:xfrm>
        </p:spPr>
        <p:txBody>
          <a:bodyPr>
            <a:normAutofit/>
          </a:bodyPr>
          <a:lstStyle/>
          <a:p>
            <a:r>
              <a:rPr lang="fr-FR" sz="5000">
                <a:solidFill>
                  <a:schemeClr val="accent1"/>
                </a:solidFill>
                <a:latin typeface="Community Light" panose="02000303040000020003" pitchFamily="50" charset="0"/>
                <a:ea typeface="Source Sans Pro Semibold" charset="0"/>
                <a:cs typeface="Source Sans Pro Semibold" charset="0"/>
              </a:rPr>
              <a:t>3. Fin</a:t>
            </a:r>
          </a:p>
          <a:p>
            <a:endParaRPr lang="en-US" sz="5000" dirty="0">
              <a:solidFill>
                <a:schemeClr val="accent1"/>
              </a:solidFill>
              <a:latin typeface="Community Light" panose="02000303040000020003" pitchFamily="50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3DACF105-59AD-41A5-BCF8-C88FEB11A83B}"/>
              </a:ext>
            </a:extLst>
          </p:cNvPr>
          <p:cNvSpPr txBox="1">
            <a:spLocks/>
          </p:cNvSpPr>
          <p:nvPr/>
        </p:nvSpPr>
        <p:spPr>
          <a:xfrm>
            <a:off x="9545594" y="4957557"/>
            <a:ext cx="5517944" cy="6439181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fr-FR" sz="4400" dirty="0">
                <a:latin typeface="Community Semibold" panose="02000703040000020003" pitchFamily="50" charset="0"/>
                <a:ea typeface="Source Sans Pro" charset="0"/>
                <a:cs typeface="Source Sans Pro" charset="0"/>
              </a:rPr>
              <a:t>Corps du texte</a:t>
            </a:r>
          </a:p>
          <a:p>
            <a:pPr marL="285750" indent="-285750" defTabSz="457200"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Articule les arguments </a:t>
            </a:r>
            <a:r>
              <a:rPr lang="fr-FR" sz="38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38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38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qui </a:t>
            </a: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défendent la thèse</a:t>
            </a:r>
          </a:p>
          <a:p>
            <a:pPr marL="285750" indent="-285750" defTabSz="457200"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Contient l’idée principale de chaque sujet dans une phrase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1618FCD0-53F2-430D-B2C0-EDF29C4CE811}"/>
              </a:ext>
            </a:extLst>
          </p:cNvPr>
          <p:cNvSpPr txBox="1">
            <a:spLocks/>
          </p:cNvSpPr>
          <p:nvPr/>
        </p:nvSpPr>
        <p:spPr>
          <a:xfrm>
            <a:off x="16684332" y="4941514"/>
            <a:ext cx="5725443" cy="6439181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fr-FR" sz="4400" dirty="0">
                <a:latin typeface="Community Semibold" panose="02000703040000020003" pitchFamily="50" charset="0"/>
                <a:ea typeface="Source Sans Pro" charset="0"/>
                <a:cs typeface="Source Sans Pro" charset="0"/>
              </a:rPr>
              <a:t>Conclusion </a:t>
            </a:r>
          </a:p>
          <a:p>
            <a:pPr marL="285750" indent="-285750" defTabSz="457200"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Reformule la thèse</a:t>
            </a:r>
          </a:p>
          <a:p>
            <a:pPr marL="285750" indent="-285750" defTabSz="457200"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Met le sujet en lien avec </a:t>
            </a:r>
            <a:r>
              <a:rPr lang="fr-FR" sz="38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38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38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un </a:t>
            </a:r>
            <a:r>
              <a:rPr lang="fr-FR" sz="38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contexte plus large</a:t>
            </a:r>
          </a:p>
        </p:txBody>
      </p:sp>
    </p:spTree>
    <p:extLst>
      <p:ext uri="{BB962C8B-B14F-4D97-AF65-F5344CB8AC3E}">
        <p14:creationId xmlns:p14="http://schemas.microsoft.com/office/powerpoint/2010/main" val="6194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6332FC-226B-8E4F-8E7E-01429CFB1C88}"/>
              </a:ext>
            </a:extLst>
          </p:cNvPr>
          <p:cNvSpPr txBox="1"/>
          <p:nvPr/>
        </p:nvSpPr>
        <p:spPr>
          <a:xfrm>
            <a:off x="7875037" y="-8210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>
              <a:latin typeface="LKN Sans" panose="020005030400000200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56135E6-F2E7-46B5-8C96-B0C5248BA3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37376" y="3813443"/>
            <a:ext cx="10403724" cy="1316019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bg2"/>
                </a:solidFill>
                <a:latin typeface="Community Light" panose="02000303040000020003" pitchFamily="50" charset="0"/>
              </a:rPr>
              <a:t>Capacité à résoudre les conflits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E2136AD-4B2C-4E33-A1DC-86D061164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689764" y="5299332"/>
            <a:ext cx="9394825" cy="4014802"/>
          </a:xfrm>
        </p:spPr>
        <p:txBody>
          <a:bodyPr>
            <a:normAutofit/>
          </a:bodyPr>
          <a:lstStyle/>
          <a:p>
            <a:pPr defTabSz="1828526">
              <a:lnSpc>
                <a:spcPct val="100000"/>
              </a:lnSpc>
            </a:pPr>
            <a:r>
              <a:rPr lang="fr-FR" sz="5400" dirty="0">
                <a:latin typeface="Community Light" panose="02000303040000020003" pitchFamily="50" charset="0"/>
              </a:rPr>
              <a:t>Il s’agit d’un élément essentiel du </a:t>
            </a:r>
            <a:r>
              <a:rPr lang="fr-FR" sz="5400" dirty="0" err="1">
                <a:latin typeface="Community Light" panose="02000303040000020003" pitchFamily="50" charset="0"/>
              </a:rPr>
              <a:t>storytelling</a:t>
            </a:r>
            <a:r>
              <a:rPr lang="fr-FR" sz="5400" dirty="0">
                <a:latin typeface="Community Light" panose="02000303040000020003" pitchFamily="50" charset="0"/>
              </a:rPr>
              <a:t> qui donne l’opportunité au protagoniste d’utiliser ses points forts pour avancer. </a:t>
            </a:r>
          </a:p>
        </p:txBody>
      </p:sp>
      <p:pic>
        <p:nvPicPr>
          <p:cNvPr id="17" name="Picture Placeholder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C121FAA-BA0F-4700-8C56-03887CE94C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22" r="9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66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7D1C9-3FA7-6041-8D9F-F8E0E57DD5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61937" y="2751722"/>
            <a:ext cx="6765925" cy="12668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fr-FR" sz="5000">
                <a:solidFill>
                  <a:schemeClr val="accent1"/>
                </a:solidFill>
                <a:latin typeface="Community Semibold" panose="02000703040000020003" pitchFamily="50" charset="0"/>
                <a:ea typeface="Source Sans Pro Semibold" charset="0"/>
                <a:cs typeface="Source Sans Pro Semibold" charset="0"/>
              </a:rPr>
              <a:t>La situation actuelle…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9A0FEF-D584-7E4B-8457-1146A32A7C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61937" y="3884278"/>
            <a:ext cx="8678779" cy="5949532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None/>
            </a:pPr>
            <a:r>
              <a:rPr lang="fr-FR" sz="44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Il est difficile de suivre une histoire </a:t>
            </a: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non </a:t>
            </a:r>
            <a:r>
              <a:rPr lang="fr-FR" sz="44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structurée. Il est donc essentiel </a:t>
            </a: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de </a:t>
            </a:r>
            <a:r>
              <a:rPr lang="fr-FR" sz="44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définir l’origine des difficultés entre deux événements. Exposez la situation actuelle et progressez jusqu’au conflit.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E90F66-A60A-7543-B936-4ACC33B228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50303" y="2751722"/>
            <a:ext cx="8674935" cy="1266825"/>
          </a:xfrm>
        </p:spPr>
        <p:txBody>
          <a:bodyPr>
            <a:normAutofit/>
          </a:bodyPr>
          <a:lstStyle/>
          <a:p>
            <a:r>
              <a:rPr lang="fr-FR" sz="5000" dirty="0">
                <a:solidFill>
                  <a:schemeClr val="accent1"/>
                </a:solidFill>
                <a:latin typeface="Community Semibold" panose="02000703040000020003" pitchFamily="50" charset="0"/>
                <a:ea typeface="Source Sans Pro Semibold" charset="0"/>
                <a:cs typeface="Source Sans Pro Semibold" charset="0"/>
              </a:rPr>
              <a:t>Les possibilités de résolution…</a:t>
            </a:r>
          </a:p>
          <a:p>
            <a:endParaRPr lang="en-US" sz="5000" dirty="0">
              <a:solidFill>
                <a:schemeClr val="accent1"/>
              </a:solidFill>
              <a:latin typeface="Community Semibold" panose="02000703040000020003" pitchFamily="50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8F529B3-7D3A-A844-B5B2-494839E59B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77960" y="3884278"/>
            <a:ext cx="8531807" cy="54361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</a:pPr>
            <a:r>
              <a:rPr lang="fr-FR" sz="44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En tant qu’êtres humains, nous </a:t>
            </a: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aimons </a:t>
            </a:r>
            <a:r>
              <a:rPr lang="fr-FR" sz="44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naturellement les situations </a:t>
            </a: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/>
            </a:r>
            <a:b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</a:br>
            <a:r>
              <a:rPr lang="fr-FR" sz="4400" dirty="0" smtClean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qui </a:t>
            </a:r>
            <a:r>
              <a:rPr lang="fr-FR" sz="4400" dirty="0">
                <a:latin typeface="Community Light" panose="02000303040000020003" pitchFamily="50" charset="0"/>
                <a:ea typeface="Source Sans Pro" charset="0"/>
                <a:cs typeface="Source Sans Pro" charset="0"/>
              </a:rPr>
              <a:t>connaissent une transformation. Montrez comment et pourquoi le conflit a été résolu. Demandez-vous comment vous pouvez apporter un plus à votre audience.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41FA77B4-A98A-4654-BA23-AF16EE51C8A5}"/>
              </a:ext>
            </a:extLst>
          </p:cNvPr>
          <p:cNvSpPr txBox="1">
            <a:spLocks/>
          </p:cNvSpPr>
          <p:nvPr/>
        </p:nvSpPr>
        <p:spPr>
          <a:xfrm>
            <a:off x="1528224" y="641685"/>
            <a:ext cx="21337374" cy="89022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fr-FR" sz="6000">
                <a:solidFill>
                  <a:schemeClr val="bg2"/>
                </a:solidFill>
                <a:latin typeface="Community Light" panose="02000303040000020003" pitchFamily="50" charset="0"/>
              </a:rPr>
              <a:t>Capacité à résoudre les conflits</a:t>
            </a:r>
          </a:p>
        </p:txBody>
      </p:sp>
    </p:spTree>
    <p:extLst>
      <p:ext uri="{BB962C8B-B14F-4D97-AF65-F5344CB8AC3E}">
        <p14:creationId xmlns:p14="http://schemas.microsoft.com/office/powerpoint/2010/main" val="357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sitting on a bench&#10;&#10;Description automatically generated">
            <a:extLst>
              <a:ext uri="{FF2B5EF4-FFF2-40B4-BE49-F238E27FC236}">
                <a16:creationId xmlns:a16="http://schemas.microsoft.com/office/drawing/2014/main" xmlns="" id="{F556FF6D-F03F-492F-B6AE-4C7B145007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2" r="16682"/>
          <a:stretch>
            <a:fillRect/>
          </a:stretch>
        </p:blipFill>
        <p:spPr/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D9ED1B6-BC66-4F6D-A2B1-FFB5BD574942}"/>
              </a:ext>
            </a:extLst>
          </p:cNvPr>
          <p:cNvSpPr txBox="1">
            <a:spLocks/>
          </p:cNvSpPr>
          <p:nvPr/>
        </p:nvSpPr>
        <p:spPr>
          <a:xfrm>
            <a:off x="1381209" y="2935705"/>
            <a:ext cx="14601741" cy="9171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Community Light" panose="02000303040000020003" pitchFamily="50" charset="0"/>
              </a:rPr>
              <a:t>Aidez l’audience à s’identifier à votre histoire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1675F6AD-4896-4E8C-8D91-9178D4FDBA07}"/>
              </a:ext>
            </a:extLst>
          </p:cNvPr>
          <p:cNvSpPr txBox="1">
            <a:spLocks/>
          </p:cNvSpPr>
          <p:nvPr/>
        </p:nvSpPr>
        <p:spPr>
          <a:xfrm>
            <a:off x="1378831" y="4705630"/>
            <a:ext cx="10814756" cy="6661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fr-FR" sz="5400">
                <a:latin typeface="Community Light" panose="02000303040000020003" pitchFamily="50" charset="0"/>
              </a:rPr>
              <a:t>Utilisez la langue comme un atout</a:t>
            </a:r>
          </a:p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fr-FR" sz="5400">
                <a:latin typeface="Community Light" panose="02000303040000020003" pitchFamily="50" charset="0"/>
              </a:rPr>
              <a:t>Introduisez des personnages</a:t>
            </a:r>
          </a:p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fr-FR" sz="5400">
                <a:latin typeface="Community Light" panose="02000303040000020003" pitchFamily="50" charset="0"/>
              </a:rPr>
              <a:t>Préférences</a:t>
            </a:r>
          </a:p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fr-FR" sz="5400">
                <a:latin typeface="Community Light" panose="02000303040000020003" pitchFamily="50" charset="0"/>
              </a:rPr>
              <a:t>Appuyez-vous sur la nature humaine</a:t>
            </a:r>
          </a:p>
        </p:txBody>
      </p:sp>
    </p:spTree>
    <p:extLst>
      <p:ext uri="{BB962C8B-B14F-4D97-AF65-F5344CB8AC3E}">
        <p14:creationId xmlns:p14="http://schemas.microsoft.com/office/powerpoint/2010/main" val="33834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people standing on a sidewalk&#10;&#10;Description automatically generated">
            <a:extLst>
              <a:ext uri="{FF2B5EF4-FFF2-40B4-BE49-F238E27FC236}">
                <a16:creationId xmlns:a16="http://schemas.microsoft.com/office/drawing/2014/main" xmlns="" id="{76A9AA22-3A5F-6F44-9ABD-2CD050B2B0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5" b="3545"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8395EC96-8A9B-884C-80EE-E6C05F6A2D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6295" y="3865562"/>
            <a:ext cx="10026316" cy="1556670"/>
          </a:xfrm>
        </p:spPr>
        <p:txBody>
          <a:bodyPr>
            <a:normAutofit/>
          </a:bodyPr>
          <a:lstStyle/>
          <a:p>
            <a:r>
              <a:rPr lang="fr-FR" sz="8600" dirty="0">
                <a:solidFill>
                  <a:schemeClr val="bg2"/>
                </a:solidFill>
                <a:latin typeface="Community Light" panose="02000303040000020003" pitchFamily="50" charset="0"/>
              </a:rPr>
              <a:t>Le voyage du héros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3000BE3-FE17-5D46-8EA1-784B3FAF8AA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04210" y="5612732"/>
            <a:ext cx="8199009" cy="2143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chemeClr val="accent6"/>
                </a:solidFill>
                <a:latin typeface="Community Light" panose="02000303040000020003" pitchFamily="50" charset="0"/>
              </a:rPr>
              <a:t>La recette du </a:t>
            </a:r>
            <a:r>
              <a:rPr lang="fr-FR" sz="5400" dirty="0" err="1">
                <a:solidFill>
                  <a:schemeClr val="accent6"/>
                </a:solidFill>
                <a:latin typeface="Community Light" panose="02000303040000020003" pitchFamily="50" charset="0"/>
              </a:rPr>
              <a:t>storytelling</a:t>
            </a:r>
            <a:r>
              <a:rPr lang="fr-FR" sz="5400" dirty="0">
                <a:solidFill>
                  <a:schemeClr val="accent6"/>
                </a:solidFill>
                <a:latin typeface="Community Light" panose="02000303040000020003" pitchFamily="50" charset="0"/>
              </a:rPr>
              <a:t> est </a:t>
            </a:r>
            <a:r>
              <a:rPr lang="fr-FR" sz="5400" dirty="0" smtClean="0">
                <a:solidFill>
                  <a:schemeClr val="accent6"/>
                </a:solidFill>
                <a:latin typeface="Community Light" panose="02000303040000020003" pitchFamily="50" charset="0"/>
              </a:rPr>
              <a:t>éprouvée </a:t>
            </a:r>
            <a:r>
              <a:rPr lang="fr-FR" sz="5400" dirty="0">
                <a:solidFill>
                  <a:schemeClr val="accent6"/>
                </a:solidFill>
                <a:latin typeface="Community Light" panose="02000303040000020003" pitchFamily="50" charset="0"/>
              </a:rPr>
              <a:t>depuis plusieurs centaines d’années.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AC3BB1-E265-D64E-9731-8834109D92E8}"/>
              </a:ext>
            </a:extLst>
          </p:cNvPr>
          <p:cNvSpPr txBox="1"/>
          <p:nvPr/>
        </p:nvSpPr>
        <p:spPr>
          <a:xfrm>
            <a:off x="6400800" y="-197510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>
              <a:latin typeface="LKN Sans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TIS">
  <a:themeElements>
    <a:clrScheme name="OTIS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>
            <a:latin typeface="LKN Sans" panose="0200050304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9_Corporate_Template_V2.4" id="{FD915126-76C8-8B43-9F9E-E2519651F0BA}" vid="{F90FFC2C-97A6-A946-BEC3-0AB38EEBF1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19b781b2f0141c593d7bdb0a77660c7 xmlns="59bb7149-415f-4d32-9240-8c8adac475b9">
      <Terms xmlns="http://schemas.microsoft.com/office/infopath/2007/PartnerControls"/>
    </g19b781b2f0141c593d7bdb0a77660c7>
    <ie721e28ca60479c982195dfbec6120c xmlns="59bb7149-415f-4d32-9240-8c8adac475b9">
      <Terms xmlns="http://schemas.microsoft.com/office/infopath/2007/PartnerControls"/>
    </ie721e28ca60479c982195dfbec6120c>
    <LIShortDescription xmlns="59bb7149-415f-4d32-9240-8c8adac475b9" xsi:nil="true"/>
    <TaxCatchAll xmlns="230e9df3-be65-4c73-a93b-d1236ebd677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inkedInAssetFlat" ma:contentTypeID="0x010100D120BCAB66DB0548915CF546477D22600097A61C50EEB9C143B1F4F187452986F9" ma:contentTypeVersion="12" ma:contentTypeDescription="LinkedIn flat asset - PDFs, typography, zips" ma:contentTypeScope="" ma:versionID="63905ab0eae01862e690eabc5cf21a69">
  <xsd:schema xmlns:xsd="http://www.w3.org/2001/XMLSchema" xmlns:xs="http://www.w3.org/2001/XMLSchema" xmlns:p="http://schemas.microsoft.com/office/2006/metadata/properties" xmlns:ns2="59bb7149-415f-4d32-9240-8c8adac475b9" xmlns:ns3="230e9df3-be65-4c73-a93b-d1236ebd677e" xmlns:ns4="5d759194-d88c-4ae1-bc53-f12468cb1147" targetNamespace="http://schemas.microsoft.com/office/2006/metadata/properties" ma:root="true" ma:fieldsID="f6e8ab044592511fd8909eff70d01d21" ns2:_="" ns3:_="" ns4:_="">
    <xsd:import namespace="59bb7149-415f-4d32-9240-8c8adac475b9"/>
    <xsd:import namespace="230e9df3-be65-4c73-a93b-d1236ebd677e"/>
    <xsd:import namespace="5d759194-d88c-4ae1-bc53-f12468cb1147"/>
    <xsd:element name="properties">
      <xsd:complexType>
        <xsd:sequence>
          <xsd:element name="documentManagement">
            <xsd:complexType>
              <xsd:all>
                <xsd:element ref="ns2:ie721e28ca60479c982195dfbec6120c" minOccurs="0"/>
                <xsd:element ref="ns3:TaxCatchAll" minOccurs="0"/>
                <xsd:element ref="ns3:TaxCatchAllLabel" minOccurs="0"/>
                <xsd:element ref="ns2:LIShortDescription" minOccurs="0"/>
                <xsd:element ref="ns2:g19b781b2f0141c593d7bdb0a77660c7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7149-415f-4d32-9240-8c8adac475b9" elementFormDefault="qualified">
    <xsd:import namespace="http://schemas.microsoft.com/office/2006/documentManagement/types"/>
    <xsd:import namespace="http://schemas.microsoft.com/office/infopath/2007/PartnerControls"/>
    <xsd:element name="ie721e28ca60479c982195dfbec6120c" ma:index="8" nillable="true" ma:taxonomy="true" ma:internalName="ie721e28ca60479c982195dfbec6120c" ma:taxonomyFieldName="LIAssetType" ma:displayName="Asset type" ma:readOnly="false" ma:fieldId="{2e721e28-ca60-479c-9821-95dfbec6120c}" ma:sspId="e385fb40-52d4-4fae-9c5b-3e8ff8a5878e" ma:termSetId="5657cc13-1e48-43b5-89ce-753de4c3a1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IShortDescription" ma:index="11" nillable="true" ma:displayName="Short description" ma:description="Short description shown on all learn page headers" ma:internalName="LIShortDescription" ma:readOnly="false">
      <xsd:simpleType>
        <xsd:restriction base="dms:Note">
          <xsd:maxLength value="255"/>
        </xsd:restriction>
      </xsd:simpleType>
    </xsd:element>
    <xsd:element name="g19b781b2f0141c593d7bdb0a77660c7" ma:index="12" nillable="true" ma:taxonomy="true" ma:internalName="g19b781b2f0141c593d7bdb0a77660c7" ma:taxonomyFieldName="LITagsFlat" ma:displayName="LITagsFlat" ma:readOnly="false" ma:fieldId="{019b781b-2f01-41c5-93d7-bdb0a77660c7}" ma:taxonomyMulti="true" ma:sspId="e385fb40-52d4-4fae-9c5b-3e8ff8a5878e" ma:termSetId="f76a9114-16a5-4207-98b6-f5044de84cc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e888aa6a-64bf-47f0-bb76-682d247284fd}" ma:internalName="TaxCatchAll" ma:readOnly="false" ma:showField="CatchAllData" ma:web="59bb7149-415f-4d32-9240-8c8adac47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888aa6a-64bf-47f0-bb76-682d247284fd}" ma:internalName="TaxCatchAllLabel" ma:readOnly="true" ma:showField="CatchAllDataLabel" ma:web="59bb7149-415f-4d32-9240-8c8adac47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59194-d88c-4ae1-bc53-f12468cb1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368A1-538E-4E5B-A25A-76F0BC48C9A7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59bb7149-415f-4d32-9240-8c8adac475b9"/>
    <ds:schemaRef ds:uri="http://schemas.microsoft.com/office/infopath/2007/PartnerControls"/>
    <ds:schemaRef ds:uri="5d759194-d88c-4ae1-bc53-f12468cb1147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6322D2A-C8B0-4709-931A-87E3E5CB9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6FD709-ABB1-40AC-9206-4D6275D3E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7149-415f-4d32-9240-8c8adac475b9"/>
    <ds:schemaRef ds:uri="230e9df3-be65-4c73-a93b-d1236ebd677e"/>
    <ds:schemaRef ds:uri="5d759194-d88c-4ae1-bc53-f12468cb11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2019_Corporate_Template_V2-4</Template>
  <TotalTime>250</TotalTime>
  <Words>313</Words>
  <Application>Microsoft Office PowerPoint</Application>
  <PresentationFormat>Custom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Community</vt:lpstr>
      <vt:lpstr>Community Light</vt:lpstr>
      <vt:lpstr>Community Semibold</vt:lpstr>
      <vt:lpstr>LKN Sans</vt:lpstr>
      <vt:lpstr>Source Sans Pro</vt:lpstr>
      <vt:lpstr>Source Sans Pro Semibold</vt:lpstr>
      <vt:lpstr>OTIS</vt:lpstr>
      <vt:lpstr>PowerPoint Presentation</vt:lpstr>
      <vt:lpstr>Brisez la glace.  En quoi votre audience peut-elle s’identifier à votre sujet ? Apprenez  à connaître votre audience. Suscitez l’intérêt en usant d’humour, de mise en scène et de surprise. </vt:lpstr>
      <vt:lpstr>Sommaire</vt:lpstr>
      <vt:lpstr>PowerPoint Presentation</vt:lpstr>
      <vt:lpstr>Structure de la présentation</vt:lpstr>
      <vt:lpstr>Capacité à résoudre les conflits</vt:lpstr>
      <vt:lpstr>PowerPoint Presentation</vt:lpstr>
      <vt:lpstr>PowerPoint Presentation</vt:lpstr>
      <vt:lpstr>Le voyage du héros</vt:lpstr>
      <vt:lpstr>PowerPoint Presentation</vt:lpstr>
      <vt:lpstr>« Vous devez entretenir une culture de la transformation et rester fidèle à vos valeurs. »</vt:lpstr>
      <vt:lpstr>Merci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goes here and should be no longer than three lines</dc:title>
  <dc:creator>Adam Romanski</dc:creator>
  <cp:lastModifiedBy>User</cp:lastModifiedBy>
  <cp:revision>36</cp:revision>
  <cp:lastPrinted>2019-12-02T23:36:01Z</cp:lastPrinted>
  <dcterms:created xsi:type="dcterms:W3CDTF">2019-10-16T19:56:50Z</dcterms:created>
  <dcterms:modified xsi:type="dcterms:W3CDTF">2020-01-13T18:28:11Z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</Properties>
</file>