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"/>
  </p:notesMasterIdLst>
  <p:sldIdLst>
    <p:sldId id="3335" r:id="rId2"/>
    <p:sldId id="3336" r:id="rId3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696B"/>
    <a:srgbClr val="004181"/>
    <a:srgbClr val="FBF8F5"/>
    <a:srgbClr val="DDE7F0"/>
    <a:srgbClr val="2A67B2"/>
    <a:srgbClr val="44702E"/>
    <a:srgbClr val="935908"/>
    <a:srgbClr val="E2F2DA"/>
    <a:srgbClr val="F6F2ED"/>
    <a:srgbClr val="E6E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43"/>
    <p:restoredTop sz="94635"/>
  </p:normalViewPr>
  <p:slideViewPr>
    <p:cSldViewPr snapToGrid="0" snapToObjects="1">
      <p:cViewPr>
        <p:scale>
          <a:sx n="140" d="100"/>
          <a:sy n="140" d="100"/>
        </p:scale>
        <p:origin x="2256" y="-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37158-72CE-5446-B7B0-67CD63800B5E}" type="datetimeFigureOut">
              <a:rPr lang="en-US" smtClean="0"/>
              <a:t>9/7/21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25CFE-9D30-8D45-8B44-2BA3B76A969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2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6788" y="1143000"/>
            <a:ext cx="23844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C528159-1B8D-AA4E-B029-EAC82009EB07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2263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6788" y="1143000"/>
            <a:ext cx="23844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C528159-1B8D-AA4E-B029-EAC82009EB07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98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0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82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AC6BD4D-D643-9547-80C4-FD1A03F61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668" y="938319"/>
            <a:ext cx="6887899" cy="6654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630" b="0" i="0">
                <a:solidFill>
                  <a:schemeClr val="accent2"/>
                </a:solidFill>
                <a:latin typeface="Community Light" panose="02000303040000020003" pitchFamily="2" charset="0"/>
              </a:defRPr>
            </a:lvl1pPr>
            <a:lvl2pPr marL="50292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2pPr>
            <a:lvl3pPr marL="100585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3pPr>
            <a:lvl4pPr marL="150878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4pPr>
            <a:lvl5pPr marL="2011718" indent="0">
              <a:buFontTx/>
              <a:buNone/>
              <a:defRPr b="0" i="0">
                <a:solidFill>
                  <a:schemeClr val="bg2"/>
                </a:solidFill>
                <a:latin typeface="LKN Sans Light" panose="02000303040000020003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62C563E-1C76-004E-9470-67C8287E22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668" y="1613857"/>
            <a:ext cx="6887899" cy="1005840"/>
          </a:xfrm>
        </p:spPr>
        <p:txBody>
          <a:bodyPr lIns="109728">
            <a:normAutofit/>
          </a:bodyPr>
          <a:lstStyle>
            <a:lvl1pPr marL="0" indent="0">
              <a:buFontTx/>
              <a:buNone/>
              <a:defRPr sz="2420" b="0" i="0">
                <a:solidFill>
                  <a:schemeClr val="accent6"/>
                </a:solidFill>
                <a:latin typeface="Community Light" panose="02000303040000020003" pitchFamily="2" charset="0"/>
              </a:defRPr>
            </a:lvl1pPr>
            <a:lvl2pPr marL="50292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2pPr>
            <a:lvl3pPr marL="100585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3pPr>
            <a:lvl4pPr marL="150878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4pPr>
            <a:lvl5pPr marL="2011718" indent="0">
              <a:buFontTx/>
              <a:buNone/>
              <a:defRPr b="0" i="0">
                <a:solidFill>
                  <a:schemeClr val="accent6"/>
                </a:solidFill>
                <a:latin typeface="LKN Sans Light" panose="02000303040000020003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956385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8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6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2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4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3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3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5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0D81-3AAD-5A47-ABDD-DA66F25F3E8A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9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90D81-3AAD-5A47-ABDD-DA66F25F3E8A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72EAB-EC72-534C-B009-339BCFB492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6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14F05F2-A216-684C-9171-87AADCD34A9B}"/>
              </a:ext>
            </a:extLst>
          </p:cNvPr>
          <p:cNvSpPr/>
          <p:nvPr/>
        </p:nvSpPr>
        <p:spPr>
          <a:xfrm>
            <a:off x="0" y="7439171"/>
            <a:ext cx="7772398" cy="2619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52D0C9-4924-A841-91D1-8211923B0594}"/>
              </a:ext>
            </a:extLst>
          </p:cNvPr>
          <p:cNvSpPr/>
          <p:nvPr/>
        </p:nvSpPr>
        <p:spPr>
          <a:xfrm>
            <a:off x="0" y="-5971"/>
            <a:ext cx="7772400" cy="1773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B1CD57-E253-AA44-A966-B81C54E46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71" y="2787765"/>
            <a:ext cx="4834406" cy="2275651"/>
          </a:xfrm>
        </p:spPr>
        <p:txBody>
          <a:bodyPr>
            <a:normAutofit/>
          </a:bodyPr>
          <a:lstStyle/>
          <a:p>
            <a:pPr rtl="0"/>
            <a:r>
              <a:rPr lang="es-ES" sz="1400">
                <a:solidFill>
                  <a:srgbClr val="5B696B"/>
                </a:solidFill>
              </a:rPr>
              <a:t>¿Qué hacemos?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5B696B"/>
                </a:solidFill>
              </a:rPr>
              <a:t>Proporcionar a los desempleados las aptitudes necesarias para aprovechar las oportunidades actuales.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5B696B"/>
                </a:solidFill>
              </a:rPr>
              <a:t>Permitir a las administraciones públicas ampliar y supervisar sus estrategias de desarrollo profesional.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5B696B"/>
                </a:solidFill>
              </a:rPr>
              <a:t>Equipar a los asesores con el mejor contenido y aptitudes administrativas para impulsar los resultados más allá de la formación presencial.</a:t>
            </a:r>
          </a:p>
        </p:txBody>
      </p:sp>
      <p:sp>
        <p:nvSpPr>
          <p:cNvPr id="28" name="John Jersin">
            <a:extLst>
              <a:ext uri="{FF2B5EF4-FFF2-40B4-BE49-F238E27FC236}">
                <a16:creationId xmlns:a16="http://schemas.microsoft.com/office/drawing/2014/main" id="{831A487E-8235-4D43-8955-BB041E6E3D84}"/>
              </a:ext>
            </a:extLst>
          </p:cNvPr>
          <p:cNvSpPr txBox="1"/>
          <p:nvPr/>
        </p:nvSpPr>
        <p:spPr>
          <a:xfrm>
            <a:off x="249871" y="1995400"/>
            <a:ext cx="4729546" cy="73057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es-ES" sz="2200" dirty="0">
                <a:solidFill>
                  <a:srgbClr val="004181"/>
                </a:solidFill>
                <a:latin typeface="Community Light" panose="02000303040000020003" pitchFamily="2" charset="0"/>
              </a:rPr>
              <a:t>Introducción a LinkedIn </a:t>
            </a:r>
            <a:r>
              <a:rPr lang="es-ES" sz="2200" dirty="0" err="1">
                <a:solidFill>
                  <a:srgbClr val="004181"/>
                </a:solidFill>
                <a:latin typeface="Community Light" panose="02000303040000020003" pitchFamily="2" charset="0"/>
              </a:rPr>
              <a:t>Learning</a:t>
            </a:r>
            <a:r>
              <a:rPr lang="es-ES" sz="2200" dirty="0">
                <a:solidFill>
                  <a:srgbClr val="004181"/>
                </a:solidFill>
                <a:latin typeface="Community Light" panose="02000303040000020003" pitchFamily="2" charset="0"/>
              </a:rPr>
              <a:t> para el desarrollo profesional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A2A3C66-0B5C-FA4D-B839-B1C5F642E734}"/>
              </a:ext>
            </a:extLst>
          </p:cNvPr>
          <p:cNvSpPr txBox="1">
            <a:spLocks/>
          </p:cNvSpPr>
          <p:nvPr/>
        </p:nvSpPr>
        <p:spPr>
          <a:xfrm>
            <a:off x="5287525" y="2331695"/>
            <a:ext cx="2269076" cy="7406665"/>
          </a:xfrm>
          <a:prstGeom prst="rect">
            <a:avLst/>
          </a:prstGeom>
          <a:solidFill>
            <a:srgbClr val="E6E1DD"/>
          </a:solidFill>
          <a:ln>
            <a:solidFill>
              <a:srgbClr val="E6E1DD"/>
            </a:solidFill>
          </a:ln>
        </p:spPr>
        <p:txBody>
          <a:bodyPr vert="horz" lIns="109729" tIns="45720" rIns="91439" bIns="45720" rtlCol="0" anchor="t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2420" b="0" i="0" kern="1200">
                <a:solidFill>
                  <a:schemeClr val="accent6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31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63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94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26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accent6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b="1" dirty="0">
              <a:solidFill>
                <a:srgbClr val="5B696B"/>
              </a:solidFill>
            </a:endParaRPr>
          </a:p>
          <a:p>
            <a:pPr rtl="0"/>
            <a:r>
              <a:rPr lang="es-ES" sz="1900" b="1" dirty="0">
                <a:solidFill>
                  <a:srgbClr val="5B696B"/>
                </a:solidFill>
              </a:rPr>
              <a:t>Contenido disponible</a:t>
            </a:r>
          </a:p>
          <a:p>
            <a:pPr rtl="0"/>
            <a:r>
              <a:rPr lang="es-ES" sz="800" dirty="0">
                <a:solidFill>
                  <a:srgbClr val="935908"/>
                </a:solidFill>
              </a:rPr>
              <a:t>_____</a:t>
            </a:r>
          </a:p>
          <a:p>
            <a:pPr rtl="0"/>
            <a:r>
              <a:rPr lang="es-ES" sz="1600" dirty="0">
                <a:solidFill>
                  <a:srgbClr val="004181"/>
                </a:solidFill>
              </a:rPr>
              <a:t>Negocios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00" dirty="0">
              <a:solidFill>
                <a:srgbClr val="5B696B"/>
              </a:solidFill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Búsqueda de empleo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Microsoft Office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Gestión de proyectos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Servicio de atención al cliente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Preparación para certificación: PMP®, NASBA, etc.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Marketing digital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etc.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rgbClr val="5B696B"/>
              </a:solidFill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</a:pPr>
            <a:r>
              <a:rPr lang="es-ES" sz="1600" dirty="0">
                <a:solidFill>
                  <a:srgbClr val="004181"/>
                </a:solidFill>
              </a:rPr>
              <a:t>Tecnología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400" dirty="0">
              <a:solidFill>
                <a:srgbClr val="5B696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Informática en la nube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Ciencia de datos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Infraestructura tecnológica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300" dirty="0" err="1">
                <a:solidFill>
                  <a:srgbClr val="5B696B"/>
                </a:solidFill>
              </a:rPr>
              <a:t>CompTIA</a:t>
            </a:r>
            <a:endParaRPr lang="es-ES" sz="1300" dirty="0">
              <a:solidFill>
                <a:srgbClr val="5B696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Desarrollo web</a:t>
            </a:r>
          </a:p>
          <a:p>
            <a:pPr rtl="0"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etc.</a:t>
            </a:r>
          </a:p>
          <a:p>
            <a:pPr>
              <a:spcBef>
                <a:spcPts val="0"/>
              </a:spcBef>
            </a:pPr>
            <a:endParaRPr lang="en-US" sz="1200" dirty="0">
              <a:solidFill>
                <a:srgbClr val="5B696B"/>
              </a:solidFill>
            </a:endParaRPr>
          </a:p>
          <a:p>
            <a:pPr rtl="0"/>
            <a:r>
              <a:rPr lang="es-ES" sz="1600" dirty="0">
                <a:solidFill>
                  <a:srgbClr val="004181"/>
                </a:solidFill>
              </a:rPr>
              <a:t>Creatividad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400" dirty="0">
              <a:solidFill>
                <a:srgbClr val="5B696B"/>
              </a:solidFill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CAD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Adobe Suite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Diseño de interfaz de usuario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Grabación de vídeo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Fotografía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etc.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300" dirty="0">
              <a:solidFill>
                <a:srgbClr val="5B696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300" dirty="0">
                <a:solidFill>
                  <a:srgbClr val="5B696B"/>
                </a:solidFill>
              </a:rPr>
              <a:t>Además, puedes alojar tu propio contenido junto con nuestro catálogo.</a:t>
            </a:r>
          </a:p>
          <a:p>
            <a:endParaRPr lang="en-US" sz="1200" dirty="0">
              <a:solidFill>
                <a:srgbClr val="5B696B"/>
              </a:solidFill>
            </a:endParaRPr>
          </a:p>
        </p:txBody>
      </p:sp>
      <p:sp>
        <p:nvSpPr>
          <p:cNvPr id="3" name="John Jersin">
            <a:extLst>
              <a:ext uri="{FF2B5EF4-FFF2-40B4-BE49-F238E27FC236}">
                <a16:creationId xmlns:a16="http://schemas.microsoft.com/office/drawing/2014/main" id="{CB6BD1A1-C9E9-D146-BD6B-8CA7D3F63C8C}"/>
              </a:ext>
            </a:extLst>
          </p:cNvPr>
          <p:cNvSpPr txBox="1"/>
          <p:nvPr/>
        </p:nvSpPr>
        <p:spPr>
          <a:xfrm>
            <a:off x="249871" y="793649"/>
            <a:ext cx="4729546" cy="79213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es-ES" sz="2400" dirty="0">
                <a:solidFill>
                  <a:srgbClr val="2A67B2"/>
                </a:solidFill>
                <a:latin typeface="Community Light" panose="02000303040000020003" pitchFamily="2" charset="0"/>
              </a:rPr>
              <a:t>Una plataforma de aprendizaje personalizado y práctico para todos</a:t>
            </a:r>
          </a:p>
        </p:txBody>
      </p:sp>
      <p:sp>
        <p:nvSpPr>
          <p:cNvPr id="16" name="John Jersin">
            <a:extLst>
              <a:ext uri="{FF2B5EF4-FFF2-40B4-BE49-F238E27FC236}">
                <a16:creationId xmlns:a16="http://schemas.microsoft.com/office/drawing/2014/main" id="{64476862-2E9D-834E-82A0-0AED0058D2D0}"/>
              </a:ext>
            </a:extLst>
          </p:cNvPr>
          <p:cNvSpPr txBox="1"/>
          <p:nvPr/>
        </p:nvSpPr>
        <p:spPr>
          <a:xfrm>
            <a:off x="305396" y="4733184"/>
            <a:ext cx="4867199" cy="3920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es-ES" sz="2200" dirty="0">
                <a:solidFill>
                  <a:srgbClr val="004181"/>
                </a:solidFill>
                <a:latin typeface="Community Light" panose="02000303040000020003" pitchFamily="2" charset="0"/>
              </a:rPr>
              <a:t>Objetivo: ayudar a encontrar empleo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4916D8F-1FD1-8D44-8B49-D7E0F98CFAAE}"/>
              </a:ext>
            </a:extLst>
          </p:cNvPr>
          <p:cNvSpPr txBox="1">
            <a:spLocks/>
          </p:cNvSpPr>
          <p:nvPr/>
        </p:nvSpPr>
        <p:spPr>
          <a:xfrm>
            <a:off x="249871" y="5230237"/>
            <a:ext cx="4834406" cy="2283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400">
                <a:solidFill>
                  <a:srgbClr val="5B696B"/>
                </a:solidFill>
              </a:rPr>
              <a:t>Con LinkedIn Learning las personas desempleadas pueden: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5B696B"/>
                </a:solidFill>
              </a:rPr>
              <a:t>Adquirir las aptitudes interpersonales y técnicas más recientes y demandadas.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5B696B"/>
                </a:solidFill>
              </a:rPr>
              <a:t>Obtener recomendaciones basadas en tendencias del sector y adaptadas a su nivel y sus objetivos.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5B696B"/>
                </a:solidFill>
              </a:rPr>
              <a:t>Formarse en cualquier momento desde su ordenador o dispositivo móvil, ya sea con o sin conexión.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5B696B"/>
                </a:solidFill>
              </a:rPr>
              <a:t>Obtener certificaciones y darse a conocer en la mayor red profesional del mundo.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BBDCC80-C169-B942-BAB8-B9D0F860CA19}"/>
              </a:ext>
            </a:extLst>
          </p:cNvPr>
          <p:cNvSpPr txBox="1">
            <a:spLocks/>
          </p:cNvSpPr>
          <p:nvPr/>
        </p:nvSpPr>
        <p:spPr>
          <a:xfrm>
            <a:off x="414391" y="8034037"/>
            <a:ext cx="4834406" cy="1843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rgbClr val="5B696B"/>
              </a:solidFill>
            </a:endParaRP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AF14241-DCEC-F841-A912-DACC8D12EB59}"/>
              </a:ext>
            </a:extLst>
          </p:cNvPr>
          <p:cNvSpPr txBox="1">
            <a:spLocks/>
          </p:cNvSpPr>
          <p:nvPr/>
        </p:nvSpPr>
        <p:spPr>
          <a:xfrm>
            <a:off x="250476" y="7646300"/>
            <a:ext cx="4833801" cy="1779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800" dirty="0">
                <a:solidFill>
                  <a:srgbClr val="004181"/>
                </a:solidFill>
              </a:rPr>
              <a:t>«Conseguí mis tres últimos empleos gracias a LinkedIn. Es el mejor sitio para crear tu red, aprender aptitudes nuevas y conseguir empleo.»</a:t>
            </a:r>
          </a:p>
          <a:p>
            <a:endParaRPr lang="en-US" sz="400" i="1" dirty="0">
              <a:solidFill>
                <a:srgbClr val="5B696B"/>
              </a:solidFill>
            </a:endParaRPr>
          </a:p>
          <a:p>
            <a:endParaRPr lang="en-US" sz="400" i="1" dirty="0">
              <a:solidFill>
                <a:srgbClr val="5B696B"/>
              </a:solidFill>
            </a:endParaRPr>
          </a:p>
          <a:p>
            <a:pPr rtl="0">
              <a:spcBef>
                <a:spcPts val="250"/>
              </a:spcBef>
            </a:pPr>
            <a:r>
              <a:rPr lang="es-ES" sz="1400" dirty="0">
                <a:solidFill>
                  <a:srgbClr val="935908"/>
                </a:solidFill>
              </a:rPr>
              <a:t>	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19A614-9E62-B64F-A03B-1D1960301E7A}"/>
              </a:ext>
            </a:extLst>
          </p:cNvPr>
          <p:cNvSpPr/>
          <p:nvPr/>
        </p:nvSpPr>
        <p:spPr>
          <a:xfrm>
            <a:off x="6426200" y="0"/>
            <a:ext cx="1346200" cy="1761234"/>
          </a:xfrm>
          <a:prstGeom prst="rect">
            <a:avLst/>
          </a:prstGeom>
          <a:solidFill>
            <a:srgbClr val="004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9FB87F-11EA-B643-A3C8-9FB96406D8A6}"/>
              </a:ext>
            </a:extLst>
          </p:cNvPr>
          <p:cNvSpPr txBox="1"/>
          <p:nvPr/>
        </p:nvSpPr>
        <p:spPr>
          <a:xfrm>
            <a:off x="1510299" y="8793408"/>
            <a:ext cx="3469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ES" sz="1600" dirty="0">
                <a:solidFill>
                  <a:srgbClr val="5B696B"/>
                </a:solidFill>
                <a:latin typeface="Community" panose="02000303040000020003" pitchFamily="2" charset="0"/>
              </a:rPr>
              <a:t>Gabriela Castro </a:t>
            </a:r>
          </a:p>
          <a:p>
            <a:pPr rtl="0"/>
            <a:r>
              <a:rPr lang="es-ES" sz="1600" dirty="0">
                <a:solidFill>
                  <a:srgbClr val="5B696B"/>
                </a:solidFill>
                <a:latin typeface="Community" panose="02000303040000020003" pitchFamily="2" charset="0"/>
              </a:rPr>
              <a:t>Coordinadora de proyectos financieros</a:t>
            </a:r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120B134A-F28B-4C47-8944-376A352CC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96" y="222224"/>
            <a:ext cx="3070375" cy="421637"/>
          </a:xfrm>
          <a:prstGeom prst="rect">
            <a:avLst/>
          </a:prstGeom>
        </p:spPr>
      </p:pic>
      <p:pic>
        <p:nvPicPr>
          <p:cNvPr id="22" name="Picture 21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5A1BC3AB-21BA-AE44-A7C1-3241521A7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54" y="8530953"/>
            <a:ext cx="1103267" cy="1103267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45DC50-42DB-C044-8622-0A2F18101E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80" t="-576" r="3081" b="9440"/>
          <a:stretch/>
        </p:blipFill>
        <p:spPr>
          <a:xfrm>
            <a:off x="5575949" y="-5971"/>
            <a:ext cx="1751301" cy="17731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24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EFCDF78-9742-5146-887B-7B6BEB7E4866}"/>
              </a:ext>
            </a:extLst>
          </p:cNvPr>
          <p:cNvSpPr/>
          <p:nvPr/>
        </p:nvSpPr>
        <p:spPr>
          <a:xfrm>
            <a:off x="0" y="2466802"/>
            <a:ext cx="7772398" cy="3421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BCC692-EAB6-6045-AD5D-6E21A86A8D27}"/>
              </a:ext>
            </a:extLst>
          </p:cNvPr>
          <p:cNvSpPr/>
          <p:nvPr/>
        </p:nvSpPr>
        <p:spPr>
          <a:xfrm>
            <a:off x="2" y="9090701"/>
            <a:ext cx="7772398" cy="96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B1CD57-E253-AA44-A966-B81C54E46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005" y="3191899"/>
            <a:ext cx="7373334" cy="2576775"/>
          </a:xfrm>
        </p:spPr>
        <p:txBody>
          <a:bodyPr>
            <a:normAutofit fontScale="92500" lnSpcReduction="10000"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2"/>
                </a:solidFill>
              </a:rPr>
              <a:t>Resultados y preparación para el mercado laboral. </a:t>
            </a:r>
            <a:r>
              <a:rPr lang="es-ES" sz="1600" dirty="0">
                <a:solidFill>
                  <a:schemeClr val="tx2"/>
                </a:solidFill>
              </a:rPr>
              <a:t>La información exclusiva de LinkedIn </a:t>
            </a:r>
            <a:br>
              <a:rPr lang="es-ES" sz="1600" dirty="0">
                <a:solidFill>
                  <a:schemeClr val="tx2"/>
                </a:solidFill>
              </a:rPr>
            </a:br>
            <a:r>
              <a:rPr lang="es-ES" sz="1600" dirty="0">
                <a:solidFill>
                  <a:schemeClr val="tx2"/>
                </a:solidFill>
              </a:rPr>
              <a:t>te permite ver qué empresas contratan a los profesionales y las carencias de aptitudes entre la población actual.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2"/>
                </a:solidFill>
              </a:rPr>
              <a:t>Información en tiempo real sobre aptitudes. </a:t>
            </a:r>
            <a:r>
              <a:rPr lang="es-ES" sz="1600" dirty="0">
                <a:solidFill>
                  <a:schemeClr val="tx2"/>
                </a:solidFill>
              </a:rPr>
              <a:t>Determina las necesidades de formación concretas de los profesionales accediendo a datos en tiempo real sobre las aptitudes con </a:t>
            </a:r>
            <a:br>
              <a:rPr lang="es-ES" sz="1600" dirty="0">
                <a:solidFill>
                  <a:schemeClr val="tx2"/>
                </a:solidFill>
              </a:rPr>
            </a:br>
            <a:r>
              <a:rPr lang="es-ES" sz="1600" dirty="0">
                <a:solidFill>
                  <a:schemeClr val="tx2"/>
                </a:solidFill>
              </a:rPr>
              <a:t>las que cuenta tu zona.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2"/>
                </a:solidFill>
              </a:rPr>
              <a:t>Contenido colaborativo. </a:t>
            </a:r>
            <a:r>
              <a:rPr lang="es-ES" sz="1600" dirty="0">
                <a:solidFill>
                  <a:schemeClr val="tx2"/>
                </a:solidFill>
              </a:rPr>
              <a:t>Cada semana añadimos más de 60 cursos colaborativos a los 16.000 de nuestro catálogo, todos impartidos por expertos. El contenido está </a:t>
            </a:r>
            <a:r>
              <a:rPr lang="es-ES" sz="1600">
                <a:solidFill>
                  <a:schemeClr val="tx2"/>
                </a:solidFill>
              </a:rPr>
              <a:t>disponible </a:t>
            </a:r>
            <a:br>
              <a:rPr lang="es-ES" sz="1600">
                <a:solidFill>
                  <a:schemeClr val="tx2"/>
                </a:solidFill>
              </a:rPr>
            </a:br>
            <a:r>
              <a:rPr lang="es-ES" sz="1600">
                <a:solidFill>
                  <a:schemeClr val="tx2"/>
                </a:solidFill>
              </a:rPr>
              <a:t>en </a:t>
            </a:r>
            <a:r>
              <a:rPr lang="es-ES" sz="1600" dirty="0">
                <a:solidFill>
                  <a:schemeClr val="tx2"/>
                </a:solidFill>
              </a:rPr>
              <a:t>español, inglés, alemán, francés, japonés, chino y portugués.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2"/>
                </a:solidFill>
              </a:rPr>
              <a:t>Alojamiento de contenido propio. </a:t>
            </a:r>
            <a:r>
              <a:rPr lang="es-ES" sz="1600" dirty="0">
                <a:solidFill>
                  <a:schemeClr val="tx2"/>
                </a:solidFill>
              </a:rPr>
              <a:t>Carga tus vídeos y documentos para complementar </a:t>
            </a:r>
            <a:br>
              <a:rPr lang="es-ES" sz="1600" dirty="0">
                <a:solidFill>
                  <a:schemeClr val="tx2"/>
                </a:solidFill>
              </a:rPr>
            </a:br>
            <a:r>
              <a:rPr lang="es-ES" sz="1600" dirty="0">
                <a:solidFill>
                  <a:schemeClr val="tx2"/>
                </a:solidFill>
              </a:rPr>
              <a:t>el catálogo de LinkedIn </a:t>
            </a:r>
            <a:r>
              <a:rPr lang="es-ES" sz="1600" dirty="0" err="1">
                <a:solidFill>
                  <a:schemeClr val="tx2"/>
                </a:solidFill>
              </a:rPr>
              <a:t>Learning</a:t>
            </a:r>
            <a:r>
              <a:rPr lang="es-ES" sz="16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8" name="John Jersin">
            <a:extLst>
              <a:ext uri="{FF2B5EF4-FFF2-40B4-BE49-F238E27FC236}">
                <a16:creationId xmlns:a16="http://schemas.microsoft.com/office/drawing/2014/main" id="{831A487E-8235-4D43-8955-BB041E6E3D84}"/>
              </a:ext>
            </a:extLst>
          </p:cNvPr>
          <p:cNvSpPr txBox="1"/>
          <p:nvPr/>
        </p:nvSpPr>
        <p:spPr>
          <a:xfrm>
            <a:off x="249871" y="2651914"/>
            <a:ext cx="4867199" cy="3920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c15="http://schemas.microsoft.com/office/drawing/2012/chart" xmlns:c="http://schemas.openxmlformats.org/drawingml/2006/chart" val="1"/>
            </a:ext>
          </a:extLst>
        </p:spPr>
        <p:txBody>
          <a:bodyPr wrap="square" lIns="26475" tIns="26475" rIns="26475" bIns="26475" numCol="1" anchor="t">
            <a:spAutoFit/>
          </a:bodyPr>
          <a:lstStyle>
            <a:lvl1pPr algn="l">
              <a:lnSpc>
                <a:spcPct val="70000"/>
              </a:lnSpc>
              <a:defRPr sz="9000" b="0">
                <a:solidFill>
                  <a:srgbClr val="006FB9"/>
                </a:solidFill>
              </a:defRPr>
            </a:lvl1pPr>
          </a:lstStyle>
          <a:p>
            <a:pPr defTabSz="1005707" rtl="0">
              <a:lnSpc>
                <a:spcPct val="100000"/>
              </a:lnSpc>
            </a:pPr>
            <a:r>
              <a:rPr lang="es-ES" sz="2200" dirty="0">
                <a:solidFill>
                  <a:srgbClr val="004181"/>
                </a:solidFill>
                <a:latin typeface="Community Light" panose="02000303040000020003" pitchFamily="2" charset="0"/>
              </a:rPr>
              <a:t>Datos clave sobre la colaboración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BBDCC80-C169-B942-BAB8-B9D0F860CA19}"/>
              </a:ext>
            </a:extLst>
          </p:cNvPr>
          <p:cNvSpPr txBox="1">
            <a:spLocks/>
          </p:cNvSpPr>
          <p:nvPr/>
        </p:nvSpPr>
        <p:spPr>
          <a:xfrm>
            <a:off x="414391" y="8034037"/>
            <a:ext cx="4834406" cy="1843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rgbClr val="5B696B"/>
              </a:solidFill>
            </a:endParaRP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AF14241-DCEC-F841-A912-DACC8D12EB59}"/>
              </a:ext>
            </a:extLst>
          </p:cNvPr>
          <p:cNvSpPr txBox="1">
            <a:spLocks/>
          </p:cNvSpPr>
          <p:nvPr/>
        </p:nvSpPr>
        <p:spPr>
          <a:xfrm>
            <a:off x="249871" y="6258822"/>
            <a:ext cx="7373334" cy="2724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2400" dirty="0">
                <a:solidFill>
                  <a:srgbClr val="004181"/>
                </a:solidFill>
              </a:rPr>
              <a:t>«LinkedIn y las bolsas públicas de empleo tienen el mismo objetivo: conectar personas con oportunidades. Nos está ayudando mucho en nuestra misión.»</a:t>
            </a:r>
          </a:p>
          <a:p>
            <a:endParaRPr lang="en-US" sz="400" dirty="0">
              <a:solidFill>
                <a:schemeClr val="tx2"/>
              </a:solidFill>
            </a:endParaRP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F459D49-AE92-8543-9524-83FD0256A34C}"/>
              </a:ext>
            </a:extLst>
          </p:cNvPr>
          <p:cNvSpPr txBox="1">
            <a:spLocks/>
          </p:cNvSpPr>
          <p:nvPr/>
        </p:nvSpPr>
        <p:spPr>
          <a:xfrm>
            <a:off x="249871" y="9330100"/>
            <a:ext cx="7272208" cy="32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3630" b="0" i="0" kern="1200">
                <a:solidFill>
                  <a:schemeClr val="accent2"/>
                </a:solidFill>
                <a:latin typeface="Community Light" panose="02000303040000020003" pitchFamily="2" charset="0"/>
                <a:ea typeface="+mn-ea"/>
                <a:cs typeface="+mn-cs"/>
              </a:defRPr>
            </a:lvl1pPr>
            <a:lvl2pPr marL="50292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204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2pPr>
            <a:lvl3pPr marL="100585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70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3pPr>
            <a:lvl4pPr marL="150878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4pPr>
            <a:lvl5pPr marL="2011718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530" b="0" i="0" kern="1200">
                <a:solidFill>
                  <a:schemeClr val="bg2"/>
                </a:solidFill>
                <a:latin typeface="LKN Sans Light" panose="02000303040000020003" pitchFamily="2" charset="0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 sz="1600">
                <a:solidFill>
                  <a:schemeClr val="tx2"/>
                </a:solidFill>
              </a:rPr>
              <a:t>¿Quieres más información? Accede a learning.linkedin.com.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D52F3A-81DC-C143-840F-DDA6E875F994}"/>
              </a:ext>
            </a:extLst>
          </p:cNvPr>
          <p:cNvSpPr txBox="1"/>
          <p:nvPr/>
        </p:nvSpPr>
        <p:spPr>
          <a:xfrm>
            <a:off x="1743001" y="7738779"/>
            <a:ext cx="48344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ES">
                <a:solidFill>
                  <a:srgbClr val="5B696B"/>
                </a:solidFill>
                <a:latin typeface="Community" panose="02000303040000020003" pitchFamily="2" charset="0"/>
              </a:rPr>
              <a:t>Charlie Terrell</a:t>
            </a:r>
          </a:p>
          <a:p>
            <a:pPr rtl="0"/>
            <a:r>
              <a:rPr lang="es-ES" sz="1600">
                <a:solidFill>
                  <a:srgbClr val="5B696B"/>
                </a:solidFill>
                <a:latin typeface="Community" panose="02000303040000020003" pitchFamily="2" charset="0"/>
              </a:rPr>
              <a:t>Director de la bolsa nacional de empleo (EE. UU.)</a:t>
            </a:r>
          </a:p>
          <a:p>
            <a:pPr rtl="0"/>
            <a:r>
              <a:rPr lang="es-ES" sz="1600">
                <a:solidFill>
                  <a:srgbClr val="5B696B"/>
                </a:solidFill>
                <a:latin typeface="Community" panose="02000303040000020003" pitchFamily="2" charset="0"/>
              </a:rPr>
              <a:t>National Association of State Workforce Agencies</a:t>
            </a:r>
          </a:p>
        </p:txBody>
      </p:sp>
      <p:pic>
        <p:nvPicPr>
          <p:cNvPr id="5" name="Picture 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7332FCEF-BEB7-464C-81B9-FB17797D5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361436" y="7490587"/>
            <a:ext cx="1270000" cy="1270000"/>
          </a:xfrm>
          <a:prstGeom prst="ellipse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00863A43-3953-AD4A-A2A0-947EC7E56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060" y="9574551"/>
            <a:ext cx="1960019" cy="269158"/>
          </a:xfrm>
          <a:prstGeom prst="rect">
            <a:avLst/>
          </a:prstGeom>
        </p:spPr>
      </p:pic>
      <p:pic>
        <p:nvPicPr>
          <p:cNvPr id="12" name="Picture 11" descr="A person sitting at a table&#10;&#10;Description automatically generated">
            <a:extLst>
              <a:ext uri="{FF2B5EF4-FFF2-40B4-BE49-F238E27FC236}">
                <a16:creationId xmlns:a16="http://schemas.microsoft.com/office/drawing/2014/main" id="{C4E63EEB-4FE1-1945-9CD9-2B99CE6607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196" b="11207"/>
          <a:stretch/>
        </p:blipFill>
        <p:spPr>
          <a:xfrm>
            <a:off x="-225" y="-5038"/>
            <a:ext cx="7772400" cy="24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1843</TotalTime>
  <Words>443</Words>
  <Application>Microsoft Macintosh PowerPoint</Application>
  <PresentationFormat>Personalizado</PresentationFormat>
  <Paragraphs>62</Paragraphs>
  <Slides>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Community</vt:lpstr>
      <vt:lpstr>Community Light</vt:lpstr>
      <vt:lpstr>LKN Sans Light</vt:lpstr>
      <vt:lpstr>Office Theme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Petrone</dc:creator>
  <cp:lastModifiedBy>Georgina Teran-Manrique</cp:lastModifiedBy>
  <cp:revision>95</cp:revision>
  <cp:lastPrinted>2019-08-21T15:51:43Z</cp:lastPrinted>
  <dcterms:created xsi:type="dcterms:W3CDTF">2019-07-12T23:16:35Z</dcterms:created>
  <dcterms:modified xsi:type="dcterms:W3CDTF">2021-09-07T19:38:02Z</dcterms:modified>
</cp:coreProperties>
</file>