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MuSg08oVRcr4EfbvdpToO2q3F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8C811E-6D00-4F10-8E75-61D768049273}">
  <a:tblStyle styleId="{5B8C811E-6D00-4F10-8E75-61D76804927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61d426a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61d426a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61d426a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linkedin.com/learning/como-desenvolver-uma-mentalidade-de-aprendizagem/torne-a-aprendizagem-divertida?trk=learnermappingfile" TargetMode="External"/><Relationship Id="rId10" Type="http://schemas.openxmlformats.org/officeDocument/2006/relationships/hyperlink" Target="https://www.linkedin.com/learning/como-desenvolver-novas-habilidades-para-o-futuro-do-trabalho/combinar-diferentes-metodos-para-aprendizagem?u=104?trk=learnermappingfile" TargetMode="External"/><Relationship Id="rId13" Type="http://schemas.openxmlformats.org/officeDocument/2006/relationships/hyperlink" Target="https://www.linkedin.com/learning/como-motivar-sua-equipe-a-aprender/torne-a-aprendizagem-colaborativa?trk=learnermappingfile" TargetMode="External"/><Relationship Id="rId12" Type="http://schemas.openxmlformats.org/officeDocument/2006/relationships/hyperlink" Target="https://www.linkedin.com/learning/como-motivar-sua-equipe-a-aprender/torne-a-aprendizagem-pratica-e-imediatamente-relevante?trk=learnermappingfile" TargetMode="External"/><Relationship Id="rId1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omo-manter-uma-atitude-positiva-no-trabalho/como-promover-habitos-positivos?trk=learnermappingfile" TargetMode="External"/><Relationship Id="rId9" Type="http://schemas.openxmlformats.org/officeDocument/2006/relationships/hyperlink" Target="https://www.linkedin.com/learning/como-desenvolver-novas-habilidades-para-o-futuro-do-trabalho/criar-jornadas-de-aprendizagem-customizadas?u=104?trk=learnermappingfile" TargetMode="External"/><Relationship Id="rId5" Type="http://schemas.openxmlformats.org/officeDocument/2006/relationships/hyperlink" Target="https://www.linkedin.com/learning/habitos-de-sucesso/o-que-e-sucesso?trk=learnermappingfile" TargetMode="External"/><Relationship Id="rId6" Type="http://schemas.openxmlformats.org/officeDocument/2006/relationships/hyperlink" Target="https://www.linkedin.com/learning/truques-para-mudar-ou-criar-novos-habitos/como-os-habitos-sao-criados?trk=learnermappingfile" TargetMode="External"/><Relationship Id="rId7" Type="http://schemas.openxmlformats.org/officeDocument/2006/relationships/hyperlink" Target="https://www.linkedin.com/learning/burnout-como-evitar-o-esgotamento-no-trabalho/como-implementar-habitos-diarios-positivos?trk=learnermappingfile" TargetMode="External"/><Relationship Id="rId8" Type="http://schemas.openxmlformats.org/officeDocument/2006/relationships/hyperlink" Target="https://www.linkedin.com/learning/como-se-comunicar-com-empatia/habitos-de-equipes-muito-colaborativa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61d426a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61d426aa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61d426aa_0_0"/>
          <p:cNvSpPr txBox="1"/>
          <p:nvPr/>
        </p:nvSpPr>
        <p:spPr>
          <a:xfrm>
            <a:off x="755175" y="546650"/>
            <a:ext cx="126831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Hábitos de aprendizagem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Crie rotinas eficientes que preparem você para o sucesso. Se perder um dia, não se preocupe. Recupere o conteúdo na próxima aula.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61d426aa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{5B8C811E-6D00-4F10-8E75-61D768049273}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Atividade: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atualize suas preferências na seção “Competências que me interessam”.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Como promover hábitos positivos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5s)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Atividade: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determine sua meta de aprendizado semanal no LinkedIn Learning.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O que é sucesso?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Atividade: 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Defina uma intenção para esta semana que o mantenha concentrado.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Como os hábitos são criados?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8s)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Atividade: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defina uma meta de aprendizado pessoal ou profissional que gostaria de completar dentro de um ano.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Como implementar hábitos diários positivos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Atividade: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envie por e-mail ao seu gerente o título de um curso do LinkedIn Learning que você deseja fazer.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Hábitos de equipes muito colaborativas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10s)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Desafio: 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Pense numa forma de investir em si próprio este mês.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Criar jornadas de aprendizagem customizadas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</a:t>
                      </a: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Combinar diferentes métodos para aprendizagem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(7m 23s)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Desafio:</a:t>
                      </a:r>
                      <a:r>
                        <a:rPr lang="en-US" sz="2000"/>
                        <a:t> 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Reserve algum tempo para escrever como vai implementar a sua aprendizagem.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5750" marB="270000" marR="180000" marL="18000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 hMerge="1"/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Torne a aprendizagem divertida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18s)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Torne a aprendizagem prática e imediatamente relevante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35s)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b="1"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Atividade: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recomende um curso ou vídeo para um colega ou membro da equipe.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Torne a aprendizagem colaborativa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Reflexão:</a:t>
                      </a:r>
                      <a:br>
                        <a:rPr b="1" lang="en-US" sz="2000"/>
                      </a:br>
                      <a:r>
                        <a:rPr lang="en-US" sz="2000"/>
                        <a:t>quais foram as principais lições que você aprendeu com este desafio de aprendizagem?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, application, icon&#10;&#10;Description automatically generated" id="1529" name="Google Shape;1529;g28361d426aa_0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4481291" y="454467"/>
            <a:ext cx="4629376" cy="234735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0" name="Google Shape;1530;g28361d426aa_0_0"/>
          <p:cNvGrpSpPr/>
          <p:nvPr/>
        </p:nvGrpSpPr>
        <p:grpSpPr>
          <a:xfrm>
            <a:off x="15003087" y="9964741"/>
            <a:ext cx="8207725" cy="602165"/>
            <a:chOff x="10281426" y="4951142"/>
            <a:chExt cx="9969300" cy="602165"/>
          </a:xfrm>
        </p:grpSpPr>
        <p:cxnSp>
          <p:nvCxnSpPr>
            <p:cNvPr id="1531" name="Google Shape;1531;g28361d426aa_0_0"/>
            <p:cNvCxnSpPr/>
            <p:nvPr/>
          </p:nvCxnSpPr>
          <p:spPr>
            <a:xfrm>
              <a:off x="10281426" y="4951142"/>
              <a:ext cx="9969300" cy="0"/>
            </a:xfrm>
            <a:prstGeom prst="straightConnector1">
              <a:avLst/>
            </a:prstGeom>
            <a:noFill/>
            <a:ln cap="flat" cmpd="sng" w="9525">
              <a:solidFill>
                <a:srgbClr val="416F2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32" name="Google Shape;1532;g28361d426aa_0_0"/>
            <p:cNvCxnSpPr/>
            <p:nvPr/>
          </p:nvCxnSpPr>
          <p:spPr>
            <a:xfrm>
              <a:off x="10281426" y="5252224"/>
              <a:ext cx="9969300" cy="0"/>
            </a:xfrm>
            <a:prstGeom prst="straightConnector1">
              <a:avLst/>
            </a:prstGeom>
            <a:noFill/>
            <a:ln cap="flat" cmpd="sng" w="9525">
              <a:solidFill>
                <a:srgbClr val="416F2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33" name="Google Shape;1533;g28361d426aa_0_0"/>
            <p:cNvCxnSpPr/>
            <p:nvPr/>
          </p:nvCxnSpPr>
          <p:spPr>
            <a:xfrm>
              <a:off x="10281426" y="5553307"/>
              <a:ext cx="9969300" cy="0"/>
            </a:xfrm>
            <a:prstGeom prst="straightConnector1">
              <a:avLst/>
            </a:prstGeom>
            <a:noFill/>
            <a:ln cap="flat" cmpd="sng" w="9525">
              <a:solidFill>
                <a:srgbClr val="416F2A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