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iLEYVyBhfpaxwlcuDHcJj+Ndd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0F3393-5DDD-4762-8591-960104023DAE}">
  <a:tblStyle styleId="{500F3393-5DDD-4762-8591-960104023DA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3221ee5d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83221ee5d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83221ee5d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strategic-agility-14172913/2897847?trk=learnermappingfile" TargetMode="External"/><Relationship Id="rId10" Type="http://schemas.openxmlformats.org/officeDocument/2006/relationships/hyperlink" Target="https://www.linkedin.com/learning/building-resilience-20294372/4219082?trk=learnermappingfile" TargetMode="External"/><Relationship Id="rId13" Type="http://schemas.openxmlformats.org/officeDocument/2006/relationships/image" Target="../media/image11.png"/><Relationship Id="rId12" Type="http://schemas.openxmlformats.org/officeDocument/2006/relationships/hyperlink" Target="https://www.linkedin.com/learning/strategic-thinking-14127846/2896597?trk=learnermappingfile" TargetMode="External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www.linkedin.com/learning/creating-a-culture-of-change-3/2882208?trk=learnermappingfile" TargetMode="External"/><Relationship Id="rId9" Type="http://schemas.openxmlformats.org/officeDocument/2006/relationships/hyperlink" Target="https://www.linkedin.com/learning/change-management-for-projects-9618249/3042016?trk=learnermappingfile" TargetMode="External"/><Relationship Id="rId5" Type="http://schemas.openxmlformats.org/officeDocument/2006/relationships/hyperlink" Target="https://www.linkedin.com/learning/how-to-be-an-adaptable-employee-during-change-and-uncertainty-19365590/4479598?trk=learnermappingfile" TargetMode="External"/><Relationship Id="rId6" Type="http://schemas.openxmlformats.org/officeDocument/2006/relationships/hyperlink" Target="https://www.linkedin.com/learning/embracing-unexpected-change-14683580/3058034?trk=learnermappingfile" TargetMode="External"/><Relationship Id="rId7" Type="http://schemas.openxmlformats.org/officeDocument/2006/relationships/hyperlink" Target="https://www.linkedin.com/learning/cultivating-mental-agility-14579150/3051360?trk=learnermappingfile" TargetMode="External"/><Relationship Id="rId8" Type="http://schemas.openxmlformats.org/officeDocument/2006/relationships/hyperlink" Target="https://www.linkedin.com/learning/leading-without-formal-authority-18774364/4400339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83221ee5d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83221ee5d2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83221ee5d2_0_0"/>
          <p:cNvSpPr txBox="1"/>
          <p:nvPr/>
        </p:nvSpPr>
        <p:spPr>
          <a:xfrm>
            <a:off x="755175" y="546650"/>
            <a:ext cx="129561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ピンチをチャンスに変える力</a:t>
            </a:r>
            <a:endParaRPr sz="6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毎日、5～10分で完了する新しいレッスンをご紹介します。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83221ee5d2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{500F3393-5DDD-4762-8591-960104023DAE}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月曜日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火曜日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水曜日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木曜日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金曜日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変化：唯一不変なもの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46s)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現在、経験している変化を1つ</a:t>
                      </a:r>
                      <a:br>
                        <a:rPr lang="en-US" sz="2000"/>
                      </a:br>
                      <a:r>
                        <a:rPr lang="en-US" sz="2000"/>
                        <a:t>挙げてみましょう。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変化に圧倒されないための対応とは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視点を変える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今日、感謝していることを</a:t>
                      </a:r>
                      <a:br>
                        <a:rPr lang="en-US" sz="2000"/>
                      </a:br>
                      <a:r>
                        <a:rPr lang="en-US" sz="2000"/>
                        <a:t>1つ挙げてみましょう。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今月、自分自身に投資できる</a:t>
                      </a:r>
                      <a:br>
                        <a:rPr lang="en-US" sz="2000"/>
                      </a:br>
                      <a:r>
                        <a:rPr lang="en-US" sz="2000"/>
                        <a:t>方法を</a:t>
                      </a:r>
                      <a:br>
                        <a:rPr lang="en-US" sz="2000"/>
                      </a:br>
                      <a:r>
                        <a:rPr lang="en-US" sz="2000"/>
                        <a:t>1つ考えてみましょう。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不測の事態が起きたら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34s)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来週のカレンダーに3つの </a:t>
                      </a:r>
                      <a:br>
                        <a:rPr lang="en-US" sz="2000"/>
                      </a:br>
                      <a:r>
                        <a:rPr lang="en-US" sz="2000"/>
                        <a:t>有意義な休憩を予定しましょう。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変化に適応する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変化に対する個人の反応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ストレスを受ける前提で対処法を考える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(1m 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2000"/>
                        <a:t>今月、まだ直接会っていない同僚と数分間、</a:t>
                      </a:r>
                      <a:br>
                        <a:rPr lang="en-US" sz="2000"/>
                      </a:br>
                      <a:r>
                        <a:rPr lang="en-US" sz="2000"/>
                        <a:t>オンラインでつながりましょう。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変化の時代に必要な戦略とは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21s)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2000"/>
                        <a:t>1分間で、</a:t>
                      </a:r>
                      <a:br>
                        <a:rPr lang="en-US" sz="2000"/>
                      </a:br>
                      <a:r>
                        <a:rPr lang="en-US" sz="2000"/>
                        <a:t>深呼吸を5回行ってください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アクティビティ: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今月のチャレンジの成果として</a:t>
                      </a:r>
                      <a:br>
                        <a:rPr lang="en-US" sz="2000"/>
                      </a:br>
                      <a:r>
                        <a:rPr lang="en-US" sz="2000"/>
                        <a:t>行った、</a:t>
                      </a:r>
                      <a:br>
                        <a:rPr lang="en-US" sz="2000"/>
                      </a:br>
                      <a:r>
                        <a:rPr lang="en-US" sz="2000"/>
                        <a:t>または行いたい調整を1つ</a:t>
                      </a:r>
                      <a:br>
                        <a:rPr lang="en-US" sz="2000"/>
                      </a:br>
                      <a:r>
                        <a:rPr lang="en-US" sz="2000"/>
                        <a:t>挙げましょう。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未来を見積もり、過去から学びを得る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振り返り:</a:t>
                      </a:r>
                      <a:br>
                        <a:rPr b="1" lang="en-US" sz="2000"/>
                      </a:br>
                      <a:r>
                        <a:rPr lang="en-US" sz="2000"/>
                        <a:t>「ピンチをチャンスに変える力」で</a:t>
                      </a:r>
                      <a:br>
                        <a:rPr lang="en-US" sz="2000"/>
                      </a:br>
                      <a:r>
                        <a:rPr lang="en-US" sz="2000"/>
                        <a:t>発見した重要な</a:t>
                      </a:r>
                      <a:br>
                        <a:rPr lang="en-US" sz="2000"/>
                      </a:br>
                      <a:r>
                        <a:rPr lang="en-US" sz="2000"/>
                        <a:t>ポイントは?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83221ee5d2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50975" y="10711740"/>
            <a:ext cx="4420468" cy="224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g283221ee5d2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5400000">
            <a:off x="20542125" y="8469750"/>
            <a:ext cx="1682226" cy="224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