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jPKHTBiPEf5b8Ozr5KEisxDhKZ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7E8573-F011-4125-8C69-937D4949E349}">
  <a:tblStyle styleId="{D47E8573-F011-4125-8C69-937D4949E34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3226ca6b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83226ca6b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83226ca6b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leading-productive-meetings/2895104?trk=learnermappingfile" TargetMode="External"/><Relationship Id="rId10" Type="http://schemas.openxmlformats.org/officeDocument/2006/relationships/hyperlink" Target="https://www.linkedin.com/learning/time-management-for-managers-19376583/3375024?trk=learnermappingfile" TargetMode="External"/><Relationship Id="rId13" Type="http://schemas.openxmlformats.org/officeDocument/2006/relationships/hyperlink" Target="https://www.linkedin.com/learning/performing-under-pressure-14971422/3091028?trk=learnermappingfile" TargetMode="External"/><Relationship Id="rId12" Type="http://schemas.openxmlformats.org/officeDocument/2006/relationships/hyperlink" Target="https://www.linkedin.com/learning/mindfulness-4/2889150?trk=learnermappingfile" TargetMode="External"/><Relationship Id="rId15" Type="http://schemas.openxmlformats.org/officeDocument/2006/relationships/image" Target="../media/image12.png"/><Relationship Id="rId14" Type="http://schemas.openxmlformats.org/officeDocument/2006/relationships/image" Target="../media/image1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www.linkedin.com/learning/time-management-working-from-home-15077932/3093427?trk=learnermappingfile" TargetMode="External"/><Relationship Id="rId9" Type="http://schemas.openxmlformats.org/officeDocument/2006/relationships/hyperlink" Target="https://www.linkedin.com/learning/remote-work-foundations-14754772/3066056?trk=learnermappingfile" TargetMode="External"/><Relationship Id="rId5" Type="http://schemas.openxmlformats.org/officeDocument/2006/relationships/hyperlink" Target="https://www.linkedin.com/learning/learning-to-say-no-16410576/3205368?trk=learnermappingfile" TargetMode="External"/><Relationship Id="rId6" Type="http://schemas.openxmlformats.org/officeDocument/2006/relationships/hyperlink" Target="https://www.linkedin.com/learning/prioritizing-your-work-effectively/2118192?trk=learnermappingfile" TargetMode="External"/><Relationship Id="rId7" Type="http://schemas.openxmlformats.org/officeDocument/2006/relationships/hyperlink" Target="https://www.linkedin.com/learning/overcoming-procrastination-14825895/3072893?trk=learnermappingfile" TargetMode="External"/><Relationship Id="rId8" Type="http://schemas.openxmlformats.org/officeDocument/2006/relationships/hyperlink" Target="https://www.linkedin.com/learning/smart-thinking-overcoming-complexity-15924090/3072617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83226ca6b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83226ca6b9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83226ca6b9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生産性に関するアドバイス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日々5～10分で完了する新しいレッスンをご紹介します。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83226ca6b9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{D47E8573-F011-4125-8C69-937D4949E349}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月曜日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火曜日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水曜日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木曜日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金曜日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生産性の高いワークスペースを整える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49s)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最重要事項を見極める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28s)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来週は4回の</a:t>
                      </a:r>
                      <a:br>
                        <a:rPr lang="en-US" sz="2000"/>
                      </a:br>
                      <a:r>
                        <a:rPr lang="en-US" sz="2000"/>
                        <a:t>短期休憩を取らない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仕事の優先順位を即決する３つの軸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先延ばしかどうかの見分け方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53s)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集中力を維持するために、</a:t>
                      </a:r>
                      <a:br>
                        <a:rPr lang="en-US" sz="2000"/>
                      </a:br>
                      <a:r>
                        <a:rPr lang="en-US" sz="2000"/>
                        <a:t>今週の1つの目的・意図を設定する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ステップ１： 集中力を活用する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(5m 10s)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今日の自由時間の過ごし方</a:t>
                      </a:r>
                      <a:br>
                        <a:rPr lang="en-US" sz="2000"/>
                      </a:br>
                      <a:r>
                        <a:rPr lang="en-US" sz="2000"/>
                        <a:t>のリストを作成する (特定のタスク、リラックス、読書など)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気が散るものを排除する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仕事を割り当てる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31s)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ミーティングの生産性とトピックを維持する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27s)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ピークパフォーマンスを発揮する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47s)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翌週は毎日時間を確保して、</a:t>
                      </a:r>
                      <a:br>
                        <a:rPr lang="en-US" sz="2000"/>
                      </a:br>
                      <a:r>
                        <a:rPr lang="en-US" sz="2000"/>
                        <a:t>メールを読んで返信する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期待にうまく対応する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26s)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来週のカレンダーで、楽しく元気になれる時間を取る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今日ログアウトする前に、</a:t>
                      </a:r>
                      <a:br>
                        <a:rPr lang="en-US" sz="2000"/>
                      </a:br>
                      <a:r>
                        <a:rPr lang="en-US" sz="2000"/>
                        <a:t>明日フォーカスを当てたい</a:t>
                      </a:r>
                      <a:br>
                        <a:rPr lang="en-US" sz="2000"/>
                      </a:br>
                      <a:r>
                        <a:rPr lang="en-US" sz="2000"/>
                        <a:t>重要なことの</a:t>
                      </a:r>
                      <a:br>
                        <a:rPr lang="en-US" sz="2000"/>
                      </a:br>
                      <a:r>
                        <a:rPr lang="en-US" sz="2000"/>
                        <a:t>リストを作成する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振り返り: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生産性を高めるチャレンジで</a:t>
                      </a:r>
                      <a:br>
                        <a:rPr lang="en-US" sz="2000"/>
                      </a:br>
                      <a:r>
                        <a:rPr lang="en-US" sz="2000"/>
                        <a:t>得た重要なポイントは何ですか?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29" name="Google Shape;1529;g283226ca6b9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286177" y="6657351"/>
            <a:ext cx="2071174" cy="155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g283226ca6b9_0_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905933" y="10464651"/>
            <a:ext cx="4773180" cy="242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g283226ca6b9_0_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060402" y="8844051"/>
            <a:ext cx="1898825" cy="142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