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iGtbAxcvSjmCvQiosr3syWREi4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22D4221-FFBD-4828-AC4D-C981C8537120}">
  <a:tblStyle styleId="{922D4221-FFBD-4828-AC4D-C981C8537120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/>
      <a:tcStyle>
        <a:fill>
          <a:solidFill>
            <a:srgbClr val="CDD4CC"/>
          </a:solidFill>
        </a:fill>
      </a:tcStyle>
    </a:band1H>
    <a:band2H>
      <a:tcTxStyle/>
    </a:band2H>
    <a:band1V>
      <a:tcTxStyle/>
      <a:tcStyle>
        <a:fill>
          <a:solidFill>
            <a:srgbClr val="CDD4CC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83225b78a4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83225b78a4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83225b78a4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5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linkedin.com/learning/disrupting-yourself-3/2265109?trk=learnermappingfile" TargetMode="External"/><Relationship Id="rId10" Type="http://schemas.openxmlformats.org/officeDocument/2006/relationships/hyperlink" Target="https://www.linkedin.com/learning/learning-from-failure-15027706/3093162?trk=learnermappingfile" TargetMode="External"/><Relationship Id="rId13" Type="http://schemas.openxmlformats.org/officeDocument/2006/relationships/hyperlink" Target="https://www.linkedin.com/learning/building-creative-organizations-14148692/3000671?trk=learnermappingfile" TargetMode="External"/><Relationship Id="rId12" Type="http://schemas.openxmlformats.org/officeDocument/2006/relationships/hyperlink" Target="https://www.linkedin.com/learning/cultivating-mental-agility-14579150/3052390?trk=learnermappingfile" TargetMode="External"/><Relationship Id="rId15" Type="http://schemas.openxmlformats.org/officeDocument/2006/relationships/hyperlink" Target="https://www.linkedin.com/learning/change-management-for-projects-9618249/3047011?trk=learnermappingfile" TargetMode="External"/><Relationship Id="rId14" Type="http://schemas.openxmlformats.org/officeDocument/2006/relationships/hyperlink" Target="https://www.linkedin.com/learning/avoiding-burnout/2890102?trk=learnermappingfile" TargetMode="External"/><Relationship Id="rId17" Type="http://schemas.openxmlformats.org/officeDocument/2006/relationships/hyperlink" Target="https://www.linkedin.com/learning/success-habits-22172183/4463377?trk=learnermappingfile" TargetMode="External"/><Relationship Id="rId16" Type="http://schemas.openxmlformats.org/officeDocument/2006/relationships/hyperlink" Target="https://www.linkedin.com/learning/overcoming-procrastination-14825895/3072894?trk=learnermappingfile" TargetMode="External"/><Relationship Id="rId18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Relationship Id="rId4" Type="http://schemas.openxmlformats.org/officeDocument/2006/relationships/hyperlink" Target="https://www.linkedin.com/learning/creating-a-culture-of-change-3/2882209?trk=learnermappingfile" TargetMode="External"/><Relationship Id="rId9" Type="http://schemas.openxmlformats.org/officeDocument/2006/relationships/hyperlink" Target="https://www.linkedin.com/learning/cultivating-a-growth-mindset-4/2874237?trk=learnermappingfile" TargetMode="External"/><Relationship Id="rId5" Type="http://schemas.openxmlformats.org/officeDocument/2006/relationships/hyperlink" Target="https://www.linkedin.com/learning/smart-thinking-overcoming-complexity-15924090/3067578?trk=learnermappingfile" TargetMode="External"/><Relationship Id="rId6" Type="http://schemas.openxmlformats.org/officeDocument/2006/relationships/hyperlink" Target="https://www.linkedin.com/learning/developing-resourcefulness-3/5028998?trk=learnermappingfile" TargetMode="External"/><Relationship Id="rId7" Type="http://schemas.openxmlformats.org/officeDocument/2006/relationships/hyperlink" Target="https://www.linkedin.com/learning/creating-a-culture-of-learning-21656493/2641692?trk=learnermappingfile" TargetMode="External"/><Relationship Id="rId8" Type="http://schemas.openxmlformats.org/officeDocument/2006/relationships/hyperlink" Target="https://www.linkedin.com/learning/developing-a-learning-mindset-14844424/3068921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83225b78a4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83225b78a4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83225b78a4_0_0"/>
          <p:cNvSpPr txBox="1"/>
          <p:nvPr/>
        </p:nvSpPr>
        <p:spPr>
          <a:xfrm>
            <a:off x="755180" y="546639"/>
            <a:ext cx="14265600" cy="19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学習習慣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3000">
                <a:solidFill>
                  <a:schemeClr val="accent6"/>
                </a:solidFill>
              </a:rPr>
              <a:t>日々5～10分で完了する新しいレッスンをご紹介します。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83225b78a4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{922D4221-FFBD-4828-AC4D-C981C8537120}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>
                          <a:latin typeface="Meiryo"/>
                          <a:ea typeface="Meiryo"/>
                          <a:cs typeface="Meiryo"/>
                          <a:sym typeface="Meiryo"/>
                        </a:rPr>
                        <a:t>月曜日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火曜日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水曜日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木曜日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金曜日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US" sz="2000"/>
                        <a:t>アクティビティ: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/>
                        <a:t> ご自身の「興味のあるスキル」</a:t>
                      </a:r>
                      <a:br>
                        <a:rPr lang="en-US" sz="2000"/>
                      </a:br>
                      <a:r>
                        <a:rPr lang="en-US" sz="2000"/>
                        <a:t>セクションを更新する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知らないことの力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5s)</a:t>
                      </a:r>
                      <a:endParaRPr sz="2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US" sz="2000"/>
                        <a:t>アクティビティ: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/>
                        <a:t>LinkedIn学習内で毎週の学習目標を設定する 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「でも」のような制限する言葉を使わない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30s)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好奇心を育てる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(3m 26s)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US" sz="2000"/>
                        <a:t>アクティビティ: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/>
                        <a:t>来年のこの時期までに</a:t>
                      </a:r>
                      <a:br>
                        <a:rPr lang="en-US" sz="2000"/>
                      </a:br>
                      <a:r>
                        <a:rPr lang="en-US" sz="2000"/>
                        <a:t>学びたい個人的な目標、または</a:t>
                      </a:r>
                      <a:br>
                        <a:rPr lang="en-US" sz="2000"/>
                      </a:br>
                      <a:r>
                        <a:rPr lang="en-US" sz="2000"/>
                        <a:t>専門的な目標を設定する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学びを日常に組み込む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10s)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2000"/>
                        <a:t>アクティビティ: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/>
                        <a:t>受講したい1つの</a:t>
                      </a:r>
                      <a:br>
                        <a:rPr lang="en-US" sz="2000"/>
                      </a:br>
                      <a:r>
                        <a:rPr lang="en-US" sz="2000"/>
                        <a:t> LinkedIng学習コース名を管理者にメールで送信する 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学びを楽しくする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18s)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目的を持って練習して楽しむ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(3m 44s)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11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10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自分のミスを認める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51s)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12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11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後戻りや回り道で成長を目指す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34s)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12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挫折から立ち直る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US" sz="2000"/>
                        <a:t>アクティビティ: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/>
                        <a:t>同僚やチームメートにコースや</a:t>
                      </a:r>
                      <a:br>
                        <a:rPr lang="en-US" sz="2000"/>
                      </a:br>
                      <a:r>
                        <a:rPr lang="en-US" sz="2000"/>
                        <a:t>ビデオを勧める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15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1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受け取ったフィードバックから学ぶ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17s)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16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1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ポジティブな習慣を身につける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37s)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17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1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学習プランを策定する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41s)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1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先延ばしに陥るさいのパターンを知る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50s)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1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コンフォートゾーンから出る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27s)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20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US" sz="2000"/>
                        <a:t>振り返り:</a:t>
                      </a:r>
                      <a:br>
                        <a:rPr b="1" lang="en-US" sz="2000"/>
                      </a:br>
                      <a:r>
                        <a:rPr lang="en-US" sz="2000"/>
                        <a:t>学習習慣チャレンジで得た重要な</a:t>
                      </a:r>
                      <a:br>
                        <a:rPr lang="en-US" sz="2000"/>
                      </a:br>
                      <a:r>
                        <a:rPr lang="en-US" sz="2000"/>
                        <a:t>ポイントは何ですか? 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descr="Graphical user interface, application, icon&#10;&#10;Description automatically generated" id="1529" name="Google Shape;1529;g283225b78a4_0_0"/>
          <p:cNvPicPr preferRelativeResize="0"/>
          <p:nvPr/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13310875" y="193538"/>
            <a:ext cx="5004450" cy="2660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