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hEnsmSfHCQleypFyVXy6B2wVqR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FA8019B-4CAA-44C7-AB0C-A5FC2661F8ED}">
  <a:tblStyle styleId="{1FA8019B-4CAA-44C7-AB0C-A5FC2661F8ED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/>
      <a:tcStyle>
        <a:fill>
          <a:solidFill>
            <a:srgbClr val="CDD4CC"/>
          </a:solidFill>
        </a:fill>
      </a:tcStyle>
    </a:band1H>
    <a:band2H>
      <a:tcTxStyle/>
    </a:band2H>
    <a:band1V>
      <a:tcTxStyle/>
      <a:tcStyle>
        <a:fill>
          <a:solidFill>
            <a:srgbClr val="CDD4CC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83226a94f0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83226a94f0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83226a94f0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/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/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9019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supporting-workers-with-disabilities-19267820/3351020?trk=learnermappingfile" TargetMode="External"/><Relationship Id="rId22" Type="http://schemas.openxmlformats.org/officeDocument/2006/relationships/image" Target="../media/image10.png"/><Relationship Id="rId21" Type="http://schemas.openxmlformats.org/officeDocument/2006/relationships/hyperlink" Target="https://www.linkedin.com/learning/managing-multiple-generations-8332500/3003334?trk=learnermappingfile" TargetMode="External"/><Relationship Id="rId11" Type="http://schemas.openxmlformats.org/officeDocument/2006/relationships/hyperlink" Target="https://www.linkedin.com/learning/developing-a-diversity-inclusion-and-belonging-program-14391853/3030203?trk=learnermappingfile" TargetMode="External"/><Relationship Id="rId10" Type="http://schemas.openxmlformats.org/officeDocument/2006/relationships/hyperlink" Target="https://www.linkedin.com/learning/confronting-bias-thriving-across-our-differences-14254791/3013271?trk=learnermappingfile" TargetMode="External"/><Relationship Id="rId13" Type="http://schemas.openxmlformats.org/officeDocument/2006/relationships/hyperlink" Target="https://www.linkedin.com/learning/communicating-about-culturally-sensitive-issues-9588614/2457205?trk=learnermappingfile" TargetMode="External"/><Relationship Id="rId12" Type="http://schemas.openxmlformats.org/officeDocument/2006/relationships/hyperlink" Target="https://www.linkedin.com/learning/skills-for-inclusive-conversations-8953451/2421782?trk=learnermappingfile" TargetMode="External"/><Relationship Id="rId15" Type="http://schemas.openxmlformats.org/officeDocument/2006/relationships/hyperlink" Target="https://www.linkedin.com/learning/preventing-harassment-in-the-workplace-14504857/3050028?trk=learnermappingfile" TargetMode="External"/><Relationship Id="rId14" Type="http://schemas.openxmlformats.org/officeDocument/2006/relationships/hyperlink" Target="https://www.linkedin.com/learning/leading-inclusive-teams-14683165/3051924?trk=learnermappingfile" TargetMode="External"/><Relationship Id="rId17" Type="http://schemas.openxmlformats.org/officeDocument/2006/relationships/hyperlink" Target="https://www.linkedin.com/learning/inclusive-leadership-3/2884035?trk=learnermappingfile" TargetMode="External"/><Relationship Id="rId16" Type="http://schemas.openxmlformats.org/officeDocument/2006/relationships/hyperlink" Target="https://www.linkedin.com/learning/cultivating-cultural-competence-and-inclusion-14487222/3048354?trk=learnermappingfile" TargetMode="External"/><Relationship Id="rId19" Type="http://schemas.openxmlformats.org/officeDocument/2006/relationships/hyperlink" Target="https://www.linkedin.com/learning/creating-an-lgbt-friendly-work-environment/2873305?trk=learnermappingfile" TargetMode="External"/><Relationship Id="rId18" Type="http://schemas.openxmlformats.org/officeDocument/2006/relationships/hyperlink" Target="https://www.linkedin.com/learning/leadership-strategies-for-women-14677199/3058021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Relationship Id="rId4" Type="http://schemas.openxmlformats.org/officeDocument/2006/relationships/hyperlink" Target="https://www.linkedin.com/learning/diversity-inclusion-and-belonging-4/2890193?trk=learnermappingfile" TargetMode="External"/><Relationship Id="rId9" Type="http://schemas.openxmlformats.org/officeDocument/2006/relationships/hyperlink" Target="https://www.linkedin.com/learning/supporting-workers-with-disabilities-19267820/3351019?trk=learnermappingfile" TargetMode="External"/><Relationship Id="rId5" Type="http://schemas.openxmlformats.org/officeDocument/2006/relationships/hyperlink" Target="https://www.linkedin.com/learning/managing-a-diverse-team-15550800/4364352?trk=learnermappingfile" TargetMode="External"/><Relationship Id="rId6" Type="http://schemas.openxmlformats.org/officeDocument/2006/relationships/hyperlink" Target="https://www.linkedin.com/learning/creating-a-positive-and-healthy-work-environment-21653122/4413520?trk=learnermappingfile" TargetMode="External"/><Relationship Id="rId7" Type="http://schemas.openxmlformats.org/officeDocument/2006/relationships/hyperlink" Target="https://www.linkedin.com/learning/driving-organizational-accountability-for-diversity-equity-inclusion-and-belonging-24347197/5959146?trk=learnermappingfile" TargetMode="External"/><Relationship Id="rId8" Type="http://schemas.openxmlformats.org/officeDocument/2006/relationships/hyperlink" Target="https://www.linkedin.com/learning/leading-your-org-on-a-journey-of-allyship-22146139/4450122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83226a94f0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83226a94f0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83226a94f0_0_0"/>
          <p:cNvSpPr txBox="1"/>
          <p:nvPr/>
        </p:nvSpPr>
        <p:spPr>
          <a:xfrm>
            <a:off x="755180" y="546639"/>
            <a:ext cx="14265600" cy="19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職場におけるインクルージョンの育成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6"/>
                </a:solidFill>
                <a:latin typeface="Meiryo"/>
                <a:ea typeface="Meiryo"/>
                <a:cs typeface="Meiryo"/>
                <a:sym typeface="Meiryo"/>
              </a:rPr>
              <a:t>毎日新着動画をご覧ください。視聴時間は約5分です。</a:t>
            </a:r>
            <a:br>
              <a:rPr lang="en-US" sz="2800">
                <a:solidFill>
                  <a:schemeClr val="accent6"/>
                </a:solidFill>
                <a:latin typeface="Meiryo"/>
                <a:ea typeface="Meiryo"/>
                <a:cs typeface="Meiryo"/>
                <a:sym typeface="Meiryo"/>
              </a:rPr>
            </a:br>
            <a:r>
              <a:rPr lang="en-US" sz="2800">
                <a:solidFill>
                  <a:schemeClr val="accent6"/>
                </a:solidFill>
                <a:latin typeface="Meiryo"/>
                <a:ea typeface="Meiryo"/>
                <a:cs typeface="Meiryo"/>
                <a:sym typeface="Meiryo"/>
              </a:rPr>
              <a:t>一日見逃してもご心配いりません。翌日ご覧いただけます。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83226a94f0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{1FA8019B-4CAA-44C7-AB0C-A5FC2661F8ED}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>
                          <a:latin typeface="Meiryo"/>
                          <a:ea typeface="Meiryo"/>
                          <a:cs typeface="Meiryo"/>
                          <a:sym typeface="Meiryo"/>
                        </a:rPr>
                        <a:t>月曜日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火曜日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水曜日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木曜日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金曜日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1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DIBとは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22s)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2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ダイバーシティとインクルージョンの関連用語を定義する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35s)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職場のネガティブな行動に対するコストを理解する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27s)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DEIBを社内で推し進めることの重要性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56s)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5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US" sz="2000"/>
                        <a:t>アクティビティ: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/>
                        <a:t>インクルーシブなマインドセットを持つことについて学んだ</a:t>
                      </a:r>
                      <a:br>
                        <a:rPr lang="en-US" sz="2000"/>
                      </a:br>
                      <a:r>
                        <a:rPr lang="en-US" sz="2000"/>
                        <a:t>最大のポイントは?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6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インクルージョン、公平性、アライシップの関連性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20s)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7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平等と公平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14s)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無意識の偏見に立ち向かう方法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(6m 48s)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DIB戦略に取り組む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42s)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10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配慮が必要なダイバーシティについてのトピック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48s)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11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マイクロアグレッションとは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48s)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12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インクルーシブな言葉づかいをする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53s)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敬意とインクルージョンに関する研修を実施する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23s)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インクルージョンのフレームワークを探る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37s)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15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企業におけるインクルーシブ・リーダーシップの重要性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30s)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16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男女両方のリーダーシップをチームに活かす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34s)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17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LGBT施策の必要性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22s)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障害者と障害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ダイバーシティ戦略に年齢を取り入れる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20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2000"/>
                        <a:t>アクティビティ: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000"/>
                        <a:t>これまでに視聴した動画から学んだポイントのトップ3を挙げてください。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descr="Graphical user interface&#10;&#10;Description automatically generated" id="1529" name="Google Shape;1529;g283226a94f0_0_0"/>
          <p:cNvPicPr preferRelativeResize="0"/>
          <p:nvPr/>
        </p:nvPicPr>
        <p:blipFill rotWithShape="1">
          <a:blip r:embed="rId22">
            <a:alphaModFix/>
          </a:blip>
          <a:srcRect b="0" l="2903" r="0" t="0"/>
          <a:stretch/>
        </p:blipFill>
        <p:spPr>
          <a:xfrm>
            <a:off x="14921475" y="268100"/>
            <a:ext cx="3521400" cy="2573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