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330" r:id="rId2"/>
    <p:sldId id="338" r:id="rId3"/>
  </p:sldIdLst>
  <p:sldSz cx="10058400" cy="77724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Community" panose="02000303040000090003" pitchFamily="2" charset="0"/>
      <p:regular r:id="rId9"/>
      <p:italic r:id="rId10"/>
    </p:embeddedFont>
    <p:embeddedFont>
      <p:font typeface="Community Pro" panose="020B0604020202020204" charset="0"/>
      <p:regular r:id="rId11"/>
      <p:bold r:id="rId12"/>
      <p:italic r:id="rId13"/>
      <p:boldItalic r:id="rId14"/>
    </p:embeddedFont>
    <p:embeddedFont>
      <p:font typeface="Community Semibold" panose="02000703040000020003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48" userDrawn="1">
          <p15:clr>
            <a:srgbClr val="747775"/>
          </p15:clr>
        </p15:guide>
        <p15:guide id="2" pos="3168" userDrawn="1">
          <p15:clr>
            <a:srgbClr val="747775"/>
          </p15:clr>
        </p15:guide>
        <p15:guide id="5" pos="6026" userDrawn="1">
          <p15:clr>
            <a:srgbClr val="747775"/>
          </p15:clr>
        </p15:guide>
        <p15:guide id="6" orient="horz" pos="361" userDrawn="1">
          <p15:clr>
            <a:srgbClr val="747775"/>
          </p15:clr>
        </p15:guide>
        <p15:guide id="7" pos="310" userDrawn="1">
          <p15:clr>
            <a:srgbClr val="747775"/>
          </p15:clr>
        </p15:guide>
        <p15:guide id="8" orient="horz" pos="3968" userDrawn="1">
          <p15:clr>
            <a:srgbClr val="747775"/>
          </p15:clr>
        </p15:guide>
        <p15:guide id="9" pos="378" userDrawn="1">
          <p15:clr>
            <a:srgbClr val="747775"/>
          </p15:clr>
        </p15:guide>
        <p15:guide id="10" orient="horz" pos="2176" userDrawn="1">
          <p15:clr>
            <a:srgbClr val="747775"/>
          </p15:clr>
        </p15:guide>
        <p15:guide id="11" pos="4211" userDrawn="1">
          <p15:clr>
            <a:srgbClr val="747775"/>
          </p15:clr>
        </p15:guide>
        <p15:guide id="12" pos="1240" userDrawn="1">
          <p15:clr>
            <a:srgbClr val="747775"/>
          </p15:clr>
        </p15:guide>
        <p15:guide id="13" orient="horz" pos="2879" userDrawn="1">
          <p15:clr>
            <a:srgbClr val="747775"/>
          </p15:clr>
        </p15:guide>
        <p15:guide id="14" orient="horz" pos="3106" userDrawn="1">
          <p15:clr>
            <a:srgbClr val="747775"/>
          </p15:clr>
        </p15:guide>
        <p15:guide id="15" orient="horz" pos="1881" userDrawn="1">
          <p15:clr>
            <a:srgbClr val="747775"/>
          </p15:clr>
        </p15:guide>
        <p15:guide id="16" orient="horz" pos="815" userDrawn="1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AD747-AFAC-A0BC-8E54-132893455048}" name="Kecia Classen" initials="KC" userId="S::keclas@microsoft.com::cc5f9417-02ec-4c29-9524-27dc5b6511ee" providerId="AD"/>
  <p188:author id="{DC2AB8AC-B02C-4B63-2878-245B11F430B9}" name="Brendan Flannery" initials="BF" userId="S::bflanner@linkedin.biz::a72b0482-bc72-4d42-b6cd-16c813bc2c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AFB"/>
    <a:srgbClr val="0D4951"/>
    <a:srgbClr val="C8E99D"/>
    <a:srgbClr val="F5F095"/>
    <a:srgbClr val="F0FDEA"/>
    <a:srgbClr val="92D8E7"/>
    <a:srgbClr val="DEF7FB"/>
    <a:srgbClr val="E3F5C7"/>
    <a:srgbClr val="6A580E"/>
    <a:srgbClr val="35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25B30-57B7-9A76-15F5-3D2D3BCA2887}" v="1" dt="2025-02-25T19:14:41.263"/>
    <p1510:client id="{6F90E9DA-E18D-100C-4D7F-284566F0BD50}" v="27" dt="2025-02-25T16:30:56.451"/>
    <p1510:client id="{A40BF4A3-0ED3-5B70-F999-FFE244805DE8}" v="1" dt="2025-02-25T19:18:25.089"/>
    <p1510:client id="{BC465EA7-71F9-E0DA-BC68-398B473CF0F0}" v="4" dt="2025-02-24T22:15:03.544"/>
    <p1510:client id="{F9AC1F9B-CD01-D08E-91BB-CE7F582EF7BB}" v="2" dt="2025-02-25T00:30:08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648"/>
        <p:guide pos="3168"/>
        <p:guide pos="6026"/>
        <p:guide orient="horz" pos="361"/>
        <p:guide pos="310"/>
        <p:guide orient="horz" pos="3968"/>
        <p:guide pos="378"/>
        <p:guide orient="horz" pos="2176"/>
        <p:guide pos="4211"/>
        <p:guide pos="1240"/>
        <p:guide orient="horz" pos="2879"/>
        <p:guide orient="horz" pos="3106"/>
        <p:guide orient="horz" pos="1881"/>
        <p:guide orient="horz" pos="815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microsoft.com/office/2018/10/relationships/authors" Target="author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9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528" cy="865368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24" cy="5162628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310897" lvl="0" indent="-25044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496"/>
            </a:lvl1pPr>
            <a:lvl2pPr marL="621794" lvl="1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2pPr>
            <a:lvl3pPr marL="932692" lvl="2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3pPr>
            <a:lvl4pPr marL="1243589" lvl="3" indent="-237491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292"/>
            </a:lvl4pPr>
            <a:lvl5pPr marL="1554486" lvl="4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5pPr>
            <a:lvl6pPr marL="1865383" lvl="5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6pPr>
            <a:lvl7pPr marL="2176280" lvl="6" indent="-237491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292"/>
            </a:lvl7pPr>
            <a:lvl8pPr marL="2487177" lvl="7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8pPr>
            <a:lvl9pPr marL="2798075" lvl="8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24" cy="5162628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310897" lvl="0" indent="-25044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496"/>
            </a:lvl1pPr>
            <a:lvl2pPr marL="621794" lvl="1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2pPr>
            <a:lvl3pPr marL="932692" lvl="2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3pPr>
            <a:lvl4pPr marL="1243589" lvl="3" indent="-237491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292"/>
            </a:lvl4pPr>
            <a:lvl5pPr marL="1554486" lvl="4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5pPr>
            <a:lvl6pPr marL="1865383" lvl="5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6pPr>
            <a:lvl7pPr marL="2176280" lvl="6" indent="-237491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292"/>
            </a:lvl7pPr>
            <a:lvl8pPr marL="2487177" lvl="7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8pPr>
            <a:lvl9pPr marL="2798075" lvl="8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04" cy="594864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4"/>
            <a:ext cx="3088800" cy="1141992"/>
          </a:xfrm>
          <a:prstGeom prst="rect">
            <a:avLst/>
          </a:prstGeom>
        </p:spPr>
        <p:txBody>
          <a:bodyPr spcFirstLastPara="1" wrap="square" lIns="143900" tIns="143900" rIns="143900" bIns="143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258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404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310897" lvl="0" indent="-237491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292"/>
            </a:lvl1pPr>
            <a:lvl2pPr marL="621794" lvl="1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2pPr>
            <a:lvl3pPr marL="932692" lvl="2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3pPr>
            <a:lvl4pPr marL="1243589" lvl="3" indent="-237491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292"/>
            </a:lvl4pPr>
            <a:lvl5pPr marL="1554486" lvl="4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5pPr>
            <a:lvl6pPr marL="1865383" lvl="5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6pPr>
            <a:lvl7pPr marL="2176280" lvl="6" indent="-237491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292"/>
            </a:lvl7pPr>
            <a:lvl8pPr marL="2487177" lvl="7" indent="-23749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292"/>
            </a:lvl8pPr>
            <a:lvl9pPr marL="2798075" lvl="8" indent="-237491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29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04" cy="594864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6" y="680227"/>
            <a:ext cx="7004712" cy="6181608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5168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04" cy="594864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7852" tIns="97852" rIns="97852" bIns="9785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7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5"/>
            <a:ext cx="4449720" cy="2239920"/>
          </a:xfrm>
          <a:prstGeom prst="rect">
            <a:avLst/>
          </a:prstGeom>
        </p:spPr>
        <p:txBody>
          <a:bodyPr spcFirstLastPara="1" wrap="square" lIns="143900" tIns="143900" rIns="143900" bIns="143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4488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720" cy="1866396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244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832" cy="5583684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marL="310897" lvl="0" indent="-276353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21794" lvl="1" indent="-25044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932692" lvl="2" indent="-25044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243589" lvl="3" indent="-25044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1554486" lvl="4" indent="-25044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1865383" lvl="5" indent="-25044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2176280" lvl="6" indent="-25044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2487177" lvl="7" indent="-25044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2798075" lvl="8" indent="-25044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04" cy="594864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680" cy="914328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marL="310897" lvl="0" indent="-15544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04" cy="594864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528" cy="2966976"/>
          </a:xfrm>
          <a:prstGeom prst="rect">
            <a:avLst/>
          </a:prstGeom>
        </p:spPr>
        <p:txBody>
          <a:bodyPr spcFirstLastPara="1" wrap="square" lIns="143900" tIns="143900" rIns="143900" bIns="143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285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528" cy="1965744"/>
          </a:xfrm>
          <a:prstGeom prst="rect">
            <a:avLst/>
          </a:prstGeom>
        </p:spPr>
        <p:txBody>
          <a:bodyPr spcFirstLastPara="1" wrap="square" lIns="143900" tIns="143900" rIns="143900" bIns="143900" anchor="t" anchorCtr="0">
            <a:normAutofit/>
          </a:bodyPr>
          <a:lstStyle>
            <a:lvl1pPr marL="310897" lvl="0" indent="-276353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621794" lvl="1" indent="-250445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932692" lvl="2" indent="-250445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243589" lvl="3" indent="-250445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1554486" lvl="4" indent="-250445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1865383" lvl="5" indent="-250445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2176280" lvl="6" indent="-250445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2487177" lvl="7" indent="-250445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2798075" lvl="8" indent="-250445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04" cy="594864"/>
          </a:xfrm>
          <a:prstGeom prst="rect">
            <a:avLst/>
          </a:prstGeom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528" cy="86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900" tIns="143900" rIns="143900" bIns="143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528" cy="516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900" tIns="143900" rIns="143900" bIns="143900" anchor="t" anchorCtr="0">
            <a:normAutofit/>
          </a:bodyPr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04" cy="59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900" tIns="143900" rIns="143900" bIns="143900" anchor="ctr" anchorCtr="0">
            <a:normAutofit/>
          </a:bodyPr>
          <a:lstStyle>
            <a:lvl1pPr lvl="0" algn="r">
              <a:buNone/>
              <a:defRPr sz="1088">
                <a:solidFill>
                  <a:schemeClr val="dk2"/>
                </a:solidFill>
              </a:defRPr>
            </a:lvl1pPr>
            <a:lvl2pPr lvl="1" algn="r">
              <a:buNone/>
              <a:defRPr sz="1088">
                <a:solidFill>
                  <a:schemeClr val="dk2"/>
                </a:solidFill>
              </a:defRPr>
            </a:lvl2pPr>
            <a:lvl3pPr lvl="2" algn="r">
              <a:buNone/>
              <a:defRPr sz="1088">
                <a:solidFill>
                  <a:schemeClr val="dk2"/>
                </a:solidFill>
              </a:defRPr>
            </a:lvl3pPr>
            <a:lvl4pPr lvl="3" algn="r">
              <a:buNone/>
              <a:defRPr sz="1088">
                <a:solidFill>
                  <a:schemeClr val="dk2"/>
                </a:solidFill>
              </a:defRPr>
            </a:lvl4pPr>
            <a:lvl5pPr lvl="4" algn="r">
              <a:buNone/>
              <a:defRPr sz="1088">
                <a:solidFill>
                  <a:schemeClr val="dk2"/>
                </a:solidFill>
              </a:defRPr>
            </a:lvl5pPr>
            <a:lvl6pPr lvl="5" algn="r">
              <a:buNone/>
              <a:defRPr sz="1088">
                <a:solidFill>
                  <a:schemeClr val="dk2"/>
                </a:solidFill>
              </a:defRPr>
            </a:lvl6pPr>
            <a:lvl7pPr lvl="6" algn="r">
              <a:buNone/>
              <a:defRPr sz="1088">
                <a:solidFill>
                  <a:schemeClr val="dk2"/>
                </a:solidFill>
              </a:defRPr>
            </a:lvl7pPr>
            <a:lvl8pPr lvl="7" algn="r">
              <a:buNone/>
              <a:defRPr sz="1088">
                <a:solidFill>
                  <a:schemeClr val="dk2"/>
                </a:solidFill>
              </a:defRPr>
            </a:lvl8pPr>
            <a:lvl9pPr lvl="8" algn="r">
              <a:buNone/>
              <a:defRPr sz="1088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linkedin.com/learning-admin/content/ro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3539-54BC-F160-BBDE-C6B70D757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71A8A47-028C-3F0A-83C0-168A8DC6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242361" y="2796632"/>
            <a:ext cx="4335689" cy="17489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8D36259-2FAC-0AD9-4B10-7A8B463E17A8}"/>
              </a:ext>
            </a:extLst>
          </p:cNvPr>
          <p:cNvSpPr/>
          <p:nvPr/>
        </p:nvSpPr>
        <p:spPr>
          <a:xfrm>
            <a:off x="0" y="0"/>
            <a:ext cx="10058399" cy="2105541"/>
          </a:xfrm>
          <a:prstGeom prst="rect">
            <a:avLst/>
          </a:prstGeom>
          <a:solidFill>
            <a:srgbClr val="0D4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Google Shape;481;p26">
            <a:extLst>
              <a:ext uri="{FF2B5EF4-FFF2-40B4-BE49-F238E27FC236}">
                <a16:creationId xmlns:a16="http://schemas.microsoft.com/office/drawing/2014/main" id="{CE8D94F6-FD93-AFE3-27FB-D3CCD9D41507}"/>
              </a:ext>
            </a:extLst>
          </p:cNvPr>
          <p:cNvSpPr txBox="1"/>
          <p:nvPr/>
        </p:nvSpPr>
        <p:spPr>
          <a:xfrm>
            <a:off x="480350" y="3120923"/>
            <a:ext cx="4156306" cy="104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Aligning your talent architecture with your organization's strategy, culture, and industry standards is a manual and time-consuming effort — from detailed planning and continuous updates to comprehensive data collection and analysis.</a:t>
            </a:r>
          </a:p>
          <a:p>
            <a:endParaRPr lang="en-US" sz="900">
              <a:solidFill>
                <a:schemeClr val="dk1"/>
              </a:solidFill>
              <a:latin typeface="Community" panose="02000303040000020003" pitchFamily="2" charset="0"/>
              <a:ea typeface="Century Gothic"/>
              <a:cs typeface="Century Gothic"/>
              <a:sym typeface="Century Gothic"/>
            </a:endParaRPr>
          </a:p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Wherever you are in your organization's career development journey, you can efficiently create, upload, and continually update relevant skills-to-job mappings informed by LinkedIn's recommendations.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9DE93A9-0D7F-29BF-3DCC-EA68E0345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60" y="6914515"/>
            <a:ext cx="8016658" cy="870164"/>
          </a:xfrm>
          <a:prstGeom prst="rect">
            <a:avLst/>
          </a:prstGeom>
        </p:spPr>
      </p:pic>
      <p:sp>
        <p:nvSpPr>
          <p:cNvPr id="15" name="Google Shape;487;p26">
            <a:extLst>
              <a:ext uri="{FF2B5EF4-FFF2-40B4-BE49-F238E27FC236}">
                <a16:creationId xmlns:a16="http://schemas.microsoft.com/office/drawing/2014/main" id="{06709A45-2956-19D4-5561-B0B34933FBA7}"/>
              </a:ext>
            </a:extLst>
          </p:cNvPr>
          <p:cNvSpPr txBox="1"/>
          <p:nvPr/>
        </p:nvSpPr>
        <p:spPr>
          <a:xfrm>
            <a:off x="1462665" y="7198164"/>
            <a:ext cx="1836159" cy="38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350" b="1">
                <a:solidFill>
                  <a:schemeClr val="tx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Drive more learning with custom Role Guides</a:t>
            </a:r>
            <a:endParaRPr sz="1350" b="1">
              <a:solidFill>
                <a:schemeClr val="tx1"/>
              </a:solidFill>
              <a:latin typeface="Community Semibold" panose="02000303040000020003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487;p26">
            <a:extLst>
              <a:ext uri="{FF2B5EF4-FFF2-40B4-BE49-F238E27FC236}">
                <a16:creationId xmlns:a16="http://schemas.microsoft.com/office/drawing/2014/main" id="{41669189-2171-2199-564A-73BBA78B00D6}"/>
              </a:ext>
            </a:extLst>
          </p:cNvPr>
          <p:cNvSpPr txBox="1"/>
          <p:nvPr/>
        </p:nvSpPr>
        <p:spPr>
          <a:xfrm>
            <a:off x="3513572" y="6970529"/>
            <a:ext cx="1855135" cy="77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5500">
                <a:solidFill>
                  <a:srgbClr val="6A580E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+20%</a:t>
            </a:r>
            <a:endParaRPr sz="5500">
              <a:solidFill>
                <a:srgbClr val="6A580E"/>
              </a:solidFill>
              <a:latin typeface="Community" panose="02000303040000020003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481;p26">
            <a:extLst>
              <a:ext uri="{FF2B5EF4-FFF2-40B4-BE49-F238E27FC236}">
                <a16:creationId xmlns:a16="http://schemas.microsoft.com/office/drawing/2014/main" id="{D1967144-0A49-3297-C17B-00BFDBA63624}"/>
              </a:ext>
            </a:extLst>
          </p:cNvPr>
          <p:cNvSpPr txBox="1"/>
          <p:nvPr/>
        </p:nvSpPr>
        <p:spPr>
          <a:xfrm>
            <a:off x="5291801" y="7110599"/>
            <a:ext cx="1567487" cy="55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more engagement among learners in organizations using custom Role Guides.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25084749-694C-577D-4F4F-CB14B1085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576" y="6951248"/>
            <a:ext cx="1855135" cy="833430"/>
          </a:xfrm>
          <a:prstGeom prst="rect">
            <a:avLst/>
          </a:prstGeom>
        </p:spPr>
      </p:pic>
      <p:sp>
        <p:nvSpPr>
          <p:cNvPr id="12" name="Google Shape;62;p14">
            <a:extLst>
              <a:ext uri="{FF2B5EF4-FFF2-40B4-BE49-F238E27FC236}">
                <a16:creationId xmlns:a16="http://schemas.microsoft.com/office/drawing/2014/main" id="{EDEDF7AF-28C0-BB3F-F266-D1D55F1DAE09}"/>
              </a:ext>
            </a:extLst>
          </p:cNvPr>
          <p:cNvSpPr txBox="1"/>
          <p:nvPr/>
        </p:nvSpPr>
        <p:spPr>
          <a:xfrm>
            <a:off x="484077" y="377325"/>
            <a:ext cx="446114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800" b="1">
                <a:solidFill>
                  <a:srgbClr val="C8E99D"/>
                </a:solidFill>
                <a:latin typeface="Community Pro" panose="02000303040000020003" pitchFamily="2" charset="0"/>
                <a:ea typeface="Century Gothic"/>
                <a:cs typeface="Century Gothic"/>
                <a:sym typeface="Century Gothic"/>
              </a:rPr>
              <a:t>February 2025</a:t>
            </a:r>
          </a:p>
        </p:txBody>
      </p:sp>
      <p:sp>
        <p:nvSpPr>
          <p:cNvPr id="2" name="Google Shape;487;p26">
            <a:extLst>
              <a:ext uri="{FF2B5EF4-FFF2-40B4-BE49-F238E27FC236}">
                <a16:creationId xmlns:a16="http://schemas.microsoft.com/office/drawing/2014/main" id="{E0D999BD-F10C-A0D9-8297-8D5667A61505}"/>
              </a:ext>
            </a:extLst>
          </p:cNvPr>
          <p:cNvSpPr txBox="1"/>
          <p:nvPr/>
        </p:nvSpPr>
        <p:spPr>
          <a:xfrm>
            <a:off x="492126" y="2279021"/>
            <a:ext cx="3939778" cy="51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>
                <a:solidFill>
                  <a:srgbClr val="0D4951"/>
                </a:solidFill>
                <a:ea typeface="Century Gothic"/>
                <a:sym typeface="Century Gothic"/>
              </a:rPr>
              <a:t>Customize LinkedIn Learning to align with your talent architecture</a:t>
            </a:r>
            <a:endParaRPr lang="en-US"/>
          </a:p>
        </p:txBody>
      </p:sp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EA88B481-DD47-545D-5E50-F019FDABACAE}"/>
              </a:ext>
            </a:extLst>
          </p:cNvPr>
          <p:cNvSpPr txBox="1"/>
          <p:nvPr/>
        </p:nvSpPr>
        <p:spPr>
          <a:xfrm>
            <a:off x="480349" y="693441"/>
            <a:ext cx="49489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>
                <a:solidFill>
                  <a:srgbClr val="FEFCFB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Accelerate the creation and maintenance of your organization’s talent architecture with LinkedIn Learning’s intelligent customization tools.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1008BA-22D3-D919-54E3-BF577A168F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9012170" y="327247"/>
            <a:ext cx="662055" cy="16667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193A612-64C5-8068-5D1D-03F5533AD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49" y="5195584"/>
            <a:ext cx="9085926" cy="1092813"/>
          </a:xfrm>
          <a:prstGeom prst="rect">
            <a:avLst/>
          </a:prstGeom>
        </p:spPr>
      </p:pic>
      <p:sp>
        <p:nvSpPr>
          <p:cNvPr id="25" name="Google Shape;487;p26">
            <a:extLst>
              <a:ext uri="{FF2B5EF4-FFF2-40B4-BE49-F238E27FC236}">
                <a16:creationId xmlns:a16="http://schemas.microsoft.com/office/drawing/2014/main" id="{66E8F811-ADB0-2D39-0A72-E5F4A7C67BA1}"/>
              </a:ext>
            </a:extLst>
          </p:cNvPr>
          <p:cNvSpPr txBox="1"/>
          <p:nvPr/>
        </p:nvSpPr>
        <p:spPr>
          <a:xfrm>
            <a:off x="587492" y="5315055"/>
            <a:ext cx="1688546" cy="21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 b="1">
                <a:solidFill>
                  <a:schemeClr val="tx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1.  Upload</a:t>
            </a:r>
          </a:p>
        </p:txBody>
      </p:sp>
      <p:sp>
        <p:nvSpPr>
          <p:cNvPr id="26" name="Google Shape;481;p26">
            <a:extLst>
              <a:ext uri="{FF2B5EF4-FFF2-40B4-BE49-F238E27FC236}">
                <a16:creationId xmlns:a16="http://schemas.microsoft.com/office/drawing/2014/main" id="{F3481107-CA37-AA0C-11A8-54825BF40126}"/>
              </a:ext>
            </a:extLst>
          </p:cNvPr>
          <p:cNvSpPr txBox="1"/>
          <p:nvPr/>
        </p:nvSpPr>
        <p:spPr>
          <a:xfrm>
            <a:off x="695428" y="5512122"/>
            <a:ext cx="1124948" cy="58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800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Easily upload a CSV of your full skills-to-job mapping if you have it, or just upload a list of role titles and let LinkedIn handle the rest.</a:t>
            </a:r>
          </a:p>
        </p:txBody>
      </p:sp>
      <p:sp>
        <p:nvSpPr>
          <p:cNvPr id="27" name="Google Shape;487;p26">
            <a:extLst>
              <a:ext uri="{FF2B5EF4-FFF2-40B4-BE49-F238E27FC236}">
                <a16:creationId xmlns:a16="http://schemas.microsoft.com/office/drawing/2014/main" id="{4A07AB19-5841-27F4-8E00-949E9C844DF1}"/>
              </a:ext>
            </a:extLst>
          </p:cNvPr>
          <p:cNvSpPr txBox="1"/>
          <p:nvPr/>
        </p:nvSpPr>
        <p:spPr>
          <a:xfrm>
            <a:off x="2446428" y="5315633"/>
            <a:ext cx="1688546" cy="21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 b="1">
                <a:solidFill>
                  <a:schemeClr val="tx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2.  Review LinkedIn insights</a:t>
            </a:r>
          </a:p>
        </p:txBody>
      </p:sp>
      <p:sp>
        <p:nvSpPr>
          <p:cNvPr id="28" name="Google Shape;481;p26">
            <a:extLst>
              <a:ext uri="{FF2B5EF4-FFF2-40B4-BE49-F238E27FC236}">
                <a16:creationId xmlns:a16="http://schemas.microsoft.com/office/drawing/2014/main" id="{1D54BAD1-3E5C-5799-87C9-8760807C2012}"/>
              </a:ext>
            </a:extLst>
          </p:cNvPr>
          <p:cNvSpPr txBox="1"/>
          <p:nvPr/>
        </p:nvSpPr>
        <p:spPr>
          <a:xfrm>
            <a:off x="2572968" y="5512122"/>
            <a:ext cx="1202454" cy="58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800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Fill in missing details like role descriptions and skills, powered by LinkedIn-recommended insights.</a:t>
            </a:r>
          </a:p>
        </p:txBody>
      </p:sp>
      <p:sp>
        <p:nvSpPr>
          <p:cNvPr id="30" name="Google Shape;487;p26">
            <a:extLst>
              <a:ext uri="{FF2B5EF4-FFF2-40B4-BE49-F238E27FC236}">
                <a16:creationId xmlns:a16="http://schemas.microsoft.com/office/drawing/2014/main" id="{0932C936-ED52-9D3A-9FD4-16E0197403F8}"/>
              </a:ext>
            </a:extLst>
          </p:cNvPr>
          <p:cNvSpPr txBox="1"/>
          <p:nvPr/>
        </p:nvSpPr>
        <p:spPr>
          <a:xfrm>
            <a:off x="4305513" y="5333527"/>
            <a:ext cx="1688546" cy="21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 b="1">
                <a:solidFill>
                  <a:schemeClr val="tx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3.  Publish to LinkedIn Learning</a:t>
            </a:r>
          </a:p>
        </p:txBody>
      </p:sp>
      <p:sp>
        <p:nvSpPr>
          <p:cNvPr id="31" name="Google Shape;481;p26">
            <a:extLst>
              <a:ext uri="{FF2B5EF4-FFF2-40B4-BE49-F238E27FC236}">
                <a16:creationId xmlns:a16="http://schemas.microsoft.com/office/drawing/2014/main" id="{41BBD29B-CE5D-4942-E810-E02EEE984C04}"/>
              </a:ext>
            </a:extLst>
          </p:cNvPr>
          <p:cNvSpPr txBox="1"/>
          <p:nvPr/>
        </p:nvSpPr>
        <p:spPr>
          <a:xfrm>
            <a:off x="4431904" y="5530594"/>
            <a:ext cx="1299574" cy="56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800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Publish roles to LinkedIn Learning to reflect your talent architecture across all Career Development features.</a:t>
            </a:r>
          </a:p>
        </p:txBody>
      </p:sp>
      <p:sp>
        <p:nvSpPr>
          <p:cNvPr id="32" name="Google Shape;487;p26">
            <a:extLst>
              <a:ext uri="{FF2B5EF4-FFF2-40B4-BE49-F238E27FC236}">
                <a16:creationId xmlns:a16="http://schemas.microsoft.com/office/drawing/2014/main" id="{5153530A-9ECA-2E6C-DA1C-FA8E7262E21A}"/>
              </a:ext>
            </a:extLst>
          </p:cNvPr>
          <p:cNvSpPr txBox="1"/>
          <p:nvPr/>
        </p:nvSpPr>
        <p:spPr>
          <a:xfrm>
            <a:off x="6164598" y="5351999"/>
            <a:ext cx="1688546" cy="21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 b="1">
                <a:solidFill>
                  <a:schemeClr val="tx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4.  Download and share</a:t>
            </a:r>
          </a:p>
        </p:txBody>
      </p:sp>
      <p:sp>
        <p:nvSpPr>
          <p:cNvPr id="33" name="Google Shape;481;p26">
            <a:extLst>
              <a:ext uri="{FF2B5EF4-FFF2-40B4-BE49-F238E27FC236}">
                <a16:creationId xmlns:a16="http://schemas.microsoft.com/office/drawing/2014/main" id="{43660424-9B80-0874-5E4C-0A8E3EDF9FB4}"/>
              </a:ext>
            </a:extLst>
          </p:cNvPr>
          <p:cNvSpPr txBox="1"/>
          <p:nvPr/>
        </p:nvSpPr>
        <p:spPr>
          <a:xfrm>
            <a:off x="6290989" y="5549066"/>
            <a:ext cx="1124948" cy="58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800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Share skills-to-job mappings with stakeholders to </a:t>
            </a:r>
          </a:p>
          <a:p>
            <a:r>
              <a:rPr lang="en-US" sz="800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ensure alignment.</a:t>
            </a:r>
          </a:p>
        </p:txBody>
      </p:sp>
      <p:sp>
        <p:nvSpPr>
          <p:cNvPr id="44" name="Google Shape;487;p26">
            <a:extLst>
              <a:ext uri="{FF2B5EF4-FFF2-40B4-BE49-F238E27FC236}">
                <a16:creationId xmlns:a16="http://schemas.microsoft.com/office/drawing/2014/main" id="{0D2E3CE2-1FB3-275C-29BF-EA479A1324FD}"/>
              </a:ext>
            </a:extLst>
          </p:cNvPr>
          <p:cNvSpPr txBox="1"/>
          <p:nvPr/>
        </p:nvSpPr>
        <p:spPr>
          <a:xfrm>
            <a:off x="8043048" y="5422824"/>
            <a:ext cx="1427860" cy="21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 b="1">
                <a:solidFill>
                  <a:schemeClr val="tx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5.  Maintain your talent</a:t>
            </a:r>
          </a:p>
          <a:p>
            <a:r>
              <a:rPr lang="en-US" sz="900" b="1">
                <a:solidFill>
                  <a:schemeClr val="tx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      architecture</a:t>
            </a:r>
          </a:p>
        </p:txBody>
      </p:sp>
      <p:sp>
        <p:nvSpPr>
          <p:cNvPr id="45" name="Google Shape;481;p26">
            <a:extLst>
              <a:ext uri="{FF2B5EF4-FFF2-40B4-BE49-F238E27FC236}">
                <a16:creationId xmlns:a16="http://schemas.microsoft.com/office/drawing/2014/main" id="{E5A00C26-8AC4-C56D-ABC9-EA7F983A02FF}"/>
              </a:ext>
            </a:extLst>
          </p:cNvPr>
          <p:cNvSpPr txBox="1"/>
          <p:nvPr/>
        </p:nvSpPr>
        <p:spPr>
          <a:xfrm>
            <a:off x="8182382" y="5686366"/>
            <a:ext cx="1359710" cy="53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800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Maintain your talent architecture with regular skill suggestions rooted in insights from </a:t>
            </a:r>
            <a:r>
              <a:rPr lang="en-US" sz="800" err="1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LInkedIn's</a:t>
            </a:r>
            <a:r>
              <a:rPr lang="en-US" sz="800">
                <a:solidFill>
                  <a:schemeClr val="tx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 Economic Graph.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C048C7E2-7C93-4F65-807D-2DC811D1C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110" y="4819219"/>
            <a:ext cx="473466" cy="481072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2629840F-F204-9A52-29BA-13DA23BC7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2640" y="4829072"/>
            <a:ext cx="511968" cy="466291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64A1F53-7B84-CF72-0665-6CC420CB6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2928" y="4827487"/>
            <a:ext cx="481517" cy="466291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4EABB36C-7AE9-CEBE-9F98-7102D5EA0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1860" y="4827487"/>
            <a:ext cx="473466" cy="47346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741A322-E9F0-EB7B-0AB9-383E3811C2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3562" y="4836022"/>
            <a:ext cx="467582" cy="479033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7E5E8A54-B5B2-2796-0CFA-5F94D82E4E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7453" y="5628499"/>
            <a:ext cx="120489" cy="232372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7471E71E-3A40-66D6-C11E-378DEBDC8F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8003" y="5628499"/>
            <a:ext cx="120489" cy="232372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A96ECF36-6BAE-B12E-428B-40760A7014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1253" y="5628499"/>
            <a:ext cx="120489" cy="23237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168FB564-6B17-E35E-FD1C-9522F0110B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6355" y="5628499"/>
            <a:ext cx="120489" cy="2323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11D577-FEF7-6462-A879-7C26F852B3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7486" y="6415000"/>
            <a:ext cx="7772400" cy="223131"/>
          </a:xfrm>
          <a:prstGeom prst="rect">
            <a:avLst/>
          </a:prstGeom>
        </p:spPr>
      </p:pic>
      <p:sp>
        <p:nvSpPr>
          <p:cNvPr id="19" name="Google Shape;487;p26">
            <a:extLst>
              <a:ext uri="{FF2B5EF4-FFF2-40B4-BE49-F238E27FC236}">
                <a16:creationId xmlns:a16="http://schemas.microsoft.com/office/drawing/2014/main" id="{F11978AD-56B8-89A7-81E2-F650D6A76FB7}"/>
              </a:ext>
            </a:extLst>
          </p:cNvPr>
          <p:cNvSpPr txBox="1"/>
          <p:nvPr/>
        </p:nvSpPr>
        <p:spPr>
          <a:xfrm>
            <a:off x="5432411" y="2857914"/>
            <a:ext cx="848614" cy="51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solidFill>
                  <a:srgbClr val="0D495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33%</a:t>
            </a:r>
            <a:endParaRPr sz="3200">
              <a:solidFill>
                <a:srgbClr val="0D4951"/>
              </a:solidFill>
              <a:latin typeface="Community" panose="02000303040000020003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481;p26">
            <a:extLst>
              <a:ext uri="{FF2B5EF4-FFF2-40B4-BE49-F238E27FC236}">
                <a16:creationId xmlns:a16="http://schemas.microsoft.com/office/drawing/2014/main" id="{B108133B-9649-F5C7-A5F9-B3187AF3646E}"/>
              </a:ext>
            </a:extLst>
          </p:cNvPr>
          <p:cNvSpPr txBox="1"/>
          <p:nvPr/>
        </p:nvSpPr>
        <p:spPr>
          <a:xfrm>
            <a:off x="6308246" y="2987502"/>
            <a:ext cx="3233846" cy="26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have no career development initiatives or are just getting started</a:t>
            </a:r>
          </a:p>
        </p:txBody>
      </p:sp>
      <p:sp>
        <p:nvSpPr>
          <p:cNvPr id="21" name="Google Shape;487;p26">
            <a:extLst>
              <a:ext uri="{FF2B5EF4-FFF2-40B4-BE49-F238E27FC236}">
                <a16:creationId xmlns:a16="http://schemas.microsoft.com/office/drawing/2014/main" id="{FDCA4A7F-DC29-BFB8-B45F-2A9DC8F2BCC8}"/>
              </a:ext>
            </a:extLst>
          </p:cNvPr>
          <p:cNvSpPr txBox="1"/>
          <p:nvPr/>
        </p:nvSpPr>
        <p:spPr>
          <a:xfrm>
            <a:off x="5432411" y="3425513"/>
            <a:ext cx="848614" cy="51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solidFill>
                  <a:srgbClr val="0D495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31%</a:t>
            </a:r>
            <a:endParaRPr sz="3200">
              <a:solidFill>
                <a:srgbClr val="0D4951"/>
              </a:solidFill>
              <a:latin typeface="Community" panose="02000303040000020003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481;p26">
            <a:extLst>
              <a:ext uri="{FF2B5EF4-FFF2-40B4-BE49-F238E27FC236}">
                <a16:creationId xmlns:a16="http://schemas.microsoft.com/office/drawing/2014/main" id="{F1457D0A-7835-BDE8-4A3B-3F16B6ED7213}"/>
              </a:ext>
            </a:extLst>
          </p:cNvPr>
          <p:cNvSpPr txBox="1"/>
          <p:nvPr/>
        </p:nvSpPr>
        <p:spPr>
          <a:xfrm>
            <a:off x="6308246" y="3555101"/>
            <a:ext cx="3233846" cy="26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have career development programs with limited adoption</a:t>
            </a:r>
          </a:p>
        </p:txBody>
      </p:sp>
      <p:sp>
        <p:nvSpPr>
          <p:cNvPr id="24" name="Google Shape;487;p26">
            <a:extLst>
              <a:ext uri="{FF2B5EF4-FFF2-40B4-BE49-F238E27FC236}">
                <a16:creationId xmlns:a16="http://schemas.microsoft.com/office/drawing/2014/main" id="{BEC52191-1E0E-5AA3-9CCF-36B02454E6AA}"/>
              </a:ext>
            </a:extLst>
          </p:cNvPr>
          <p:cNvSpPr txBox="1"/>
          <p:nvPr/>
        </p:nvSpPr>
        <p:spPr>
          <a:xfrm>
            <a:off x="5432411" y="3994799"/>
            <a:ext cx="848614" cy="51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solidFill>
                  <a:srgbClr val="0D495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36%</a:t>
            </a:r>
            <a:endParaRPr sz="3200">
              <a:solidFill>
                <a:srgbClr val="0D4951"/>
              </a:solidFill>
              <a:latin typeface="Community" panose="02000303040000020003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481;p26">
            <a:extLst>
              <a:ext uri="{FF2B5EF4-FFF2-40B4-BE49-F238E27FC236}">
                <a16:creationId xmlns:a16="http://schemas.microsoft.com/office/drawing/2014/main" id="{189D8DA8-748C-1911-A0F0-A15808752630}"/>
              </a:ext>
            </a:extLst>
          </p:cNvPr>
          <p:cNvSpPr txBox="1"/>
          <p:nvPr/>
        </p:nvSpPr>
        <p:spPr>
          <a:xfrm>
            <a:off x="6308246" y="4124387"/>
            <a:ext cx="3233846" cy="26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are leading in career development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B69AABF-2780-616A-DDFC-52C8F33B25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3506" y="152472"/>
            <a:ext cx="3233847" cy="1957759"/>
          </a:xfrm>
          <a:prstGeom prst="rect">
            <a:avLst/>
          </a:prstGeom>
        </p:spPr>
      </p:pic>
      <p:sp>
        <p:nvSpPr>
          <p:cNvPr id="6" name="Google Shape;487;p26">
            <a:extLst>
              <a:ext uri="{FF2B5EF4-FFF2-40B4-BE49-F238E27FC236}">
                <a16:creationId xmlns:a16="http://schemas.microsoft.com/office/drawing/2014/main" id="{0FDD064D-3E4B-BFE5-BEAA-1CC60F9AE0FE}"/>
              </a:ext>
            </a:extLst>
          </p:cNvPr>
          <p:cNvSpPr txBox="1"/>
          <p:nvPr/>
        </p:nvSpPr>
        <p:spPr>
          <a:xfrm>
            <a:off x="5230182" y="2297117"/>
            <a:ext cx="1744677" cy="20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Career Development</a:t>
            </a:r>
            <a:endParaRPr sz="1200" b="1">
              <a:solidFill>
                <a:srgbClr val="0D4951"/>
              </a:solidFill>
              <a:latin typeface="Community Semibold" panose="02000303040000020003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481;p26">
            <a:extLst>
              <a:ext uri="{FF2B5EF4-FFF2-40B4-BE49-F238E27FC236}">
                <a16:creationId xmlns:a16="http://schemas.microsoft.com/office/drawing/2014/main" id="{95780AC4-63CB-4BE9-7716-E7AC0D617E47}"/>
              </a:ext>
            </a:extLst>
          </p:cNvPr>
          <p:cNvSpPr txBox="1"/>
          <p:nvPr/>
        </p:nvSpPr>
        <p:spPr>
          <a:xfrm>
            <a:off x="5242365" y="2468777"/>
            <a:ext cx="3233846" cy="26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Where does your organization stand?</a:t>
            </a:r>
          </a:p>
        </p:txBody>
      </p:sp>
    </p:spTree>
    <p:extLst>
      <p:ext uri="{BB962C8B-B14F-4D97-AF65-F5344CB8AC3E}">
        <p14:creationId xmlns:p14="http://schemas.microsoft.com/office/powerpoint/2010/main" val="238297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19261-2C57-8F51-0CA4-7298FDC6D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A2875950-A9D0-D6C6-9DF4-42D910DC6E12}"/>
              </a:ext>
            </a:extLst>
          </p:cNvPr>
          <p:cNvSpPr/>
          <p:nvPr/>
        </p:nvSpPr>
        <p:spPr>
          <a:xfrm>
            <a:off x="6735609" y="3251514"/>
            <a:ext cx="2717201" cy="1057182"/>
          </a:xfrm>
          <a:prstGeom prst="roundRect">
            <a:avLst>
              <a:gd name="adj" fmla="val 9397"/>
            </a:avLst>
          </a:prstGeom>
          <a:solidFill>
            <a:srgbClr val="F5F0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2B9F8A79-A688-5259-02C4-7F65CF764359}"/>
              </a:ext>
            </a:extLst>
          </p:cNvPr>
          <p:cNvSpPr/>
          <p:nvPr/>
        </p:nvSpPr>
        <p:spPr>
          <a:xfrm>
            <a:off x="3676526" y="3251514"/>
            <a:ext cx="2717201" cy="1057182"/>
          </a:xfrm>
          <a:prstGeom prst="roundRect">
            <a:avLst>
              <a:gd name="adj" fmla="val 9397"/>
            </a:avLst>
          </a:prstGeom>
          <a:solidFill>
            <a:srgbClr val="F5F0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286D8503-64CA-EE0E-28BF-8C77C7062AB5}"/>
              </a:ext>
            </a:extLst>
          </p:cNvPr>
          <p:cNvSpPr/>
          <p:nvPr/>
        </p:nvSpPr>
        <p:spPr>
          <a:xfrm>
            <a:off x="617442" y="3251514"/>
            <a:ext cx="2717201" cy="1057182"/>
          </a:xfrm>
          <a:prstGeom prst="roundRect">
            <a:avLst>
              <a:gd name="adj" fmla="val 9397"/>
            </a:avLst>
          </a:prstGeom>
          <a:solidFill>
            <a:srgbClr val="F5F0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B02B798-4C60-19CD-6C82-F41A2251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326" y="1285535"/>
            <a:ext cx="2966196" cy="1711641"/>
          </a:xfrm>
          <a:prstGeom prst="rect">
            <a:avLst/>
          </a:prstGeom>
        </p:spPr>
      </p:pic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0509BCD8-23B6-F15E-89E7-05366A2AA2FC}"/>
              </a:ext>
            </a:extLst>
          </p:cNvPr>
          <p:cNvSpPr/>
          <p:nvPr/>
        </p:nvSpPr>
        <p:spPr>
          <a:xfrm>
            <a:off x="3676525" y="4465173"/>
            <a:ext cx="2717201" cy="1057182"/>
          </a:xfrm>
          <a:prstGeom prst="roundRect">
            <a:avLst>
              <a:gd name="adj" fmla="val 9397"/>
            </a:avLst>
          </a:prstGeom>
          <a:solidFill>
            <a:srgbClr val="F5F0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Google Shape;487;p26">
            <a:extLst>
              <a:ext uri="{FF2B5EF4-FFF2-40B4-BE49-F238E27FC236}">
                <a16:creationId xmlns:a16="http://schemas.microsoft.com/office/drawing/2014/main" id="{56ACA58C-F7BD-78AD-9BB2-A83F536D4F73}"/>
              </a:ext>
            </a:extLst>
          </p:cNvPr>
          <p:cNvSpPr txBox="1"/>
          <p:nvPr/>
        </p:nvSpPr>
        <p:spPr>
          <a:xfrm>
            <a:off x="1205747" y="3361534"/>
            <a:ext cx="1356593" cy="21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1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Start with a list of roles</a:t>
            </a:r>
          </a:p>
        </p:txBody>
      </p:sp>
      <p:sp>
        <p:nvSpPr>
          <p:cNvPr id="6" name="Google Shape;481;p26">
            <a:extLst>
              <a:ext uri="{FF2B5EF4-FFF2-40B4-BE49-F238E27FC236}">
                <a16:creationId xmlns:a16="http://schemas.microsoft.com/office/drawing/2014/main" id="{29D69E09-E14A-B927-E6FD-B8F8BEDAFC07}"/>
              </a:ext>
            </a:extLst>
          </p:cNvPr>
          <p:cNvSpPr txBox="1"/>
          <p:nvPr/>
        </p:nvSpPr>
        <p:spPr>
          <a:xfrm>
            <a:off x="1211446" y="3545351"/>
            <a:ext cx="2128593" cy="27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Don't have a talent architecture yet? </a:t>
            </a:r>
          </a:p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Start by uploading a list of roles.</a:t>
            </a:r>
          </a:p>
        </p:txBody>
      </p:sp>
      <p:sp>
        <p:nvSpPr>
          <p:cNvPr id="8" name="Google Shape;487;p26">
            <a:extLst>
              <a:ext uri="{FF2B5EF4-FFF2-40B4-BE49-F238E27FC236}">
                <a16:creationId xmlns:a16="http://schemas.microsoft.com/office/drawing/2014/main" id="{2E096E9B-90EF-F284-76D6-BB7546F8FF83}"/>
              </a:ext>
            </a:extLst>
          </p:cNvPr>
          <p:cNvSpPr txBox="1"/>
          <p:nvPr/>
        </p:nvSpPr>
        <p:spPr>
          <a:xfrm>
            <a:off x="847328" y="4607043"/>
            <a:ext cx="2212990" cy="25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1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Already have a talent architecture?</a:t>
            </a:r>
          </a:p>
        </p:txBody>
      </p:sp>
      <p:sp>
        <p:nvSpPr>
          <p:cNvPr id="9" name="Google Shape;481;p26">
            <a:extLst>
              <a:ext uri="{FF2B5EF4-FFF2-40B4-BE49-F238E27FC236}">
                <a16:creationId xmlns:a16="http://schemas.microsoft.com/office/drawing/2014/main" id="{1132160D-4E50-E28E-1823-7B500E113587}"/>
              </a:ext>
            </a:extLst>
          </p:cNvPr>
          <p:cNvSpPr txBox="1"/>
          <p:nvPr/>
        </p:nvSpPr>
        <p:spPr>
          <a:xfrm>
            <a:off x="865989" y="4809858"/>
            <a:ext cx="2136951" cy="31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Standardize and upload your skills-to-job mapping using our CSV template.</a:t>
            </a:r>
          </a:p>
        </p:txBody>
      </p:sp>
      <p:sp>
        <p:nvSpPr>
          <p:cNvPr id="12" name="Google Shape;487;p26">
            <a:extLst>
              <a:ext uri="{FF2B5EF4-FFF2-40B4-BE49-F238E27FC236}">
                <a16:creationId xmlns:a16="http://schemas.microsoft.com/office/drawing/2014/main" id="{E3BCBC54-07E3-EB20-25F9-3DE051D65258}"/>
              </a:ext>
            </a:extLst>
          </p:cNvPr>
          <p:cNvSpPr txBox="1"/>
          <p:nvPr/>
        </p:nvSpPr>
        <p:spPr>
          <a:xfrm>
            <a:off x="4246014" y="3357711"/>
            <a:ext cx="1536003" cy="20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1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Review suggestions</a:t>
            </a:r>
          </a:p>
        </p:txBody>
      </p:sp>
      <p:sp>
        <p:nvSpPr>
          <p:cNvPr id="13" name="Google Shape;481;p26">
            <a:extLst>
              <a:ext uri="{FF2B5EF4-FFF2-40B4-BE49-F238E27FC236}">
                <a16:creationId xmlns:a16="http://schemas.microsoft.com/office/drawing/2014/main" id="{83E9BFA6-FEA2-6DED-A155-DE079F181945}"/>
              </a:ext>
            </a:extLst>
          </p:cNvPr>
          <p:cNvSpPr txBox="1"/>
          <p:nvPr/>
        </p:nvSpPr>
        <p:spPr>
          <a:xfrm>
            <a:off x="4246016" y="3545379"/>
            <a:ext cx="1872394" cy="4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Close any gaps in your Role Guides with AI suggestions powered by LinkedIn data and insights.</a:t>
            </a:r>
          </a:p>
        </p:txBody>
      </p:sp>
      <p:sp>
        <p:nvSpPr>
          <p:cNvPr id="19" name="Google Shape;487;p26">
            <a:extLst>
              <a:ext uri="{FF2B5EF4-FFF2-40B4-BE49-F238E27FC236}">
                <a16:creationId xmlns:a16="http://schemas.microsoft.com/office/drawing/2014/main" id="{B96C949D-18D4-758B-5027-7E080DB9874D}"/>
              </a:ext>
            </a:extLst>
          </p:cNvPr>
          <p:cNvSpPr txBox="1"/>
          <p:nvPr/>
        </p:nvSpPr>
        <p:spPr>
          <a:xfrm>
            <a:off x="7323375" y="3361534"/>
            <a:ext cx="1771922" cy="21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1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Stay relevant and up to date</a:t>
            </a:r>
          </a:p>
        </p:txBody>
      </p:sp>
      <p:sp>
        <p:nvSpPr>
          <p:cNvPr id="20" name="Google Shape;481;p26">
            <a:extLst>
              <a:ext uri="{FF2B5EF4-FFF2-40B4-BE49-F238E27FC236}">
                <a16:creationId xmlns:a16="http://schemas.microsoft.com/office/drawing/2014/main" id="{8A7F831D-D9A9-8B15-1CE9-BEDD5FC70C4B}"/>
              </a:ext>
            </a:extLst>
          </p:cNvPr>
          <p:cNvSpPr txBox="1"/>
          <p:nvPr/>
        </p:nvSpPr>
        <p:spPr>
          <a:xfrm>
            <a:off x="7339134" y="3545351"/>
            <a:ext cx="1952544" cy="41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Download your talent architecture and review it with key stakeholders and  business leads to help ensure it’s current.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E00ED85-D7DC-1B5F-070C-DB2C54445A82}"/>
              </a:ext>
            </a:extLst>
          </p:cNvPr>
          <p:cNvSpPr/>
          <p:nvPr/>
        </p:nvSpPr>
        <p:spPr>
          <a:xfrm>
            <a:off x="0" y="6141849"/>
            <a:ext cx="10058400" cy="1630551"/>
          </a:xfrm>
          <a:prstGeom prst="rect">
            <a:avLst/>
          </a:prstGeom>
          <a:solidFill>
            <a:srgbClr val="0D4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AA92FC6C-3C62-06BF-90EA-9097020341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9012170" y="7370033"/>
            <a:ext cx="662055" cy="166671"/>
          </a:xfrm>
          <a:prstGeom prst="rect">
            <a:avLst/>
          </a:prstGeom>
        </p:spPr>
      </p:pic>
      <p:sp>
        <p:nvSpPr>
          <p:cNvPr id="33" name="Google Shape;481;p26">
            <a:extLst>
              <a:ext uri="{FF2B5EF4-FFF2-40B4-BE49-F238E27FC236}">
                <a16:creationId xmlns:a16="http://schemas.microsoft.com/office/drawing/2014/main" id="{A1FD7187-0E4A-79EE-15A4-F1D9E1C82943}"/>
              </a:ext>
            </a:extLst>
          </p:cNvPr>
          <p:cNvSpPr txBox="1"/>
          <p:nvPr/>
        </p:nvSpPr>
        <p:spPr>
          <a:xfrm>
            <a:off x="2939072" y="7060592"/>
            <a:ext cx="5526019" cy="23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00">
                <a:solidFill>
                  <a:schemeClr val="bg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Visit </a:t>
            </a:r>
            <a:r>
              <a:rPr lang="en-US" sz="1000" u="sng">
                <a:solidFill>
                  <a:srgbClr val="98CAFB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https://www.linkedin.com/learning-admin/content/roles</a:t>
            </a:r>
            <a:r>
              <a:rPr lang="en-US" sz="1000">
                <a:solidFill>
                  <a:srgbClr val="98CAFB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000">
                <a:solidFill>
                  <a:schemeClr val="bg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to begin.</a:t>
            </a:r>
          </a:p>
        </p:txBody>
      </p:sp>
      <p:sp>
        <p:nvSpPr>
          <p:cNvPr id="43" name="Google Shape;487;p26">
            <a:extLst>
              <a:ext uri="{FF2B5EF4-FFF2-40B4-BE49-F238E27FC236}">
                <a16:creationId xmlns:a16="http://schemas.microsoft.com/office/drawing/2014/main" id="{05E94D75-1015-401C-058D-37666F7E8F90}"/>
              </a:ext>
            </a:extLst>
          </p:cNvPr>
          <p:cNvSpPr txBox="1"/>
          <p:nvPr/>
        </p:nvSpPr>
        <p:spPr>
          <a:xfrm>
            <a:off x="4241516" y="4606444"/>
            <a:ext cx="1536003" cy="20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1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Publish roles</a:t>
            </a:r>
          </a:p>
        </p:txBody>
      </p:sp>
      <p:sp>
        <p:nvSpPr>
          <p:cNvPr id="44" name="Google Shape;481;p26">
            <a:extLst>
              <a:ext uri="{FF2B5EF4-FFF2-40B4-BE49-F238E27FC236}">
                <a16:creationId xmlns:a16="http://schemas.microsoft.com/office/drawing/2014/main" id="{90C7A032-9398-D6E8-9E85-26ACBA397203}"/>
              </a:ext>
            </a:extLst>
          </p:cNvPr>
          <p:cNvSpPr txBox="1"/>
          <p:nvPr/>
        </p:nvSpPr>
        <p:spPr>
          <a:xfrm>
            <a:off x="4241518" y="4816324"/>
            <a:ext cx="2100992" cy="53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Publish roles to integrate your talent architecture across all LinkedIn Learning features, like Next Role Explorer, Role Guides, Career Goals, and Learning Plans.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845D5FB4-8AD2-CF69-52B6-D0592D5A9CE8}"/>
              </a:ext>
            </a:extLst>
          </p:cNvPr>
          <p:cNvSpPr/>
          <p:nvPr/>
        </p:nvSpPr>
        <p:spPr>
          <a:xfrm>
            <a:off x="767387" y="3369503"/>
            <a:ext cx="270164" cy="270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>
                <a:solidFill>
                  <a:schemeClr val="tx1"/>
                </a:solidFill>
                <a:latin typeface="Community Semibold" panose="02000303040000020003" pitchFamily="2" charset="0"/>
              </a:rPr>
              <a:t>1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C6D99E22-7797-7F17-51A2-C5C7F026954F}"/>
              </a:ext>
            </a:extLst>
          </p:cNvPr>
          <p:cNvSpPr/>
          <p:nvPr/>
        </p:nvSpPr>
        <p:spPr>
          <a:xfrm>
            <a:off x="3808550" y="3360626"/>
            <a:ext cx="270164" cy="270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>
                <a:solidFill>
                  <a:schemeClr val="tx1"/>
                </a:solidFill>
                <a:latin typeface="Community Semibold" panose="02000303040000020003" pitchFamily="2" charset="0"/>
              </a:rPr>
              <a:t>2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5D8370B6-948F-5E3A-E9A7-46D9137BFD55}"/>
              </a:ext>
            </a:extLst>
          </p:cNvPr>
          <p:cNvSpPr/>
          <p:nvPr/>
        </p:nvSpPr>
        <p:spPr>
          <a:xfrm>
            <a:off x="6891616" y="3369503"/>
            <a:ext cx="270164" cy="270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>
                <a:solidFill>
                  <a:schemeClr val="tx1"/>
                </a:solidFill>
                <a:latin typeface="Community Semibold" panose="02000303040000020003" pitchFamily="2" charset="0"/>
              </a:rPr>
              <a:t>4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2ACF02-271B-EBDB-C6CB-65EE6CA06801}"/>
              </a:ext>
            </a:extLst>
          </p:cNvPr>
          <p:cNvSpPr/>
          <p:nvPr/>
        </p:nvSpPr>
        <p:spPr>
          <a:xfrm>
            <a:off x="3808550" y="4600428"/>
            <a:ext cx="270164" cy="270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>
                <a:solidFill>
                  <a:schemeClr val="tx1"/>
                </a:solidFill>
                <a:latin typeface="Community Semibold" panose="02000303040000020003" pitchFamily="2" charset="0"/>
              </a:rPr>
              <a:t>3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D1E5104-8696-1F58-617D-2A7DBBF6A39C}"/>
              </a:ext>
            </a:extLst>
          </p:cNvPr>
          <p:cNvSpPr/>
          <p:nvPr/>
        </p:nvSpPr>
        <p:spPr>
          <a:xfrm>
            <a:off x="612040" y="4537061"/>
            <a:ext cx="72486" cy="985294"/>
          </a:xfrm>
          <a:prstGeom prst="rect">
            <a:avLst/>
          </a:prstGeom>
          <a:solidFill>
            <a:srgbClr val="F5F0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Google Shape;487;p26">
            <a:extLst>
              <a:ext uri="{FF2B5EF4-FFF2-40B4-BE49-F238E27FC236}">
                <a16:creationId xmlns:a16="http://schemas.microsoft.com/office/drawing/2014/main" id="{2F0B3A54-C52D-61E3-A6E4-EBE001F00F6F}"/>
              </a:ext>
            </a:extLst>
          </p:cNvPr>
          <p:cNvSpPr txBox="1"/>
          <p:nvPr/>
        </p:nvSpPr>
        <p:spPr>
          <a:xfrm>
            <a:off x="6957129" y="4606586"/>
            <a:ext cx="1351017" cy="1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1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Pro tip</a:t>
            </a:r>
          </a:p>
        </p:txBody>
      </p:sp>
      <p:sp>
        <p:nvSpPr>
          <p:cNvPr id="29" name="Google Shape;481;p26">
            <a:extLst>
              <a:ext uri="{FF2B5EF4-FFF2-40B4-BE49-F238E27FC236}">
                <a16:creationId xmlns:a16="http://schemas.microsoft.com/office/drawing/2014/main" id="{E37E0E4B-2A20-FE3E-1CC8-C4A067061F64}"/>
              </a:ext>
            </a:extLst>
          </p:cNvPr>
          <p:cNvSpPr txBox="1"/>
          <p:nvPr/>
        </p:nvSpPr>
        <p:spPr>
          <a:xfrm>
            <a:off x="6971291" y="4812199"/>
            <a:ext cx="2239782" cy="41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0">
                <a:solidFill>
                  <a:schemeClr val="dk1"/>
                </a:solidFill>
                <a:latin typeface="Community" panose="02000303040000020003" pitchFamily="2" charset="0"/>
                <a:ea typeface="Century Gothic"/>
                <a:cs typeface="Century Gothic"/>
                <a:sym typeface="Century Gothic"/>
              </a:rPr>
              <a:t>Review your roles monthly to stay ahead of market trends, with LinkedIn’s ever-evolving tools, data, and insights.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FBF8746-DE96-9BBF-5B42-B8FF86CB6CE1}"/>
              </a:ext>
            </a:extLst>
          </p:cNvPr>
          <p:cNvSpPr/>
          <p:nvPr/>
        </p:nvSpPr>
        <p:spPr>
          <a:xfrm>
            <a:off x="6736003" y="4537061"/>
            <a:ext cx="72486" cy="985294"/>
          </a:xfrm>
          <a:prstGeom prst="rect">
            <a:avLst/>
          </a:prstGeom>
          <a:solidFill>
            <a:srgbClr val="F5F0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206197-9BCE-CBCB-531C-4C7DBBCB9D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50487"/>
          <a:stretch/>
        </p:blipFill>
        <p:spPr>
          <a:xfrm flipH="1">
            <a:off x="606134" y="6440794"/>
            <a:ext cx="1963034" cy="13364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664563-1A0E-0E91-B1DD-8040D7699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09228" y="6376857"/>
            <a:ext cx="483486" cy="483486"/>
          </a:xfrm>
          <a:prstGeom prst="rect">
            <a:avLst/>
          </a:prstGeom>
        </p:spPr>
      </p:pic>
      <p:sp>
        <p:nvSpPr>
          <p:cNvPr id="17" name="Google Shape;62;p14">
            <a:extLst>
              <a:ext uri="{FF2B5EF4-FFF2-40B4-BE49-F238E27FC236}">
                <a16:creationId xmlns:a16="http://schemas.microsoft.com/office/drawing/2014/main" id="{505E2F0F-679F-2A39-4B49-87E223D588D5}"/>
              </a:ext>
            </a:extLst>
          </p:cNvPr>
          <p:cNvSpPr txBox="1"/>
          <p:nvPr/>
        </p:nvSpPr>
        <p:spPr>
          <a:xfrm>
            <a:off x="2918619" y="6642089"/>
            <a:ext cx="50672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Start customizing your talent architecture with LinkedIn Learning’s intelligent customization tools today.</a:t>
            </a:r>
          </a:p>
        </p:txBody>
      </p:sp>
      <p:sp>
        <p:nvSpPr>
          <p:cNvPr id="15" name="Google Shape;62;p14">
            <a:extLst>
              <a:ext uri="{FF2B5EF4-FFF2-40B4-BE49-F238E27FC236}">
                <a16:creationId xmlns:a16="http://schemas.microsoft.com/office/drawing/2014/main" id="{F8D1D606-3183-8105-4637-93A1B6756628}"/>
              </a:ext>
            </a:extLst>
          </p:cNvPr>
          <p:cNvSpPr txBox="1"/>
          <p:nvPr/>
        </p:nvSpPr>
        <p:spPr>
          <a:xfrm>
            <a:off x="492125" y="546637"/>
            <a:ext cx="85200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800" b="1">
                <a:solidFill>
                  <a:srgbClr val="0D4951"/>
                </a:solidFill>
                <a:latin typeface="Community Semibold" panose="02000303040000020003" pitchFamily="2" charset="0"/>
                <a:ea typeface="Century Gothic"/>
                <a:cs typeface="Century Gothic"/>
                <a:sym typeface="Century Gothic"/>
              </a:rPr>
              <a:t>Efficiently create or update your talent architecture, wherever you are in your journey.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4249CE-919F-5B74-A8D9-3BC878D31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6102" y="1285535"/>
            <a:ext cx="2966195" cy="1711640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8960BF-6C70-EA31-946D-915532502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34" y="1275421"/>
            <a:ext cx="297109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152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2025-02-25T19:18:36Z</dcterms:modified>
</cp:coreProperties>
</file>