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wOyS2pUnk3FmwCuitnFLrDXwB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15433D5-A8C7-46F9-A100-827953C2A50C}">
  <a:tblStyle styleId="{D15433D5-A8C7-46F9-A100-827953C2A50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3e8a5abfb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3e8a5abfb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3e8a5abfb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inteligencia-artificial-con-un-cafe/que-es-la-inteligencia-artificial-y-como-afecta-al-mercado-laboral?trk=learnermappingfile" TargetMode="External"/><Relationship Id="rId5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3e8a5abf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3e8a5abfb_0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3e8a5abfb_0_0"/>
          <p:cNvSpPr txBox="1"/>
          <p:nvPr/>
        </p:nvSpPr>
        <p:spPr>
          <a:xfrm>
            <a:off x="755180" y="546639"/>
            <a:ext cx="142656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Di hola al trabajo híbrido</a:t>
            </a:r>
            <a:br>
              <a:rPr lang="en-US" sz="6000"/>
            </a:br>
            <a:r>
              <a:rPr lang="en-US" sz="3000">
                <a:solidFill>
                  <a:schemeClr val="accent6"/>
                </a:solidFill>
              </a:rPr>
              <a:t>Descubre nuevas clases cada día que puedes completar en unos 5-10 minutos.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3e8a5abfb_0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{D15433D5-A8C7-46F9-A100-827953C2A50C}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Lunes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Martes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Miércoles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Jueves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Viernes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FDFAF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>
                          <a:solidFill>
                            <a:srgbClr val="3C4345"/>
                          </a:solidFill>
                        </a:rPr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3556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0563C1"/>
                          </a:solidFill>
                        </a:rPr>
                        <a:t>Trabajar en formato presencial, híbrido y virtual</a:t>
                      </a:r>
                      <a:endParaRPr sz="2000" u="sng">
                        <a:solidFill>
                          <a:srgbClr val="0563C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24s)</a:t>
                      </a:r>
                      <a:endParaRPr sz="2000" u="sng">
                        <a:solidFill>
                          <a:srgbClr val="0563C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0563C1"/>
                          </a:solidFill>
                        </a:rPr>
                        <a:t>Cómo aprovechar tu espacio físico y tu lenguaje corporal en tus reuniones online</a:t>
                      </a:r>
                      <a:endParaRPr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16s)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2000"/>
                        <a:t>Actividad: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2000"/>
                        <a:t>¿Qué te aporta el teletrabajo?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0563C1"/>
                          </a:solidFill>
                        </a:rPr>
                        <a:t>Ventajas y dificultades del trabajo remoto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(5m 22s)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0563C1"/>
                          </a:solidFill>
                        </a:rPr>
                        <a:t>Consejos básicos para hacer videollamadas con calidad</a:t>
                      </a:r>
                      <a:endParaRPr sz="2000" u="sng">
                        <a:solidFill>
                          <a:srgbClr val="0563C1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55s)</a:t>
                      </a:r>
                      <a:endParaRPr sz="2000" u="sng">
                        <a:solidFill>
                          <a:srgbClr val="0563C1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50"/>
                        <a:buFont typeface="Arial"/>
                        <a:buNone/>
                      </a:pPr>
                      <a:r>
                        <a:rPr b="1" lang="en-US" sz="2000"/>
                        <a:t>Reto: </a:t>
                      </a:r>
                      <a:r>
                        <a:rPr lang="en-US" sz="2000"/>
                        <a:t>Reserva tiempo para escribir cómo vas a poner en práctica lo que has aprendido.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0563C1"/>
                          </a:solidFill>
                        </a:rPr>
                        <a:t>Formas habituales de comunicarse online con otras personas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22s)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2000"/>
                        <a:t>Pregunta sorpresa: 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2000"/>
                        <a:t>¿Cuánto tiempo tardamos en concentrarnos de nuevo en una tarea después de distraernos?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2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0563C1"/>
                          </a:solidFill>
                        </a:rPr>
                        <a:t>Normalizando las interrupciones con empatía y humor</a:t>
                      </a:r>
                      <a:endParaRPr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36s)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0563C1"/>
                          </a:solidFill>
                        </a:rPr>
                        <a:t>Herramientas indispensables para trabajar con éxito fuera de la oficina</a:t>
                      </a:r>
                      <a:endParaRPr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29s)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0563C1"/>
                          </a:solidFill>
                        </a:rPr>
                        <a:t>Consideraciones en entornos híbridos y remotos</a:t>
                      </a:r>
                      <a:endParaRPr b="1"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1s)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2000"/>
                        <a:t>Actividad: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2000"/>
                        <a:t>Antes de acabar la jornada, hazte una lista de tareas para el día siguiente.</a:t>
                      </a:r>
                      <a:br>
                        <a:rPr lang="en-US" sz="2000"/>
                      </a:b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sz="2000" u="sng">
                        <a:solidFill>
                          <a:srgbClr val="004183"/>
                        </a:solidFill>
                        <a:hlinkClick r:id="rId4">
                          <a:extLst>
                            <a:ext uri="{A12FA001-AC4F-418D-AE19-62706E023703}">
                              <ahyp:hlinkClr val="tx"/>
                            </a:ext>
                          </a:extLst>
                        </a:hlinkClick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0563C1"/>
                          </a:solidFill>
                        </a:rPr>
                        <a:t>Qué es el modelo híbrido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(3m 51s)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0563C1"/>
                          </a:solidFill>
                        </a:rPr>
                        <a:t>Procesos de grupo y grupo remoto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15s)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0563C1"/>
                          </a:solidFill>
                        </a:rPr>
                        <a:t>La comunicación cuando lo colaborativo es remoto y digital</a:t>
                      </a:r>
                      <a:endParaRPr sz="2000" u="sng">
                        <a:solidFill>
                          <a:srgbClr val="004183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48s)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Actividad:</a:t>
                      </a:r>
                      <a:r>
                        <a:rPr lang="en-US" sz="2000"/>
                        <a:t> </a:t>
                      </a:r>
                      <a:endParaRPr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Establece una intención para esta semana que te ayude a mantener la concentración.</a:t>
                      </a: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 17</a:t>
                      </a:r>
                      <a:endParaRPr b="1"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0563C1"/>
                          </a:solidFill>
                        </a:rPr>
                        <a:t>La entrevista laboral</a:t>
                      </a:r>
                      <a:endParaRPr sz="2000" u="sng">
                        <a:solidFill>
                          <a:schemeClr val="accent3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2000"/>
                        <a:t>(4m 35)</a:t>
                      </a:r>
                      <a:br>
                        <a:rPr lang="en-US" sz="2000"/>
                      </a:br>
                      <a:endParaRPr sz="2000" u="sng">
                        <a:solidFill>
                          <a:srgbClr val="004183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0563C1"/>
                          </a:solidFill>
                        </a:rPr>
                        <a:t>Preparar el curriculum para el trabajo remoto</a:t>
                      </a:r>
                      <a:endParaRPr b="1" sz="2000"/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1s)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rgbClr val="0563C1"/>
                          </a:solidFill>
                        </a:rPr>
                        <a:t>¿Cómo me preparo para ser un líder ágil?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33s)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Día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2000"/>
                        <a:t>Reflexión:</a:t>
                      </a:r>
                      <a:br>
                        <a:rPr b="1" lang="en-US" sz="2000"/>
                      </a:br>
                      <a:r>
                        <a:rPr lang="en-US" sz="2000"/>
                        <a:t>¿Cuáles son tus principales conclusiones del reto del trabajo híbrido?</a:t>
                      </a:r>
                      <a:br>
                        <a:rPr lang="en-US" sz="2000"/>
                      </a:br>
                      <a:endParaRPr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3e8a5abfb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020780" y="304800"/>
            <a:ext cx="3381903" cy="2537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