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iJH1EccHE6TUu8WHF4UY8gBp7m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ED35927-8B6F-4609-8AC0-89A0D3E74431}">
  <a:tblStyle styleId="{AED35927-8B6F-4609-8AC0-89A0D3E74431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f3ef1303db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f3ef1303db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f3ef1303db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4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627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1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hyperlink" Target="https://www.linkedin.com/learning/cerrar-la-brecha-en-habilidades-ecologicas-para-impulsar-una-economia-mas-verde/que-son-las-habilidades-ecologicas?trk=learnermappingfile" TargetMode="External"/><Relationship Id="rId10" Type="http://schemas.openxmlformats.org/officeDocument/2006/relationships/hyperlink" Target="https://www.linkedin.com/learning/como-construir-habitos-para-el-exito/3-habitos-para-desarrollar-tu-bienestar-mental-hacia-el-exito?trk=learnermappingfile" TargetMode="External"/><Relationship Id="rId13" Type="http://schemas.openxmlformats.org/officeDocument/2006/relationships/hyperlink" Target="https://www.linkedin.com/learning/mejora-tu-presencia-en-las-conversaciones-los-diez-niveles-de-escucha/los-dos-modelos-de-escucha?trk=learnermappingfile" TargetMode="External"/><Relationship Id="rId12" Type="http://schemas.openxmlformats.org/officeDocument/2006/relationships/hyperlink" Target="https://www.linkedin.com/learning/inteligencia-artificial-con-un-cafe/que-es-la-inteligencia-artificial-y-como-afecta-al-mercado-laboral?trk=learnermappingfile" TargetMode="External"/><Relationship Id="rId15" Type="http://schemas.openxmlformats.org/officeDocument/2006/relationships/hyperlink" Target="https://www.linkedin.com/learning/como-convertir-la-formacion-presencial-en-aprendizaje-digital/la-formacion-basada-en-video?trk=learnermappingfile" TargetMode="External"/><Relationship Id="rId14" Type="http://schemas.openxmlformats.org/officeDocument/2006/relationships/hyperlink" Target="https://www.linkedin.com/learning/como-crear-una-cultura-del-cambio/la-importancia-de-la-agilidad-para-el-aprendizaje?trk=learnermappingfile" TargetMode="External"/><Relationship Id="rId17" Type="http://schemas.openxmlformats.org/officeDocument/2006/relationships/hyperlink" Target="https://www.linkedin.com/learning/como-crear-una-cultura-del-aprendizaje/por-que-es-importante-tener-una-cultura-de-aprendizaje?trk=learnermappingfile" TargetMode="External"/><Relationship Id="rId16" Type="http://schemas.openxmlformats.org/officeDocument/2006/relationships/hyperlink" Target="https://www.linkedin.com/learning/como-gestionar-un-equipo-multigeneracional/aprendizaje-intergeneracional?trk=learnermappingfile" TargetMode="External"/><Relationship Id="rId19" Type="http://schemas.openxmlformats.org/officeDocument/2006/relationships/image" Target="../media/image11.png"/><Relationship Id="rId18" Type="http://schemas.openxmlformats.org/officeDocument/2006/relationships/hyperlink" Target="https://www.linkedin.com/learning/gestion-del-fracaso-para-tener-exito/por-que-cometer-errores-no-es-fracasar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trucos-para-cambiar-o-crear-nuevos-habitos/como-se-forman-los-habitos?trk=learnermappingfile" TargetMode="External"/><Relationship Id="rId9" Type="http://schemas.openxmlformats.org/officeDocument/2006/relationships/hyperlink" Target="https://www.linkedin.com/learning/como-construir-habitos-para-el-exito/3-habitos-para-desarrollar-tu-bienestar-emocional-hacia-el-exito?trk=learnermappingfile" TargetMode="External"/><Relationship Id="rId5" Type="http://schemas.openxmlformats.org/officeDocument/2006/relationships/hyperlink" Target="https://www.linkedin.com/learning/trucos-para-cambiar-o-crear-nuevos-habitos/define-el-habito-que-quieres-cultivar?trk=learnermappingfile" TargetMode="External"/><Relationship Id="rId6" Type="http://schemas.openxmlformats.org/officeDocument/2006/relationships/hyperlink" Target="https://www.linkedin.com/learning/trucos-para-cambiar-o-crear-nuevos-habitos/cual-es-el-proposito-detras-de-conseguir-un-habito-nuevo?trk=learnermappingfile" TargetMode="External"/><Relationship Id="rId7" Type="http://schemas.openxmlformats.org/officeDocument/2006/relationships/hyperlink" Target="https://www.linkedin.com/learning/guia-individual-para-la-sostenibilidad-y-el-impacto-social-positivo/cambio-de-habitos-en-tu-vida-privada-para-un-impacto-positivo?trk=learnermappingfile" TargetMode="External"/><Relationship Id="rId8" Type="http://schemas.openxmlformats.org/officeDocument/2006/relationships/hyperlink" Target="https://www.linkedin.com/learning/como-construir-habitos-para-el-exito/3-habitos-para-desarrollar-tu-bienestar-fisico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f3ef1303db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f3ef1303db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f3ef1303db_0_0"/>
          <p:cNvSpPr txBox="1"/>
          <p:nvPr/>
        </p:nvSpPr>
        <p:spPr>
          <a:xfrm>
            <a:off x="755180" y="546639"/>
            <a:ext cx="14265600" cy="19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>
                <a:solidFill>
                  <a:schemeClr val="dk1"/>
                </a:solidFill>
              </a:rPr>
              <a:t>Hábitos de formación</a:t>
            </a:r>
            <a:br>
              <a:rPr lang="en-US" sz="6000"/>
            </a:br>
            <a:r>
              <a:rPr lang="en-US" sz="3000">
                <a:solidFill>
                  <a:schemeClr val="accent6"/>
                </a:solidFill>
              </a:rPr>
              <a:t>Descubre nuevos vídeos cada día que puedes completar en unos 5-10 minutos.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f3ef1303db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{AED35927-8B6F-4609-8AC0-89A0D3E74431}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Lunes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Martes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Miércoles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Jueves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Viernes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147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-US" sz="2000"/>
                        <a:t>Actividad: 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000"/>
                        <a:t>Actualiza la sección sobre las aptitudes que te interesan en tus preferencias.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Cómo se forman los hábitos</a:t>
                      </a:r>
                      <a:endParaRPr sz="2000" u="sng" cap="none" strike="noStrike">
                        <a:solidFill>
                          <a:srgbClr val="004183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31s)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3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Define el hábito que quieres cultivar</a:t>
                      </a:r>
                      <a:endParaRPr sz="2000" u="sng" cap="none" strike="noStrike">
                        <a:solidFill>
                          <a:srgbClr val="004183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55s)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4</a:t>
                      </a:r>
                      <a:endParaRPr sz="2000" u="sng">
                        <a:solidFill>
                          <a:srgbClr val="004183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Cuál es el propósito detrás de conseguir un hábito nuevo</a:t>
                      </a:r>
                      <a:endParaRPr sz="2000" u="sng">
                        <a:solidFill>
                          <a:srgbClr val="004183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50s)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-US" sz="2000"/>
                        <a:t>Actividad: 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000"/>
                        <a:t>Márcate tu objetivo de formación semanal en LinkedIn Learning</a:t>
                      </a: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Cambio de hábitos en tu vida privada para un impacto positivo</a:t>
                      </a:r>
                      <a:endParaRPr sz="2000" u="sng" cap="none" strike="noStrike">
                        <a:solidFill>
                          <a:srgbClr val="004183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8s)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7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-US" sz="2000"/>
                        <a:t>Actividad: 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000"/>
                        <a:t>Márcate un objetivo didáctico a nivel personal o profesional para el próximo año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3 hábitos para desarrollar tu bienestar físico</a:t>
                      </a:r>
                      <a:endParaRPr sz="2000" u="sng" cap="none" strike="noStrike">
                        <a:solidFill>
                          <a:srgbClr val="004183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(4m 30s)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2000"/>
                        <a:t>Actividad: 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000"/>
                        <a:t>Envía un email a tu gerente con el nombre de algún curso de LinkedIn Learning que te interese hacer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3 hábitos para desarrollar tu bienestar emocional hacia el éxito</a:t>
                      </a:r>
                      <a:endParaRPr sz="2000" u="sng" cap="none" strike="noStrike">
                        <a:solidFill>
                          <a:srgbClr val="004183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(4m 46s)</a:t>
                      </a:r>
                      <a:br>
                        <a:rPr lang="en-US" sz="2000">
                          <a:solidFill>
                            <a:srgbClr val="3C4345"/>
                          </a:solidFill>
                        </a:rPr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3 hábitos para desarrollar tu bienestar mental hacia el éxito</a:t>
                      </a:r>
                      <a:endParaRPr sz="2000" u="sng" cap="none" strike="noStrike">
                        <a:solidFill>
                          <a:srgbClr val="004183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(5m 9s)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12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Qué son las habilidades ecológicas</a:t>
                      </a:r>
                      <a:endParaRPr sz="2000" u="sng" cap="none" strike="noStrike">
                        <a:solidFill>
                          <a:srgbClr val="004183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45s)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13</a:t>
                      </a:r>
                      <a:endParaRPr sz="2000" u="sng">
                        <a:solidFill>
                          <a:srgbClr val="004183"/>
                        </a:solidFill>
                        <a:hlinkClick r:id="rId12">
                          <a:extLst>
                            <a:ext uri="{A12FA001-AC4F-418D-AE19-62706E023703}">
                              <ahyp:hlinkClr val="tx"/>
                            </a:ext>
                          </a:extLst>
                        </a:hlinkClick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Los dos modelos de escucha</a:t>
                      </a:r>
                      <a:endParaRPr sz="2000" u="sng">
                        <a:solidFill>
                          <a:srgbClr val="004183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(1m 41s)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14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-US" sz="2000"/>
                        <a:t>Actividad: 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000"/>
                        <a:t>Recomienda un curso o un vídeo a algún compañero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La importancia de la agilidad para el aprendizaje</a:t>
                      </a:r>
                      <a:endParaRPr sz="2000" u="sng" cap="none" strike="noStrike">
                        <a:solidFill>
                          <a:srgbClr val="004183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(4m 7s)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La formación basada en video</a:t>
                      </a:r>
                      <a:endParaRPr sz="2000" u="sng" cap="none" strike="noStrike">
                        <a:solidFill>
                          <a:srgbClr val="004183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20s)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17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Aprendizaje intergeneracional</a:t>
                      </a:r>
                      <a:endParaRPr sz="2000" u="sng" cap="none" strike="noStrike">
                        <a:solidFill>
                          <a:srgbClr val="004183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(3m 24s)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Por qué es importante tener una cultura del aprendizaje</a:t>
                      </a:r>
                      <a:endParaRPr sz="2000" u="sng" cap="none" strike="noStrike">
                        <a:solidFill>
                          <a:srgbClr val="004183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(3m 34s)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Por qué cometer errores no es fracasar</a:t>
                      </a:r>
                      <a:endParaRPr sz="2000" u="sng" cap="none" strike="noStrike">
                        <a:solidFill>
                          <a:srgbClr val="004183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(3m 17s)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-US" sz="2000"/>
                        <a:t>Reflexión:</a:t>
                      </a:r>
                      <a:br>
                        <a:rPr b="1" lang="en-US" sz="2000"/>
                      </a:br>
                      <a:r>
                        <a:rPr lang="en-US" sz="2000"/>
                        <a:t>¿Cuáles son tus principales conclusiones del reto de hábitos de formación?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descr="Graphical user interface, application, icon&#10;&#10;Description automatically generated" id="1529" name="Google Shape;1529;g2f3ef1303db_0_0"/>
          <p:cNvPicPr preferRelativeResize="0"/>
          <p:nvPr/>
        </p:nvPicPr>
        <p:blipFill rotWithShape="1">
          <a:blip r:embed="rId19">
            <a:alphaModFix/>
          </a:blip>
          <a:srcRect b="0" l="0" r="0" t="0"/>
          <a:stretch/>
        </p:blipFill>
        <p:spPr>
          <a:xfrm>
            <a:off x="13659074" y="147200"/>
            <a:ext cx="5397600" cy="273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