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8" roundtripDataSignature="AMtx7mhq4k5ttgDLYxPc8GwhifDX+kRQ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8C54D55-985D-4672-AB70-81230EF97FC1}">
  <a:tblStyle styleId="{78C54D55-985D-4672-AB70-81230EF97FC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 b="off" i="off"/>
      <a:tcStyle>
        <a:fill>
          <a:solidFill>
            <a:srgbClr val="CDD4CC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CC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f3ef5008b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2" name="Google Shape;1522;g2f3ef5008b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g2f3ef5008b6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8627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2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2.png"/><Relationship Id="rId11" Type="http://schemas.openxmlformats.org/officeDocument/2006/relationships/hyperlink" Target="https://www.linkedin.com/learning/gestion-del-estres-en-tiempos-de-incertidumbre-vivir-o-sobrevivir/que-es-el-estres-y-porque-estamos-vivos-gracias-a-el?trk=learnermappingfile" TargetMode="External"/><Relationship Id="rId10" Type="http://schemas.openxmlformats.org/officeDocument/2006/relationships/hyperlink" Target="https://www.linkedin.com/learning/guia-rapida-para-entender-y-combatir-el-sobrepeso-y-la-obesidad/por-que-estamos-engordando-tanto-en-nuestra-sociedad?trk=learnermappingfile" TargetMode="External"/><Relationship Id="rId13" Type="http://schemas.openxmlformats.org/officeDocument/2006/relationships/hyperlink" Target="https://www.linkedin.com/learning/como-hackear-tu-mente-y-recuperar-el-control-sobre-el-estres/el-estres-no-es-una-estrategia-de-productividad?trk=learnermappingfile" TargetMode="External"/><Relationship Id="rId12" Type="http://schemas.openxmlformats.org/officeDocument/2006/relationships/hyperlink" Target="https://www.linkedin.com/learning/inteligencia-artificial-con-un-cafe/que-es-la-inteligencia-artificial-y-como-afecta-al-mercado-laboral?trk=learnermappingfile" TargetMode="External"/><Relationship Id="rId15" Type="http://schemas.openxmlformats.org/officeDocument/2006/relationships/hyperlink" Target="https://www.linkedin.com/learning/como-liberar-tu-potencial/la-trampa-de-la-cultura-del-esfuerzo-atrapa-el-potencial?trk=learnermappingfile" TargetMode="External"/><Relationship Id="rId14" Type="http://schemas.openxmlformats.org/officeDocument/2006/relationships/hyperlink" Target="https://www.linkedin.com/learning/big-data-recursos-humanos-y-gestion-del-bienestar-laboral/las-dimensiones-del-bienestar?trk=learnermappingfile" TargetMode="External"/><Relationship Id="rId17" Type="http://schemas.openxmlformats.org/officeDocument/2006/relationships/hyperlink" Target="https://www.linkedin.com/learning/como-alcanzar-la-felicidad-permanente-creando-con-proposito/el-primer-paso-priorizate?trk=learnermappingfile" TargetMode="External"/><Relationship Id="rId16" Type="http://schemas.openxmlformats.org/officeDocument/2006/relationships/hyperlink" Target="https://www.linkedin.com/learning/meditaciones-para-desarrollar-tu-potencial/el-impacto-biologico-de-la-meditacion?trk=learnermappingfile" TargetMode="External"/><Relationship Id="rId19" Type="http://schemas.openxmlformats.org/officeDocument/2006/relationships/image" Target="../media/image10.png"/><Relationship Id="rId18" Type="http://schemas.openxmlformats.org/officeDocument/2006/relationships/hyperlink" Target="https://www.linkedin.com/learning/dominar-la-automotivacion-en-tiempos-de-crisis/la-auto-motivacion-que-nace-del-placer-nos-une?trk=learnermappingfile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hyperlink" Target="https://www.linkedin.com/learning/vitalidad-y-capacidad-de-concentracion-a-traves-de-la-alimentacion-sana/practica-la-alimentacion-saludable-y-potencia-tu-vitalidad?trk=learnermappingfile" TargetMode="External"/><Relationship Id="rId9" Type="http://schemas.openxmlformats.org/officeDocument/2006/relationships/hyperlink" Target="https://www.linkedin.com/learning/alimentacion-saludable-y-digestion-optima/cuida-de-tu-sistema-digestivo-y-el-cuidara-de-ti?trk=learnermappingfile" TargetMode="External"/><Relationship Id="rId5" Type="http://schemas.openxmlformats.org/officeDocument/2006/relationships/hyperlink" Target="https://www.linkedin.com/learning/como-afrontar-la-depresion-en-el-trabajo/que-es-la-depresion?trk=learnermappingfile" TargetMode="External"/><Relationship Id="rId6" Type="http://schemas.openxmlformats.org/officeDocument/2006/relationships/hyperlink" Target="https://www.linkedin.com/learning/como-afrontar-la-depresion-en-el-trabajo/reconoce-los-sintomas-de-la-depresion-en-primera-persona??trk=learnermappingfile" TargetMode="External"/><Relationship Id="rId7" Type="http://schemas.openxmlformats.org/officeDocument/2006/relationships/hyperlink" Target="https://www.linkedin.com/learning/deporte-en-casa-ejercicios-fundamentales/cronobiologia-del-deporte?trk=learnermappingfile" TargetMode="External"/><Relationship Id="rId8" Type="http://schemas.openxmlformats.org/officeDocument/2006/relationships/hyperlink" Target="https://www.linkedin.com/learning/la-salud-tu-mejor-talento/el-sueno-el-mejor-anti-envejecimiento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525" name="Google Shape;1525;g2f3ef5008b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6" name="Google Shape;1526;g2f3ef5008b6_0_0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g2f3ef5008b6_0_0"/>
          <p:cNvSpPr txBox="1"/>
          <p:nvPr/>
        </p:nvSpPr>
        <p:spPr>
          <a:xfrm>
            <a:off x="755180" y="546639"/>
            <a:ext cx="142656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>
                <a:solidFill>
                  <a:schemeClr val="dk1"/>
                </a:solidFill>
              </a:rPr>
              <a:t>Salud y bienestar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>
                <a:solidFill>
                  <a:schemeClr val="accent6"/>
                </a:solidFill>
              </a:rPr>
              <a:t>Descubre nuevos vídeos cada día que puedes completar en unos 5-10 minutos.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28" name="Google Shape;1528;g2f3ef5008b6_0_0"/>
          <p:cNvGraphicFramePr/>
          <p:nvPr/>
        </p:nvGraphicFramePr>
        <p:xfrm>
          <a:off x="755180" y="28420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{78C54D55-985D-4672-AB70-81230EF97FC1}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Lunes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FA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Martes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FDFA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FA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Miércoles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FDFA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FA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Jueves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FDFA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FA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Viernes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FDFA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147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>
                          <a:solidFill>
                            <a:srgbClr val="3C4345"/>
                          </a:solidFill>
                        </a:rPr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2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4"/>
                        </a:rPr>
                        <a:t>Practica la alimentación saludable y potencia tu vitalidad</a:t>
                      </a:r>
                      <a:endParaRPr sz="2000" u="sng" cap="none" strike="noStrike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(2m 45s)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3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5"/>
                        </a:rPr>
                        <a:t>Qué es la depresión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(59s)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4</a:t>
                      </a:r>
                      <a:endParaRPr sz="2000" u="sng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Actividad: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Procura beber 8 vasos de agua</a:t>
                      </a:r>
                      <a:br>
                        <a:rPr lang="en-US" sz="2000"/>
                      </a:br>
                      <a:r>
                        <a:rPr lang="en-US" sz="2000"/>
                        <a:t>a lo largo del día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5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6"/>
                        </a:rPr>
                        <a:t>Reconoce los síntomas de la depresión en primera persona</a:t>
                      </a:r>
                      <a:endParaRPr b="1" sz="20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51s)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6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7"/>
                        </a:rPr>
                        <a:t>Cronobiología del deporte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(5m 50s)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7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8"/>
                        </a:rPr>
                        <a:t>El sueño. El mejor anti-envejecimiento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(4m 49s)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8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9"/>
                        </a:rPr>
                        <a:t>Cuida de tu sistema digestivo y él cuidará de ti</a:t>
                      </a:r>
                      <a:endParaRPr sz="2000" u="sng" cap="none" strike="noStrike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(4m 7s)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9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0"/>
                        </a:rPr>
                        <a:t>Por qué estamos engordando tanto en nuestra sociedad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(7m 4s)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10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Reflexión: </a:t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¿Qué es lo que más te ha gustado de los vídeos que has visto?</a:t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11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1"/>
                        </a:rPr>
                        <a:t>Qué es el estrés y porqué estamos vivos gracias a él</a:t>
                      </a:r>
                      <a:endParaRPr sz="2000" u="sng" cap="none" strike="noStrike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(6m 4s)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12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13</a:t>
                      </a:r>
                      <a:endParaRPr sz="2000" u="sng">
                        <a:solidFill>
                          <a:srgbClr val="004183"/>
                        </a:solidFill>
                        <a:hlinkClick r:id="rId12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3"/>
                        </a:rPr>
                        <a:t>El estrés no es una estrategia de productividad</a:t>
                      </a:r>
                      <a:endParaRPr sz="2000" u="sng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(3m 34s)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14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Actividad: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Reserva descansos de 5 minutos en la agenda durante la semana que viene</a:t>
                      </a:r>
                      <a:br>
                        <a:rPr lang="en-US" sz="2000"/>
                      </a:br>
                      <a:r>
                        <a:rPr lang="en-US" sz="2000"/>
                        <a:t>para estirar o salir a dar un paseo a mitad de la jornada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15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4"/>
                        </a:rPr>
                        <a:t>Las dimensiones del bienestar</a:t>
                      </a:r>
                      <a:endParaRPr sz="2000" u="sng" cap="none" strike="noStrike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(4m)</a:t>
                      </a: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53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16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5"/>
                        </a:rPr>
                        <a:t>La trampa de la cultura del esfuerzo atrapa el potencial</a:t>
                      </a:r>
                      <a:endParaRPr sz="2000" u="sng" cap="none" strike="noStrike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(3m 16s)</a:t>
                      </a:r>
                      <a:endParaRPr b="1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17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6"/>
                        </a:rPr>
                        <a:t>El impacto biológico de la meditación</a:t>
                      </a:r>
                      <a:endParaRPr sz="2000" u="sng" cap="none" strike="noStrike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(3m 26s)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18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7"/>
                        </a:rPr>
                        <a:t>El primer paso: priorízate</a:t>
                      </a:r>
                      <a:endParaRPr sz="2000" u="sng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11s)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19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8"/>
                        </a:rPr>
                        <a:t>La auto-motivación que nace del placer, nos une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46s)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20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Reflexión:</a:t>
                      </a:r>
                      <a:br>
                        <a:rPr b="1" lang="en-US" sz="2000"/>
                      </a:br>
                      <a:r>
                        <a:rPr lang="en-US" sz="2000"/>
                        <a:t>¿Cuáles son tus principales conclusiones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sobre el reto de salud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y bienestar?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descr="A picture containing text, vector graphics&#10;&#10;Description automatically generated" id="1529" name="Google Shape;1529;g2f3ef5008b6_0_0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5299400" y="8448625"/>
            <a:ext cx="4174925" cy="213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0" name="Google Shape;1530;g2f3ef5008b6_0_0"/>
          <p:cNvSpPr txBox="1"/>
          <p:nvPr/>
        </p:nvSpPr>
        <p:spPr>
          <a:xfrm>
            <a:off x="3356000" y="4275175"/>
            <a:ext cx="1943400" cy="15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</a:rPr>
              <a:t>¡El reto empieza mañana!</a:t>
            </a:r>
            <a:endParaRPr sz="5600">
              <a:solidFill>
                <a:srgbClr val="56687A"/>
              </a:solidFill>
            </a:endParaRPr>
          </a:p>
        </p:txBody>
      </p:sp>
      <p:pic>
        <p:nvPicPr>
          <p:cNvPr id="1531" name="Google Shape;1531;g2f3ef5008b6_0_0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69927" y="4535376"/>
            <a:ext cx="1812651" cy="135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