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0AIzzm9KAl2Lqj6KWBQJOJlKf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3630FEC-EA82-4812-B0BA-F3E76B7AFD4A}">
  <a:tblStyle styleId="{43630FEC-EA82-4812-B0BA-F3E76B7AFD4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2060af752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2060af752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2060af7529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fair-fuhren-inclusive-leadership-im-unternehmen-fordern/faire-meetings-fuhren?trk=learnermappingfile" TargetMode="External"/><Relationship Id="rId22" Type="http://schemas.openxmlformats.org/officeDocument/2006/relationships/hyperlink" Target="https://www.linkedin.com/learning/diversity-inclusion-und-eine-kultur-der-zugehorigkeit/wie-sieht-ihre-ausgangslage-aus?trk=learnermappingfile" TargetMode="External"/><Relationship Id="rId21" Type="http://schemas.openxmlformats.org/officeDocument/2006/relationships/hyperlink" Target="https://www.linkedin.com/learning/diversity-inclusion-und-eine-kultur-der-zugehorigkeit/praktische-umsetzung-diversity-inclusion-und-zugehorigkeit-braucht-einen-holistischen-ansatz?trk=learnermapping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fair-fuhren-inclusive-leadership-im-unternehmen-fordern/psychologische-sicherheit-schafft-aussergewohnliche-team-erfolge?trk=learnermappingfile" TargetMode="External"/><Relationship Id="rId11" Type="http://schemas.openxmlformats.org/officeDocument/2006/relationships/hyperlink" Target="https://www.linkedin.com/learning/multikulturelle-teams-fuhren-24433617/stolperfallen-in-der-interkulturellen-zusammenarbeit?trk=learnermappingfile" TargetMode="External"/><Relationship Id="rId10" Type="http://schemas.openxmlformats.org/officeDocument/2006/relationships/hyperlink" Target="https://www.linkedin.com/learning/social-diversity-unternehmenserfolg-durch-soziale-vielfalt/wie-schafft-man-eine-offene-und-sozial-diverse-kultur?trk=learnermappingfile" TargetMode="External"/><Relationship Id="rId13" Type="http://schemas.openxmlformats.org/officeDocument/2006/relationships/hyperlink" Target="https://www.linkedin.com/learning/diversity-inclusion-und-eine-kultur-der-zugehorigkeit/was-jede-r-tun-kann-personliche-glaubenssatze-hinterfragen?trk=learnermappingfile" TargetMode="External"/><Relationship Id="rId12" Type="http://schemas.openxmlformats.org/officeDocument/2006/relationships/hyperlink" Target="https://www.linkedin.com/learning/allyship-grundlagen-solidaritat-und-wertschatzung-im-unternehmen-fordern/warum-allyship-fur-organisationen-zentral-ist?trk=learnermappingfile" TargetMode="External"/><Relationship Id="rId15" Type="http://schemas.openxmlformats.org/officeDocument/2006/relationships/hyperlink" Target="https://www.linkedin.com/learning/antirassismus-und-wandel-am-arbeitsplatz-fordern/antirassistische-haltung-und-privilegien?trk=learnermappingfile" TargetMode="External"/><Relationship Id="rId14" Type="http://schemas.openxmlformats.org/officeDocument/2006/relationships/hyperlink" Target="https://www.linkedin.com/learning/lgbtiq-plus-arbeitnehmer-innen-verstehen-und-unterstutzen/mikroaggressionen-thematisieren-und-vorbeugen?trk=learnermappingfile" TargetMode="External"/><Relationship Id="rId17" Type="http://schemas.openxmlformats.org/officeDocument/2006/relationships/hyperlink" Target="https://www.linkedin.com/learning/interkulturelle-kommunikation-kultursensible-gesprache-fuhren-18795193/kommunikationsstile?trk=learnermappingfile" TargetMode="External"/><Relationship Id="rId16" Type="http://schemas.openxmlformats.org/officeDocument/2006/relationships/hyperlink" Target="https://www.linkedin.com/learning/fur-sich-selbst-und-unterreprasentierte-gruppen-eintreten/active-bystander-modell?trk=learnermappingfile" TargetMode="External"/><Relationship Id="rId19" Type="http://schemas.openxmlformats.org/officeDocument/2006/relationships/hyperlink" Target="https://www.linkedin.com/learning/einfach-gendern-gendersensible-sprache-in-der-unternehmenspraxis/wann-ist-gendern-wichtig-wo-sind-die-grenzen?trk=learnermappingfile" TargetMode="External"/><Relationship Id="rId18" Type="http://schemas.openxmlformats.org/officeDocument/2006/relationships/hyperlink" Target="https://www.linkedin.com/learning/wertschatzende-kommunikation-trotz-unterschieden-erfolgreich-kommunizieren/wertschatzende-sprache-nutzen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diversitat-und-inklusion-in-globalen-unternehmen/diversitat-und-inklusion-als-erfolgsfaktoren?trk=learnermappingfile" TargetMode="External"/><Relationship Id="rId9" Type="http://schemas.openxmlformats.org/officeDocument/2006/relationships/hyperlink" Target="https://www.linkedin.com/learning/arbeitnehmer-innen-mit-behinderungen-unterstutzen/was-ist-inklusion?trk=learnermappingfile" TargetMode="External"/><Relationship Id="rId5" Type="http://schemas.openxmlformats.org/officeDocument/2006/relationships/hyperlink" Target="https://www.linkedin.com/learning/unconscious-bias-unbewusste-denkmuster-erkennen-und-andern/unconscious-bias-was-ist-das?trk=learnermappingfile" TargetMode="External"/><Relationship Id="rId6" Type="http://schemas.openxmlformats.org/officeDocument/2006/relationships/hyperlink" Target="https://www.linkedin.com/learning/wertschatzende-kommunikation-trotz-unterschieden-erfolgreich-kommunizieren/interkulturelle-missverstandnisse?trk=learnermappingfile" TargetMode="External"/><Relationship Id="rId7" Type="http://schemas.openxmlformats.org/officeDocument/2006/relationships/hyperlink" Target="https://www.linkedin.com/learning/interkulturelle-kommunikation-kultursensible-gesprache-fuhren-18795193/auf-die-innere-haltung-kommt-es-an?trk=learnermappingfile" TargetMode="External"/><Relationship Id="rId8" Type="http://schemas.openxmlformats.org/officeDocument/2006/relationships/hyperlink" Target="https://www.linkedin.com/learning/chancengerechtigkeit-im-unternehmen-fordern/der-unterschied-zwischen-gleichbehandlung-und-chancengerechtigkeit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2060af752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2060af7529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2060af7529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900">
                <a:solidFill>
                  <a:schemeClr val="dk1"/>
                </a:solidFill>
              </a:rPr>
              <a:t>Inklusion am Arbeitsplatz fördern</a:t>
            </a:r>
            <a:endParaRPr sz="3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Lernen Sie jeden Tag etwas Neues – in kurzen, maximal 5-minütigen Videos. </a:t>
            </a:r>
            <a:br>
              <a:rPr lang="en-US" sz="2800">
                <a:solidFill>
                  <a:schemeClr val="accent6"/>
                </a:solidFill>
              </a:rPr>
            </a:br>
            <a:r>
              <a:rPr lang="en-US" sz="2800">
                <a:solidFill>
                  <a:schemeClr val="accent6"/>
                </a:solidFill>
              </a:rPr>
              <a:t>Und wenn Sie einmal nicht dazu kommen, kein Problem: Die Videos sind jederzeit abrufbar.</a:t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2060af7529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{43630FEC-EA82-4812-B0BA-F3E76B7AFD4A}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Diversität und Inklusion als Erfolgsfaktoren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Unconscious Bias – was ist das?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17s)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Interkulturelle Missverständnisse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Auf die innere Haltung kommt es an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Der Unterschied zwischen Gleichbehandlung und Chancengerechtigkeit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16s)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Was ist Inklusion?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Wie schafft man eine offene und sozial diverse Kultur?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Stolperfallen in der interkulturellen Zusammenarbeit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46s)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Warum Allyship für Organisationen zentral ist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Was jede:r tun kann: persönliche Glaubenssätze hinterfragen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15s)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Mikroaggressionen thematisieren und vorbeugen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52s)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Antirassistische Haltung und Privilegien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57s)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Active-Bystander-Modell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Kommunikationsstile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Wertschätzende Sprache nutzen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22s)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Wann ist gendern wichtig? Wo sind die Grenzen?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20s)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Faire Meetings führen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25s)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Praktische Umsetzung: Diversity, Inclusion und Zugehörigkeit braucht einen holistischen Ansatz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Wie sieht Ihre Ausgangslage aus?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57s)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Psychologische Sicherheit schafft außergewöhnliche Team-Erfolge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13s)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&#10;&#10;Description automatically generated" id="1529" name="Google Shape;1529;g22060af7529_0_0"/>
          <p:cNvPicPr preferRelativeResize="0"/>
          <p:nvPr/>
        </p:nvPicPr>
        <p:blipFill rotWithShape="1">
          <a:blip r:embed="rId24">
            <a:alphaModFix/>
          </a:blip>
          <a:srcRect b="0" l="2903" r="0" t="0"/>
          <a:stretch/>
        </p:blipFill>
        <p:spPr>
          <a:xfrm>
            <a:off x="15020776" y="440797"/>
            <a:ext cx="3285126" cy="240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