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hcQJQepN0r1CavcYkZFIxRCw4j0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DD95AA5-A5B3-4585-80E6-0791D0C81FA6}">
  <a:tblStyle styleId="{7DD95AA5-A5B3-4585-80E6-0791D0C81FA6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6c5d1ab2d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6c5d1ab2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6c5d1ab2d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7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235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creating-change-diversity-and-inclusion-in-the-tech-industry-21634070/2690125?trk=learnermappingfile" TargetMode="External"/><Relationship Id="rId22" Type="http://schemas.openxmlformats.org/officeDocument/2006/relationships/hyperlink" Target="https://www.linkedin.com/learning/developing-a-diversity-inclusion-and-belonging-program-2/2464055?trk=learnermappingfile" TargetMode="External"/><Relationship Id="rId21" Type="http://schemas.openxmlformats.org/officeDocument/2006/relationships/hyperlink" Target="https://www.linkedin.com/learning/leading-your-org-on-a-journey-of-allyship-19345530/2607139?trk=learnermappingfile" TargetMode="External"/><Relationship Id="rId24" Type="http://schemas.openxmlformats.org/officeDocument/2006/relationships/image" Target="../media/image11.png"/><Relationship Id="rId23" Type="http://schemas.openxmlformats.org/officeDocument/2006/relationships/hyperlink" Target="https://www.linkedin.com/learning/managing-multiple-generations/2452152?trk=learnermappingfile" TargetMode="External"/><Relationship Id="rId11" Type="http://schemas.openxmlformats.org/officeDocument/2006/relationships/hyperlink" Target="https://www.linkedin.com/learning/communicating-about-culturally-sensitive-issues-2/2449338?trk=learnermappingfile" TargetMode="External"/><Relationship Id="rId10" Type="http://schemas.openxmlformats.org/officeDocument/2006/relationships/hyperlink" Target="https://www.linkedin.com/learning/managing-someone-older-than-you-21703177/2645339?trk=learnermappingfile" TargetMode="External"/><Relationship Id="rId13" Type="http://schemas.openxmlformats.org/officeDocument/2006/relationships/hyperlink" Target="https://www.linkedin.com/learning/bystander-training-from-bystander-to-upstander-2/2424787?trk=learnermappingfile" TargetMode="External"/><Relationship Id="rId12" Type="http://schemas.openxmlformats.org/officeDocument/2006/relationships/hyperlink" Target="https://www.linkedin.com/learning/agreements-for-success-in-global-projects-2/2874300?trk=learnermappingfile" TargetMode="External"/><Relationship Id="rId15" Type="http://schemas.openxmlformats.org/officeDocument/2006/relationships/hyperlink" Target="https://www.linkedin.com/learning/skills-for-inclusive-conversations-2/2421993?trk=learnermappingfile" TargetMode="External"/><Relationship Id="rId14" Type="http://schemas.openxmlformats.org/officeDocument/2006/relationships/hyperlink" Target="https://www.linkedin.com/learning/inclusive-tech-the-case-for-inclusive-leadership-19364681/2644273?trk=learnermappingfile" TargetMode="External"/><Relationship Id="rId17" Type="http://schemas.openxmlformats.org/officeDocument/2006/relationships/hyperlink" Target="https://www.linkedin.com/learning/digital-accessibility-for-the-modern-workplace-21644750/3327198?trk=learnermappingfile" TargetMode="External"/><Relationship Id="rId16" Type="http://schemas.openxmlformats.org/officeDocument/2006/relationships/hyperlink" Target="https://www.linkedin.com/learning/dealing-with-microaggression-as-an-employee-14686796/3247017?trk=learnermappingfile" TargetMode="External"/><Relationship Id="rId19" Type="http://schemas.openxmlformats.org/officeDocument/2006/relationships/hyperlink" Target="https://www.linkedin.com/learning/confronting-bias-thriving-across-our-differences-2/2450134?trk=learnermappingfile" TargetMode="External"/><Relationship Id="rId18" Type="http://schemas.openxmlformats.org/officeDocument/2006/relationships/hyperlink" Target="https://www.linkedin.com/learning/women-transforming-tech-breaking-bias/2427815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equity-first-the-path-to-inclusion-and-belonging-20227655/3387227?trk=learnermappingfile" TargetMode="External"/><Relationship Id="rId9" Type="http://schemas.openxmlformats.org/officeDocument/2006/relationships/hyperlink" Target="https://www.linkedin.com/learning/diversity-inclusion-and-belonging/2344356?trk=learnermappingfile" TargetMode="External"/><Relationship Id="rId5" Type="http://schemas.openxmlformats.org/officeDocument/2006/relationships/hyperlink" Target="https://www.linkedin.com/learning/diversity-and-inclusion-in-a-global-enterprise-2/5010426?trk=learnermappingfile" TargetMode="External"/><Relationship Id="rId6" Type="http://schemas.openxmlformats.org/officeDocument/2006/relationships/hyperlink" Target="https://www.linkedin.com/learning/supporting-workers-with-disabilities-19359135/2620212?trk=learnermappingfile" TargetMode="External"/><Relationship Id="rId7" Type="http://schemas.openxmlformats.org/officeDocument/2006/relationships/hyperlink" Target="https://www.linkedin.com/learning/managing-a-diverse-team-2/2402001?trk=learnermappingfile" TargetMode="External"/><Relationship Id="rId8" Type="http://schemas.openxmlformats.org/officeDocument/2006/relationships/hyperlink" Target="https://www.linkedin.com/learning/proven-success-strategies-for-women-at-work-3/2299222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6c5d1ab2d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6c5d1ab2d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6c5d1ab2d_0_0"/>
          <p:cNvSpPr txBox="1"/>
          <p:nvPr/>
        </p:nvSpPr>
        <p:spPr>
          <a:xfrm>
            <a:off x="755175" y="555000"/>
            <a:ext cx="14823000" cy="20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促进职场内外的机会平等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400">
                <a:solidFill>
                  <a:schemeClr val="accent6"/>
                </a:solidFill>
              </a:rPr>
              <a:t> 创造更具包容性的环境，促进公平</a:t>
            </a:r>
            <a:endParaRPr b="0" i="0" sz="34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6c5d1ab2d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{7DD95AA5-A5B3-4585-80E6-0791D0C81FA6}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星期一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星期二</a:t>
                      </a:r>
                      <a:endParaRPr b="0" sz="3200" u="none" cap="none" strike="noStrike"/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星期三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星期四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星期五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第一天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职场公平是什么样子的？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第二天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招聘和筛选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第三天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平等与公平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第四天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重视所有人的意见和建议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18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第五天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薪酬差距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2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第六天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如何招聘多元化人才？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第七天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如何发现年龄偏见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</a:t>
                      </a:r>
                      <a:r>
                        <a:rPr b="1" lang="en-US" sz="2000" u="none" cap="none" strike="noStrike"/>
                        <a:t>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第八天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成为盟友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5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第九天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信任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克服对发声的恐惧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第十一天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找出包容性的障碍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2s)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第十二天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追求互惠的同理心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第十三天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如何处理针对其他人的微歧视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第十四天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打造无障碍的体验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第十五天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不公平的竞争环境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第十六天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如何消除无意识偏见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8s)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第十七天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第三部分：招聘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                      	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1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第十八天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成为盟友如何影响社区和行业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第十九天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在招聘和筛选环节融入 DIB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第二十天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打造年龄多样化社区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29s)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f6c5d1ab2d_0_0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15674775" y="335025"/>
            <a:ext cx="3381903" cy="25372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