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0E8AA4-3821-46C0-9D43-75A94A22A7CE}">
  <a:tblStyle styleId="{C40E8AA4-3821-46C0-9D43-75A94A22A7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724e96ee1_0_1520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724e96ee1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724e96ee1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inclusive-mindset-19362737/2599089?trk=learnermappingfile" TargetMode="External"/><Relationship Id="rId10" Type="http://schemas.openxmlformats.org/officeDocument/2006/relationships/hyperlink" Target="https://www.linkedin.com/learning/managing-someone-older-than-you-21703177/2645339?trk=learnermappingfile" TargetMode="External"/><Relationship Id="rId13" Type="http://schemas.openxmlformats.org/officeDocument/2006/relationships/hyperlink" Target="https://www.linkedin.com/learning/inclusive-tech-the-case-for-inclusive-leadership-19364681/2644281?trk=learnermappingfile" TargetMode="External"/><Relationship Id="rId12" Type="http://schemas.openxmlformats.org/officeDocument/2006/relationships/hyperlink" Target="https://www.linkedin.com/learning/speaking-up-for-yourself-and-underrepresented-groups-21462309/5959163?trk=learnermappingfile" TargetMode="External"/><Relationship Id="rId15" Type="http://schemas.openxmlformats.org/officeDocument/2006/relationships/image" Target="../media/image10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confronting-bias-thriving-across-our-differences-2/2450134?trk=learnermappingfile" TargetMode="External"/><Relationship Id="rId9" Type="http://schemas.openxmlformats.org/officeDocument/2006/relationships/hyperlink" Target="https://www.linkedin.com/learning/becoming-an-ally-to-all-22917168/3836192?trk=learnermappingfile" TargetMode="External"/><Relationship Id="rId5" Type="http://schemas.openxmlformats.org/officeDocument/2006/relationships/hyperlink" Target="https://www.linkedin.com/learning/supporting-workers-with-disabilities-19359135/2620212?trk=learnermappingfile" TargetMode="External"/><Relationship Id="rId6" Type="http://schemas.openxmlformats.org/officeDocument/2006/relationships/hyperlink" Target="https://www.linkedin.com/learning/equity-first-the-path-to-inclusion-and-belonging-20227655/3389216?trk=learnermappingfile" TargetMode="External"/><Relationship Id="rId7" Type="http://schemas.openxmlformats.org/officeDocument/2006/relationships/hyperlink" Target="https://www.linkedin.com/learning/driving-organizational-accountability-for-diversity-equity-inclusion-and-belonging-24360053/5958274?trk=learnermappingfile" TargetMode="External"/><Relationship Id="rId8" Type="http://schemas.openxmlformats.org/officeDocument/2006/relationships/hyperlink" Target="https://www.linkedin.com/learning/leading-your-org-on-a-journey-of-allyship-19345530/2614143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0" y="205001"/>
            <a:ext cx="51468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提升职场包容性：多元化、平等与包容（DEI）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{C40E8AA4-3821-46C0-9D43-75A94A22A7CE}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如何消除无意识偏见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(6m 48s)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平等与公平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10s)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公平如何促进公正？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49s)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使用包容性语言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45s)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文化敏感对话的基本规则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43s)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如何有效地衡量公平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包容、平等和结盟之间的关系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16s)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组建社群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40s)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鼓励男性盟友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56s)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推进同盟关系向前发展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33s)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团队中的共情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58s)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如何发现年龄偏见</a:t>
                      </a:r>
                      <a:endParaRPr i="0"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56s)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解决代际冲突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允许人们表达他们的文化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打造安全和给人勇气的环境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38s)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创造包容性的发声环境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开展有关尊重和包容性的培训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14s)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全公司范围的包容性文化变革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50s)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在招聘和筛选环节融入 DIB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 rotWithShape="1">
          <a:blip r:embed="rId14">
            <a:alphaModFix/>
          </a:blip>
          <a:srcRect b="0" l="49199" r="4525" t="0"/>
          <a:stretch/>
        </p:blipFill>
        <p:spPr>
          <a:xfrm>
            <a:off x="7373775" y="4107275"/>
            <a:ext cx="1253571" cy="726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1571" name="Google Shape;1571;p212"/>
          <p:cNvPicPr preferRelativeResize="0"/>
          <p:nvPr/>
        </p:nvPicPr>
        <p:blipFill rotWithShape="1">
          <a:blip r:embed="rId15">
            <a:alphaModFix/>
          </a:blip>
          <a:srcRect b="0" l="2903" r="0" t="0"/>
          <a:stretch/>
        </p:blipFill>
        <p:spPr>
          <a:xfrm>
            <a:off x="5632149" y="98499"/>
            <a:ext cx="1562874" cy="9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