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gRRM+rGm7CQ5Gh6JaeL5UgdG7e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1AAE51-479C-4C25-9E49-D2CF0C6C3CBA}">
  <a:tblStyle styleId="{791AAE51-479C-4C25-9E49-D2CF0C6C3CB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87db142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87db142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87db142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speaking-up-for-yourself-and-underrepresented-groups/helping-others-speak-up?trk=learnermappingfile" TargetMode="External"/><Relationship Id="rId22" Type="http://schemas.openxmlformats.org/officeDocument/2006/relationships/image" Target="../media/image11.png"/><Relationship Id="rId21" Type="http://schemas.openxmlformats.org/officeDocument/2006/relationships/hyperlink" Target="https://www.linkedin.com/learning/leading-diverse-teams-to-success/establish-trusting-relationships?trk=learnermappingfile" TargetMode="External"/><Relationship Id="rId11" Type="http://schemas.openxmlformats.org/officeDocument/2006/relationships/hyperlink" Target="https://www.linkedin.com/learning/engaging-and-retaining-gen-z-with-a-skills-first-approach/shifting-to-skills-in-the-new-era-of-work?trk=learnermappingfile" TargetMode="External"/><Relationship Id="rId10" Type="http://schemas.openxmlformats.org/officeDocument/2006/relationships/hyperlink" Target="https://www.linkedin.com/learning/recognizing-ageism-to-be-more-inclusive/see-beyond-ageist-stereotypes?trk=learnermappingfile" TargetMode="External"/><Relationship Id="rId13" Type="http://schemas.openxmlformats.org/officeDocument/2006/relationships/hyperlink" Target="https://www.linkedin.com/learning/the-perennials-creating-a-postgenerational-workplace-book-bite/hire-older-and-younger-workers-to-maximize-productivity?trk=learnermappingfile" TargetMode="External"/><Relationship Id="rId12" Type="http://schemas.openxmlformats.org/officeDocument/2006/relationships/hyperlink" Target="https://www.linkedin.com/learning/shaping-workplace-culture-as-a-manager/why-has-workplace-culture-taken-center-stage?trk=learnermappingfile" TargetMode="External"/><Relationship Id="rId15" Type="http://schemas.openxmlformats.org/officeDocument/2006/relationships/hyperlink" Target="https://www.linkedin.com/learning/skills-and-competencies-for-leading-today-s-dei-workforce/bias-awareness-and-mitigation?trk=learnermappingfile" TargetMode="External"/><Relationship Id="rId14" Type="http://schemas.openxmlformats.org/officeDocument/2006/relationships/hyperlink" Target="https://www.linkedin.com/learning/cultivating-cultural-competence-and-inclusion-2023/the-four-e-model-of-cultural-competence?trk=learnermappingfile" TargetMode="External"/><Relationship Id="rId17" Type="http://schemas.openxmlformats.org/officeDocument/2006/relationships/hyperlink" Target="https://www.linkedin.com/learning/the-four-phases-of-women-s-careers/how-to-lean-in-for-women-s-careers-in-their-50s?trk=learnermappingfile" TargetMode="External"/><Relationship Id="rId16" Type="http://schemas.openxmlformats.org/officeDocument/2006/relationships/hyperlink" Target="https://www.linkedin.com/learning/how-to-reduce-the-obstacles-of-ageism-while-job-searching/strategies-to-push-back-on-the-myths-of-ageism?trk=learnermappingfile" TargetMode="External"/><Relationship Id="rId19" Type="http://schemas.openxmlformats.org/officeDocument/2006/relationships/hyperlink" Target="https://www.linkedin.com/learning/the-perennials-creating-a-postgenerational-workplace-book-bite/how-to-level-the-playing-field-for-workers-of-all-ages?trk=learnermappingfile" TargetMode="External"/><Relationship Id="rId18" Type="http://schemas.openxmlformats.org/officeDocument/2006/relationships/hyperlink" Target="https://www.linkedin.com/learning/engaging-and-retaining-gen-z-with-a-skills-first-approach/empathizing-with-gen-z-s-perspectives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www.linkedin.com/learning/trust-the-language-of-leadership/building-cross-generational-ttust?trk=learnermappingfile" TargetMode="External"/><Relationship Id="rId9" Type="http://schemas.openxmlformats.org/officeDocument/2006/relationships/hyperlink" Target="https://www.linkedin.com/learning/the-four-phases-of-women-s-careers/flexibility-in-the-future-of-work?trk=learnermappingfile" TargetMode="External"/><Relationship Id="rId5" Type="http://schemas.openxmlformats.org/officeDocument/2006/relationships/hyperlink" Target="https://www.linkedin.com/learning/skills-and-competencies-for-leading-today-s-dei-workforce/maximizing-the-benefits-of-a-diverse-team?trk=learnermappingfile" TargetMode="External"/><Relationship Id="rId6" Type="http://schemas.openxmlformats.org/officeDocument/2006/relationships/hyperlink" Target="https://www.linkedin.com/learning/recognizing-ageism-to-be-more-inclusive/generational-rhetoric?trk=learnermappingfile" TargetMode="External"/><Relationship Id="rId7" Type="http://schemas.openxmlformats.org/officeDocument/2006/relationships/hyperlink" Target="https://www.linkedin.com/learning/responsible-ai-principles-and-practical-applications/benefits-of-ai?u=2067948" TargetMode="External"/><Relationship Id="rId8" Type="http://schemas.openxmlformats.org/officeDocument/2006/relationships/hyperlink" Target="https://www.linkedin.com/learning/engaging-and-retaining-gen-z-with-a-skills-first-approach/developing-gen-z-talent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87db142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87db1423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87db1423_0_0"/>
          <p:cNvSpPr txBox="1"/>
          <p:nvPr/>
        </p:nvSpPr>
        <p:spPr>
          <a:xfrm>
            <a:off x="755175" y="546650"/>
            <a:ext cx="16460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Collaborating in a multigenerational workplace.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Discover what each generation has to offer and new strategies that can help you create an environment </a:t>
            </a:r>
            <a:br>
              <a:rPr lang="en-US" sz="2800">
                <a:solidFill>
                  <a:schemeClr val="accent6"/>
                </a:solidFill>
              </a:rPr>
            </a:br>
            <a:r>
              <a:rPr lang="en-US" sz="2800">
                <a:solidFill>
                  <a:schemeClr val="accent6"/>
                </a:solidFill>
              </a:rPr>
              <a:t>where everyone feels welcome. 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387db1423_0_0"/>
          <p:cNvGraphicFramePr/>
          <p:nvPr/>
        </p:nvGraphicFramePr>
        <p:xfrm>
          <a:off x="755155" y="24846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{791AAE51-479C-4C25-9E49-D2CF0C6C3CBA}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cross-generational trust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04s)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Maximizing the benefits of a diverse team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54s)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Generational rhetoric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/>
                        <a:t>(2m 29s)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Developing Gen Z talent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25s)</a:t>
                      </a:r>
                      <a:br>
                        <a:rPr lang="en-US" sz="2000"/>
                      </a:b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Flexibility in the future of work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26s)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 are the five generations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in today’s workplace?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See beyond ageist stereotypes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12s)</a:t>
                      </a:r>
                      <a:br>
                        <a:rPr lang="en-US" sz="2000"/>
                      </a:b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Shifting to skills in the new era of work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41s)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Why has workplace culture taken center stage?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41s)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What’s one way you can communicate your work style </a:t>
                      </a:r>
                      <a:br>
                        <a:rPr lang="en-US" sz="2000"/>
                      </a:br>
                      <a:r>
                        <a:rPr lang="en-US" sz="2000"/>
                        <a:t>to your team?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Hire older and younger workers to maximize productivity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06s)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four E model of cultural competence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02s)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 is one benefit of a multigenerational workplace?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Bias awareness and mitigation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51s)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Strategies to push back on the myths of ageism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18s)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lean in for women's careers in their 50s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10s)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Empathizing with Gen Z's perspectives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24s)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level the playing field for workers of all ages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11s)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How can you adapt your </a:t>
                      </a:r>
                      <a:br>
                        <a:rPr lang="en-US" sz="2000"/>
                      </a:br>
                      <a:r>
                        <a:rPr lang="en-US" sz="2000"/>
                        <a:t>coaching or work style to get </a:t>
                      </a:r>
                      <a:br>
                        <a:rPr lang="en-US" sz="2000"/>
                      </a:br>
                      <a:r>
                        <a:rPr lang="en-US" sz="2000"/>
                        <a:t>the most out of your team?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Helping others speak up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30s)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Establish trusting relationships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32s)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b="1" lang="en-US" sz="2000"/>
                        <a:t>Challenge:</a:t>
                      </a:r>
                      <a:br>
                        <a:rPr b="1" lang="en-US" sz="2000"/>
                      </a:br>
                      <a:r>
                        <a:rPr lang="en-US" sz="2000"/>
                        <a:t>Choose one LinkedIn Learning </a:t>
                      </a:r>
                      <a:br>
                        <a:rPr lang="en-US" sz="2000"/>
                      </a:br>
                      <a:r>
                        <a:rPr lang="en-US" sz="2000"/>
                        <a:t>course to explore next month.</a:t>
                      </a: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29" name="Google Shape;1529;g2f387db1423_0_0"/>
          <p:cNvPicPr preferRelativeResize="0"/>
          <p:nvPr/>
        </p:nvPicPr>
        <p:blipFill rotWithShape="1">
          <a:blip r:embed="rId22">
            <a:alphaModFix/>
          </a:blip>
          <a:srcRect b="-1296" l="0" r="0" t="0"/>
          <a:stretch/>
        </p:blipFill>
        <p:spPr>
          <a:xfrm>
            <a:off x="17123198" y="579939"/>
            <a:ext cx="2808475" cy="188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