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hS1qgIHfi2+camoS2LoLNsX6T/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5B03E40-0AD7-41AD-BA5E-C0C3BA55F556}">
  <a:tblStyle styleId="{C5B03E40-0AD7-41AD-BA5E-C0C3BA55F556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2f672b78d88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2f672b78d88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2f672b78d88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7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7843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preventing-harassment-in-the-workplace-14504857/3054036?trk=learnermappingfile" TargetMode="External"/><Relationship Id="rId22" Type="http://schemas.openxmlformats.org/officeDocument/2006/relationships/hyperlink" Target="https://www.linkedin.com/learning/driving-organizational-accountability-for-diversity-equity-inclusion-and-belonging-24347197/5963081?trk=learnermappingfile" TargetMode="External"/><Relationship Id="rId21" Type="http://schemas.openxmlformats.org/officeDocument/2006/relationships/hyperlink" Target="https://www.linkedin.com/learning/driving-organizational-accountability-for-diversity-equity-inclusion-and-belonging-24347197/5959146?trk=learnermappingfile" TargetMode="External"/><Relationship Id="rId24" Type="http://schemas.openxmlformats.org/officeDocument/2006/relationships/image" Target="../media/image11.png"/><Relationship Id="rId23" Type="http://schemas.openxmlformats.org/officeDocument/2006/relationships/hyperlink" Target="https://www.linkedin.com/learning/confronting-bias-thriving-across-our-differences-14254791/3010714?trk=learnermappingfile" TargetMode="External"/><Relationship Id="rId11" Type="http://schemas.openxmlformats.org/officeDocument/2006/relationships/hyperlink" Target="https://www.linkedin.com/learning/leading-inclusive-teams-14683165/3051923?trk=learnermappingfile" TargetMode="External"/><Relationship Id="rId10" Type="http://schemas.openxmlformats.org/officeDocument/2006/relationships/hyperlink" Target="https://www.linkedin.com/learning/cultivating-cultural-competence-and-inclusion-14487222/3048354?trk=learnermappingfile" TargetMode="External"/><Relationship Id="rId13" Type="http://schemas.openxmlformats.org/officeDocument/2006/relationships/hyperlink" Target="https://www.linkedin.com/learning/amplify-your-critical-thinking-with-generative-ai-23164730/2134033?trk=learnermappingfile" TargetMode="External"/><Relationship Id="rId12" Type="http://schemas.openxmlformats.org/officeDocument/2006/relationships/hyperlink" Target="https://www.linkedin.com/learning/communicating-about-culturally-sensitive-issues-9588614/2460137?trk=learnermappingfile" TargetMode="External"/><Relationship Id="rId15" Type="http://schemas.openxmlformats.org/officeDocument/2006/relationships/hyperlink" Target="https://www.linkedin.com/learning/skills-for-inclusive-conversations-8953451/2422693?trk=learnermappingfile" TargetMode="External"/><Relationship Id="rId14" Type="http://schemas.openxmlformats.org/officeDocument/2006/relationships/hyperlink" Target="https://www.linkedin.com/learning/dealing-with-microaggressions-as-an-employee/3086747?trk=learnermappingfile" TargetMode="External"/><Relationship Id="rId17" Type="http://schemas.openxmlformats.org/officeDocument/2006/relationships/hyperlink" Target="https://www.linkedin.com/learning/speaking-up-for-yourself-and-underrepresented-groups-24614181/3982388?trk=learnermappingfile" TargetMode="External"/><Relationship Id="rId16" Type="http://schemas.openxmlformats.org/officeDocument/2006/relationships/hyperlink" Target="https://www.linkedin.com/learning/communicating-about-culturally-sensitive-issues-9588614/2460138?trk=learnermappingfile" TargetMode="External"/><Relationship Id="rId19" Type="http://schemas.openxmlformats.org/officeDocument/2006/relationships/hyperlink" Target="https://www.linkedin.com/learning/making-a-case-for-accessibility-in-your-organization-20260915/2117145?trk=learnermappingfile" TargetMode="External"/><Relationship Id="rId18" Type="http://schemas.openxmlformats.org/officeDocument/2006/relationships/hyperlink" Target="https://www.linkedin.com/learning/bystander-training-from-bystander-to-upstander-9242703/2432345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managing-a-diverse-team-15550800/4364352?trk=learnermappingfile" TargetMode="External"/><Relationship Id="rId9" Type="http://schemas.openxmlformats.org/officeDocument/2006/relationships/hyperlink" Target="https://www.linkedin.com/learning/inclusive-leadership-3/2881053?trk=learnermappingfile" TargetMode="External"/><Relationship Id="rId5" Type="http://schemas.openxmlformats.org/officeDocument/2006/relationships/hyperlink" Target="https://www.linkedin.com/learning/leading-your-org-on-a-journey-of-allyship-22146139/4450122?trk=learnermappingfile" TargetMode="External"/><Relationship Id="rId6" Type="http://schemas.openxmlformats.org/officeDocument/2006/relationships/hyperlink" Target="https://www.linkedin.com/learning/leading-your-org-on-a-journey-of-allyship-22146139/4455156?trk=learnermappingfile" TargetMode="External"/><Relationship Id="rId7" Type="http://schemas.openxmlformats.org/officeDocument/2006/relationships/hyperlink" Target="https://www.linkedin.com/learning/supporting-workers-with-disabilities-19267820/3351019?trk=learnermappingfile" TargetMode="External"/><Relationship Id="rId8" Type="http://schemas.openxmlformats.org/officeDocument/2006/relationships/hyperlink" Target="https://www.linkedin.com/learning/supporting-workers-with-disabilities-19267820/3350033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2f672b78d88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8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2f672b78d88_0_0"/>
          <p:cNvSpPr txBox="1"/>
          <p:nvPr/>
        </p:nvSpPr>
        <p:spPr>
          <a:xfrm>
            <a:off x="-1003610" y="9656956"/>
            <a:ext cx="184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2f672b78d88_0_0"/>
          <p:cNvSpPr txBox="1"/>
          <p:nvPr/>
        </p:nvSpPr>
        <p:spPr>
          <a:xfrm>
            <a:off x="755175" y="466800"/>
            <a:ext cx="15153600" cy="237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6000">
                <a:solidFill>
                  <a:schemeClr val="dk1"/>
                </a:solidFill>
              </a:rPr>
              <a:t> 職場内外での公平性の促進</a:t>
            </a:r>
            <a:endParaRPr b="0" i="0" sz="27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t/>
            </a:r>
            <a:endParaRPr sz="39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lang="en-US" sz="3500">
                <a:solidFill>
                  <a:schemeClr val="accent6"/>
                </a:solidFill>
              </a:rPr>
              <a:t>よりインクルーシブな環境を作り、公平性を促進しましょう</a:t>
            </a:r>
            <a:endParaRPr b="0" i="0" sz="35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2f672b78d88_0_0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{C5B03E40-0AD7-41AD-BA5E-C0C3BA55F556}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>
                          <a:latin typeface="Meiryo"/>
                          <a:ea typeface="Meiryo"/>
                          <a:cs typeface="Meiryo"/>
                          <a:sym typeface="Meiryo"/>
                        </a:rPr>
                        <a:t>月曜日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火曜日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水曜日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木曜日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 u="none" cap="none" strike="noStrike"/>
                        <a:t>金曜日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/>
                        <a:t>1日目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ダイバーシティとインクルージョンの関連用語を定義する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インクルージョン、公平性、アライシップの関連性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アライシップに関する誤解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平等と公平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平等と公平を実現する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インクルージョンとダイバーシティの違い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59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chemeClr val="hlink"/>
                          </a:solidFill>
                        </a:rPr>
                        <a:t>7</a:t>
                      </a:r>
                      <a:r>
                        <a:rPr b="1" lang="en-US" sz="2000" u="none" cap="none" strike="noStrike"/>
                        <a:t>日目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インクルージョンのフレームワークを探る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インクルージョンをチームの優先事項にする</a:t>
                      </a:r>
                      <a:endParaRPr sz="2000" u="none" cap="none" strike="noStrike">
                        <a:solidFill>
                          <a:srgbClr val="000000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アンコンシャスバイアスとは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4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生成AIを使用して自分の思考のバイアスを特定する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04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マイクロアグレッションの種類を理解する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インクルージョンを意識した会話に対応する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5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言葉の重要性を意識する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41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マイノリティのチームメンバーに寄り添う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33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声をあげることへの恐怖を克服する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3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インクルーシブな体験を構築する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あらゆる差別に対処して会社の方針を支える企業文化を作る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DEIBを社内で推し進めることの重要性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56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エクイティを効果的に評価する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(3m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48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r>
                        <a:rPr b="1" lang="en-US" sz="2000" u="none" cap="none" strike="noStrike"/>
                        <a:t>日目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行動を促す呼びかけ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(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2</a:t>
                      </a: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m 41s)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  <p:pic>
        <p:nvPicPr>
          <p:cNvPr id="1529" name="Google Shape;1529;g2f672b78d88_0_0"/>
          <p:cNvPicPr preferRelativeResize="0"/>
          <p:nvPr/>
        </p:nvPicPr>
        <p:blipFill rotWithShape="1">
          <a:blip r:embed="rId24">
            <a:alphaModFix/>
          </a:blip>
          <a:srcRect b="0" l="0" r="0" t="0"/>
          <a:stretch/>
        </p:blipFill>
        <p:spPr>
          <a:xfrm>
            <a:off x="16075525" y="255375"/>
            <a:ext cx="3381903" cy="25372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