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hm2mvVgHqMRjjwtodc3pGB8Pzz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998FB7A-6260-4F93-AAE3-55203285F483}">
  <a:tblStyle styleId="{4998FB7A-6260-4F93-AAE3-55203285F483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1011b29fb52_0_9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1011b29fb52_0_9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1011b29fb52_0_9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7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7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7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7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7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235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arbeitnehmer-innen-mit-neurodiversitat-verstehen-akquirieren-und-fordern/einen-neuroinklusiven-arbeitsplatz-schaffen?trk=learnermappinfile" TargetMode="External"/><Relationship Id="rId22" Type="http://schemas.openxmlformats.org/officeDocument/2006/relationships/hyperlink" Target="https://www.linkedin.com/learning/inklusive-sprache-gendern-grundlagen/das-generische-maskulinum-in-der-kritik?trk=learnermappinfile" TargetMode="External"/><Relationship Id="rId21" Type="http://schemas.openxmlformats.org/officeDocument/2006/relationships/hyperlink" Target="https://www.linkedin.com/learning/fur-sich-selbst-und-unterreprasentierte-gruppen-eintreten/kulturelle-intelligenz?trk=learnermappinfile" TargetMode="External"/><Relationship Id="rId24" Type="http://schemas.openxmlformats.org/officeDocument/2006/relationships/image" Target="../media/image10.png"/><Relationship Id="rId23" Type="http://schemas.openxmlformats.org/officeDocument/2006/relationships/hyperlink" Target="https://www.linkedin.com/learning/ihre-wirkungsvolle-diversity-strategie-entwickeln/diversity-benotigt-agiles-change-management?trk=learnermappinfile" TargetMode="External"/><Relationship Id="rId11" Type="http://schemas.openxmlformats.org/officeDocument/2006/relationships/hyperlink" Target="https://www.linkedin.com/learning/social-diversity-unternehmenserfolg-durch-soziale-vielfalt/wer-sind-soziale-aufsteiger-innen?trk=learnermappinfile" TargetMode="External"/><Relationship Id="rId10" Type="http://schemas.openxmlformats.org/officeDocument/2006/relationships/hyperlink" Target="https://www.linkedin.com/learning/ihre-wirkungsvolle-diversity-strategie-entwickeln/vielfalt-und-fairness-im-unternehmen-verankern?trk=learnermappinfile" TargetMode="External"/><Relationship Id="rId13" Type="http://schemas.openxmlformats.org/officeDocument/2006/relationships/hyperlink" Target="https://www.linkedin.com/learning/antirassismus-und-wandel-am-arbeitsplatz-fordern/struktureller-und-institutioneller-rassismus-und-dessen-auswirkung-in-der-arbeitswelt?trk=learnermappinfile" TargetMode="External"/><Relationship Id="rId12" Type="http://schemas.openxmlformats.org/officeDocument/2006/relationships/hyperlink" Target="https://www.linkedin.com/learning/arbeitnehmer-innen-mit-behinderungen-unterstutzen/ableismus-auf-dem-arbeitsmarkt?trk=learnermappinfile" TargetMode="External"/><Relationship Id="rId15" Type="http://schemas.openxmlformats.org/officeDocument/2006/relationships/hyperlink" Target="https://www.linkedin.com/learning/multikulturelle-teams-fuhren-24433617/stolperfallen-in-der-interkulturellen-zusammenarbeit?trk=learnermappinfile" TargetMode="External"/><Relationship Id="rId14" Type="http://schemas.openxmlformats.org/officeDocument/2006/relationships/hyperlink" Target="https://www.linkedin.com/learning/lgbtiq-plus-arbeitnehmer-innen-verstehen-und-unterstutzen/hurden-und-barrieren-fur-lgbtiq-plus-im-berufsleben?trk=learnermappinfile" TargetMode="External"/><Relationship Id="rId17" Type="http://schemas.openxmlformats.org/officeDocument/2006/relationships/hyperlink" Target="https://www.linkedin.com/learning/altersdiskriminierung-erkennen-und-inklusion-fordern/altersdiskriminierung-und-auswirkung-fur-jung-und-alt?trk=learnermappinfile" TargetMode="External"/><Relationship Id="rId16" Type="http://schemas.openxmlformats.org/officeDocument/2006/relationships/hyperlink" Target="https://www.linkedin.com/learning/arbeitnehmer-innen-mit-neurodiversitat-verstehen-akquirieren-und-fordern/typische-herausforderungen-neurodiverser-personen-in-der-berufswelt-verstehen?trk=learnermappinfile" TargetMode="External"/><Relationship Id="rId19" Type="http://schemas.openxmlformats.org/officeDocument/2006/relationships/hyperlink" Target="https://www.linkedin.com/learning/einfache-sprache-fur-digitale-barrierefreiheit/erfindung-leichte-sprache?trk=learnermappinfile" TargetMode="External"/><Relationship Id="rId18" Type="http://schemas.openxmlformats.org/officeDocument/2006/relationships/hyperlink" Target="https://www.linkedin.com/learning/generationsubergreifende-zusammenarbeit-gen-z-bis-babyboomer/6-faktoren-fur-die-gelungene-umsetzung-von-intergenerationalem-teamwork?trk=learnermappin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Relationship Id="rId4" Type="http://schemas.openxmlformats.org/officeDocument/2006/relationships/hyperlink" Target="https://www.linkedin.com/learning/fair-fuhren-inclusive-leadership-im-unternehmen-fordern/warum-sich-vielfalt-rechnet?trk=learnermappinfile" TargetMode="External"/><Relationship Id="rId9" Type="http://schemas.openxmlformats.org/officeDocument/2006/relationships/hyperlink" Target="https://www.linkedin.com/learning/diversity-inclusion-und-eine-kultur-der-zugehorigkeit/zugehorigkeit-ist-eine-fortwahrende-erfahrung?trk=learnermappinfile" TargetMode="External"/><Relationship Id="rId5" Type="http://schemas.openxmlformats.org/officeDocument/2006/relationships/hyperlink" Target="https://www.linkedin.com/learning/diversity-inclusion-und-eine-kultur-der-zugehorigkeit/diversity-ist-ein-fakt?trk=learnermappinfile" TargetMode="External"/><Relationship Id="rId6" Type="http://schemas.openxmlformats.org/officeDocument/2006/relationships/hyperlink" Target="https://www.linkedin.com/learning/chancengerechtigkeit-im-unternehmen-fordern/der-unterschied-zwischen-gleichbehandlung-und-chancengerechtigkeit?trk=learnermappinfile" TargetMode="External"/><Relationship Id="rId7" Type="http://schemas.openxmlformats.org/officeDocument/2006/relationships/hyperlink" Target="https://www.linkedin.com/learning/diversity-inclusion-und-eine-kultur-der-zugehorigkeit/inclusion-ist-eine-haltung?trk=learnermappinfile" TargetMode="External"/><Relationship Id="rId8" Type="http://schemas.openxmlformats.org/officeDocument/2006/relationships/hyperlink" Target="https://www.linkedin.com/learning/generation-z-gewinnen-und-fuhren/wichtigkeit-der-generation-z-fur-unternehmen?trk=learnermappin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1011b29fb52_0_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9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1011b29fb52_0_98"/>
          <p:cNvSpPr txBox="1"/>
          <p:nvPr/>
        </p:nvSpPr>
        <p:spPr>
          <a:xfrm>
            <a:off x="-1003610" y="9656956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1011b29fb52_0_98"/>
          <p:cNvSpPr txBox="1"/>
          <p:nvPr/>
        </p:nvSpPr>
        <p:spPr>
          <a:xfrm>
            <a:off x="755175" y="546650"/>
            <a:ext cx="18301500" cy="19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t/>
            </a:r>
            <a:endParaRPr b="0" i="0" sz="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t/>
            </a:r>
            <a:endParaRPr b="0" i="0" sz="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4100"/>
              <a:t>Chancengerechtigkeit innerhalb und außerhalb des Arbeitsplatzes fördern</a:t>
            </a:r>
            <a:endParaRPr sz="4100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100">
                <a:solidFill>
                  <a:srgbClr val="434343"/>
                </a:solidFill>
              </a:rPr>
              <a:t> Einen Beitrag zur Chancengerechtigkeit leisten und ein inklusiveres Umfeld schaffen.</a:t>
            </a:r>
            <a:endParaRPr sz="3100">
              <a:solidFill>
                <a:srgbClr val="434343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1011b29fb52_0_98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{4998FB7A-6260-4F93-AAE3-55203285F483}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Montag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Dienstag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Mittwoch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Donnerstag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Freitag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Tag 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Warum sich Vielfalt rechnet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Diversity ist ein Fakt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8s)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Der Unterschied zwischen Gleichbehandlung und Chancengerechtigkeit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Inclusion ist eine Haltung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Wichtigkeit der Generation Z für Unternehmen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Zugehörigkeit ist eine fortwährende Erfahrung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Vielfalt und Fairness im Unternehmen verankern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Wer sind soziale Aufsteiger:innen?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Ableismus auf dem Arbeitsmarkt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Struktureller und institutioneller Rassismus und dessen Auswirkung in der Arbeitswelt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Hürden und Barrieren für LGBTIQ+ im Berufsleben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Stolperfallen in der interkulturellen Zusammenarbeit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Typische Herausforderungen neurodiverser Personen in der Berufswelt verstehen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Altersdiskriminierung und Auswirkung für Jung und Alt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6 Faktoren für die gelungene Umsetzung von intergenerationalem Teamwork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Erfindung Leichte Sprache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Einen neuroinklusiven Arbeitsplatz schaffen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                     	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Kulturelle Intelligenz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Das generische Maskulinum in der Kritik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Diversity benötigt agiles Change-Management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1011b29fb52_0_98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20425246" y="1481671"/>
            <a:ext cx="1756824" cy="1318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