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j+SFbUSBuZymJrDwsAmQnq7zWy9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AB8C99E-D101-4ADC-8C6D-1D94ECFDDC26}">
  <a:tblStyle styleId="{FAB8C99E-D101-4ADC-8C6D-1D94ECFDDC26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1011b29fb52_0_9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1011b29fb52_0_9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1011b29fb52_0_9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7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8235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2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female-empowerment-selbstbewusstes-auftreten/die-stimme-ihr-starkster-modulator?trk=learnermappingfile" TargetMode="External"/><Relationship Id="rId22" Type="http://schemas.openxmlformats.org/officeDocument/2006/relationships/hyperlink" Target="https://www.linkedin.com/learning/diversity-recruiting-fur-mehr-vielfalt-im-unternehmen/veranderungen-die-einen-echten-unterschied-machen?trk=learnermappingfile" TargetMode="External"/><Relationship Id="rId21" Type="http://schemas.openxmlformats.org/officeDocument/2006/relationships/hyperlink" Target="https://www.linkedin.com/learning/strategien-fur-berufstatige-eltern/klare-kommunikation-im-beruflichen-umfeld?trk=learnermappingfile" TargetMode="External"/><Relationship Id="rId24" Type="http://schemas.openxmlformats.org/officeDocument/2006/relationships/image" Target="../media/image11.png"/><Relationship Id="rId23" Type="http://schemas.openxmlformats.org/officeDocument/2006/relationships/hyperlink" Target="https://www.linkedin.com/learning/unconscious-bias-unbewusste-denkmuster-erkennen-und-andern/warum-sie-gegen-unbewusste-denkmuster-angehen-sollten?trk=learnermappingfile" TargetMode="External"/><Relationship Id="rId11" Type="http://schemas.openxmlformats.org/officeDocument/2006/relationships/hyperlink" Target="https://www.linkedin.com/learning/diversity-recruiting-fur-mehr-vielfalt-im-unternehmen/warum-diverse-talente-rekrutieren?trk=learnermappingfile" TargetMode="External"/><Relationship Id="rId10" Type="http://schemas.openxmlformats.org/officeDocument/2006/relationships/hyperlink" Target="https://www.linkedin.com/learning/allyship-grundlagen-solidaritat-und-wertschatzung-im-unternehmen-fordern/warum-ist-allyship-wichtig?trk=learnermappingfile" TargetMode="External"/><Relationship Id="rId13" Type="http://schemas.openxmlformats.org/officeDocument/2006/relationships/hyperlink" Target="https://www.linkedin.com/learning/fair-fuhren-inclusive-leadership-im-unternehmen-fordern/einflusse-auf-entscheidungen-stereotype-und-klischees?trk=learnermappingfile" TargetMode="External"/><Relationship Id="rId12" Type="http://schemas.openxmlformats.org/officeDocument/2006/relationships/hyperlink" Target="https://www.linkedin.com/learning/female-empowerment-selbstbewusstes-auftreten/korpersprache-und-powerposing?trk=learnermappingfile" TargetMode="External"/><Relationship Id="rId15" Type="http://schemas.openxmlformats.org/officeDocument/2006/relationships/hyperlink" Target="https://www.linkedin.com/learning/strategien-fur-berufstatige-eltern/das-a-und-o-eigenverantwortung-ubernehmen?trk=learnermappingfile" TargetMode="External"/><Relationship Id="rId14" Type="http://schemas.openxmlformats.org/officeDocument/2006/relationships/hyperlink" Target="https://www.linkedin.com/learning/diversity-inclusion-und-eine-kultur-der-zugehorigkeit/praktische-umsetzung-diversity-inclusion-und-zugehorigkeit-braucht-einen-holistischen-ansatz?trk=learnermappingfile" TargetMode="External"/><Relationship Id="rId17" Type="http://schemas.openxmlformats.org/officeDocument/2006/relationships/hyperlink" Target="https://www.linkedin.com/learning/inklusive-sprache-gendern-grundlagen/wann-ist-gendern-wichtig-wann-nice-to-have-und-wann-uberflussig?trk=learnermappingfile" TargetMode="External"/><Relationship Id="rId16" Type="http://schemas.openxmlformats.org/officeDocument/2006/relationships/hyperlink" Target="https://www.linkedin.com/learning/erfolgsstrategien-fur-frauen-in-fuhrungspositionen/entwicklung-individueller-fahigkeiten?trk=learnermappingfile" TargetMode="External"/><Relationship Id="rId19" Type="http://schemas.openxmlformats.org/officeDocument/2006/relationships/hyperlink" Target="https://www.linkedin.com/learning/fur-sich-selbst-und-unterreprasentierte-gruppen-eintreten/active-bystander-modell?trk=learnermappingfile" TargetMode="External"/><Relationship Id="rId18" Type="http://schemas.openxmlformats.org/officeDocument/2006/relationships/hyperlink" Target="https://www.linkedin.com/learning/lgbtiq-plus-arbeitnehmer-innen-verstehen-und-unterstutzen/mikroaggressionen-thematisieren-und-vorbeugen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hyperlink" Target="https://www.linkedin.com/learning/diversity-inclusion-und-eine-kultur-der-zugehorigkeit/diversity-ist-ein-fakt?trk=learnermappingfile" TargetMode="External"/><Relationship Id="rId9" Type="http://schemas.openxmlformats.org/officeDocument/2006/relationships/hyperlink" Target="https://www.linkedin.com/learning/strategien-fur-berufstatige-eltern/mythen-und-stolperfallen?trk=learnermappingfile" TargetMode="External"/><Relationship Id="rId5" Type="http://schemas.openxmlformats.org/officeDocument/2006/relationships/hyperlink" Target="https://www.linkedin.com/learning/erfolgsstrategien-fur-frauen-in-fuhrungspositionen/eigenschaften-und-rollenverstandnis?trk=learnermappingfile" TargetMode="External"/><Relationship Id="rId6" Type="http://schemas.openxmlformats.org/officeDocument/2006/relationships/hyperlink" Target="https://www.linkedin.com/learning/diversity-inclusion-und-eine-kultur-der-zugehorigkeit/inclusion-ist-eine-haltung?trk=learnermappingfile" TargetMode="External"/><Relationship Id="rId7" Type="http://schemas.openxmlformats.org/officeDocument/2006/relationships/hyperlink" Target="https://www.linkedin.com/learning/chancengerechtigkeit-im-unternehmen-fordern/chancengerechtigkeit-fur-alle-geschlechter-und-geschlechtlichen-identitaten?trk=learnermappingfile" TargetMode="External"/><Relationship Id="rId8" Type="http://schemas.openxmlformats.org/officeDocument/2006/relationships/hyperlink" Target="https://www.linkedin.com/learning/diversity-inclusion-und-eine-kultur-der-zugehorigkeit/zugehorigkeit-ist-eine-fortwahrende-erfahrung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1011b29fb52_0_9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9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1011b29fb52_0_98"/>
          <p:cNvSpPr txBox="1"/>
          <p:nvPr/>
        </p:nvSpPr>
        <p:spPr>
          <a:xfrm>
            <a:off x="-1003610" y="9656956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1011b29fb52_0_98"/>
          <p:cNvSpPr txBox="1"/>
          <p:nvPr/>
        </p:nvSpPr>
        <p:spPr>
          <a:xfrm>
            <a:off x="755175" y="546650"/>
            <a:ext cx="18301500" cy="19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t/>
            </a:r>
            <a:endParaRPr b="0" i="0" sz="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t/>
            </a:r>
            <a:endParaRPr i="0" sz="2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4400"/>
              <a:t>Internationaler Frauentag 2025</a:t>
            </a:r>
            <a:endParaRPr i="0" sz="4400" u="none" cap="none" strike="noStrike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accent6"/>
                </a:solidFill>
              </a:rPr>
              <a:t>“Accelerate Action“ </a:t>
            </a:r>
            <a:r>
              <a:rPr lang="en-US" sz="3000">
                <a:solidFill>
                  <a:schemeClr val="accent6"/>
                </a:solidFill>
              </a:rPr>
              <a:t>Gemeinsam können wir die Gleichstellung der Geschlechter und die Chancengleichheit beschleunigen</a:t>
            </a:r>
            <a:endParaRPr sz="3000">
              <a:solidFill>
                <a:schemeClr val="accent6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sz="3000">
              <a:solidFill>
                <a:schemeClr val="accent6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1011b29fb52_0_98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{FAB8C99E-D101-4ADC-8C6D-1D94ECFDDC26}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Montag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Dienstag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Mittwoch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Donnerstag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Freitag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245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Tag 1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Diversity ist ein Fakt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(2m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2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5"/>
                        </a:rPr>
                        <a:t>Eigenschaften und Rollenverständnis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3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6"/>
                        </a:rPr>
                        <a:t>Inclusion ist eine Haltung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8s)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4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7"/>
                        </a:rPr>
                        <a:t>Chancengerechtigkeit für alle Geschlechter und geschlechtlichen Identitäten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09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5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8"/>
                        </a:rPr>
                        <a:t>Zugehörigkeit ist eine fortwährende Erfahrung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6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9"/>
                        </a:rPr>
                        <a:t>Mythen und Stolperfallen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27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7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0"/>
                        </a:rPr>
                        <a:t>Warum ist Allyship wichtig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39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8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1"/>
                        </a:rPr>
                        <a:t>Warum diverse Talente rekrutieren?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48s)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9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2"/>
                        </a:rPr>
                        <a:t>Körpersprache und Powerposing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48s)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10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3"/>
                        </a:rPr>
                        <a:t>Einflüsse auf Entscheidungen: Stereotype und Klischees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11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4"/>
                        </a:rPr>
                        <a:t>Praktische Umsetzung: Diversity, Inclusion und Zugehörigkeit braucht einen holistischen Ansatz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12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5"/>
                        </a:rPr>
                        <a:t>Das A und O: Eigenverantwortung übernehmen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13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6"/>
                        </a:rPr>
                        <a:t>Entwicklung individueller Fähigkeiten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(4m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19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14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7"/>
                        </a:rPr>
                        <a:t>Wann ist gendern wichtig, wann »nice to have« und wann überflüssig?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59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15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8"/>
                        </a:rPr>
                        <a:t>Mikroaggressionen thematisieren und vorbeugen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16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9"/>
                        </a:rPr>
                        <a:t>Active-Bystander-Modell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(2m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29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17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0"/>
                        </a:rPr>
                        <a:t>Die Stimme – Ihr stärkster Modulator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                      	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4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9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18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1"/>
                        </a:rPr>
                        <a:t>Klare Kommunikation im beruflichen Umfeld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19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2"/>
                        </a:rPr>
                        <a:t>Veränderungen, die einen echten Unterschied machen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2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7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20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3"/>
                        </a:rPr>
                        <a:t>Warum Sie gegen unbewusste Denkmuster angehen sollten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(2m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57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id="1529" name="Google Shape;1529;g1011b29fb52_0_98"/>
          <p:cNvPicPr preferRelativeResize="0"/>
          <p:nvPr/>
        </p:nvPicPr>
        <p:blipFill rotWithShape="1">
          <a:blip r:embed="rId24">
            <a:alphaModFix/>
          </a:blip>
          <a:srcRect b="0" l="0" r="0" t="0"/>
          <a:stretch/>
        </p:blipFill>
        <p:spPr>
          <a:xfrm>
            <a:off x="20425246" y="1481671"/>
            <a:ext cx="1756824" cy="1318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