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12B3D76-0A54-4F44-AF14-A6F681674FC2}">
  <a:tblStyle styleId="{E12B3D76-0A54-4F44-AF14-A6F681674FC2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/>
      <a:tcStyle>
        <a:fill>
          <a:solidFill>
            <a:srgbClr val="CDD4CC"/>
          </a:solidFill>
        </a:fill>
      </a:tcStyle>
    </a:band1H>
    <a:band2H>
      <a:tcTxStyle/>
    </a:band2H>
    <a:band1V>
      <a:tcTxStyle/>
      <a:tcStyle>
        <a:fill>
          <a:solidFill>
            <a:srgbClr val="CDD4CC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31441f0c76a_0_0:notes"/>
          <p:cNvSpPr/>
          <p:nvPr>
            <p:ph idx="2" type="sldImg"/>
          </p:nvPr>
        </p:nvSpPr>
        <p:spPr>
          <a:xfrm>
            <a:off x="686157" y="1143000"/>
            <a:ext cx="5485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" name="Google Shape;53;g31441f0c76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g31441f0c76a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">
    <p:bg>
      <p:bgPr>
        <a:solidFill>
          <a:srgbClr val="FDFAF5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the-cybersecurity-threat-landscape-18018064/protecting-against-ai-based-cyberattacks?trk=learnermappingfile" TargetMode="External"/><Relationship Id="rId11" Type="http://schemas.openxmlformats.org/officeDocument/2006/relationships/hyperlink" Target="https://www.linkedin.com/learning/understanding-and-prioritizing-data-privacy-24912536/bad-actors-with-data?trk=learnermappingfile" TargetMode="External"/><Relationship Id="rId22" Type="http://schemas.openxmlformats.org/officeDocument/2006/relationships/hyperlink" Target="https://www.linkedin.com/learning/artificial-intelligence-and-application-security/security-problems-in-ai-applications?trk=learnermappingfile" TargetMode="External"/><Relationship Id="rId10" Type="http://schemas.openxmlformats.org/officeDocument/2006/relationships/hyperlink" Target="https://www.linkedin.com/learning/security-risks-in-ai-and-machine-learning-categorizing-attacks-and-failure-modes/how-systems-can-fail-and-how-to-protect-them?trk=learnermappingfile" TargetMode="External"/><Relationship Id="rId21" Type="http://schemas.openxmlformats.org/officeDocument/2006/relationships/hyperlink" Target="https://www.linkedin.com/learning/artificial-intelligence-and-application-security/improvements-for-application-security" TargetMode="External"/><Relationship Id="rId13" Type="http://schemas.openxmlformats.org/officeDocument/2006/relationships/hyperlink" Target="https://www.linkedin.com/learning/applied-cybersecurity-ethics-privacy-ai-and-emerging-threats/fostering-an-ethical-cybersecurity-culture?trk=learnermappingfile" TargetMode="External"/><Relationship Id="rId12" Type="http://schemas.openxmlformats.org/officeDocument/2006/relationships/hyperlink" Target="https://www.linkedin.com/learning/artificial-intelligence-and-application-security/better-impersonation-using-ai?trk=learnermappingfile" TargetMode="External"/><Relationship Id="rId23" Type="http://schemas.openxmlformats.org/officeDocument/2006/relationships/hyperlink" Target="https://www.linkedin.com/learning/navigating-the-eu-ai-act/the-goals-of-the-ai-act?trk=learnermappingfile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www.linkedin.com/learning/dj-patil-on-data-science-the-ask-me-anything-conversations/how-can-ai-and-machine-learning-ml-help-cybersecurity?trk=learnermappingfile" TargetMode="External"/><Relationship Id="rId9" Type="http://schemas.openxmlformats.org/officeDocument/2006/relationships/hyperlink" Target="https://www.linkedin.com/learning/understanding-and-prioritizing-data-privacy-24912536/vulnerability-impacting-a-system?trk=learnermappingfile" TargetMode="External"/><Relationship Id="rId15" Type="http://schemas.openxmlformats.org/officeDocument/2006/relationships/hyperlink" Target="https://www.linkedin.com/learning/securing-the-use-of-generative-ai-in-your-organization/security-challenges-in-generative-ai?trk=learnermappingfile" TargetMode="External"/><Relationship Id="rId14" Type="http://schemas.openxmlformats.org/officeDocument/2006/relationships/hyperlink" Target="https://www.linkedin.com/learning/applied-cybersecurity-ethics-privacy-ai-and-emerging-threats?trk=learnermappingfile" TargetMode="External"/><Relationship Id="rId17" Type="http://schemas.openxmlformats.org/officeDocument/2006/relationships/hyperlink" Target="https://www.linkedin.com/learning/introduction-to-mlsecops/the-benefits-of-ai-risk-awareness-in-organizations?trk=learnermappingfile" TargetMode="External"/><Relationship Id="rId16" Type="http://schemas.openxmlformats.org/officeDocument/2006/relationships/hyperlink" Target="https://www.linkedin.com/learning/the-cybersecurity-threat-landscape-18018064/exploring-the-threat-of-ai-based-cyberattacks?trk=learnermappingfile" TargetMode="External"/><Relationship Id="rId5" Type="http://schemas.openxmlformats.org/officeDocument/2006/relationships/hyperlink" Target="https://www.linkedin.com/learning/ethical-hacking-introduction-to-ethical-hacking-22666825/using-ai-and-ml-in-cybersecurity?trk=learnermappingfile" TargetMode="External"/><Relationship Id="rId19" Type="http://schemas.openxmlformats.org/officeDocument/2006/relationships/hyperlink" Target="https://www.linkedin.com/learning/ai-in-cybersecurity-the-future-of-red-teaming-and-blue-teaming/ai-strategies-for-social-engineering-defense?trk=learnermappingfile" TargetMode="External"/><Relationship Id="rId6" Type="http://schemas.openxmlformats.org/officeDocument/2006/relationships/hyperlink" Target="https://www.linkedin.com/learning/artificial-intelligence-for-cybersecurity-22882411/applying-ai-to-cybersecurity?trk=learnermappingfile" TargetMode="External"/><Relationship Id="rId18" Type="http://schemas.openxmlformats.org/officeDocument/2006/relationships/hyperlink" Target="https://www.linkedin.com/learning/leveraging-ai-for-threat-intelligence/ai-for-predictive-threat-intelligence?trk=learnermappingfile" TargetMode="External"/><Relationship Id="rId7" Type="http://schemas.openxmlformats.org/officeDocument/2006/relationships/hyperlink" Target="https://www.linkedin.com/learning/using-generative-ai-to-secure-the-network/understanding-adversarial-tools-21431184?trk=learnermappingfileUnderstanding" TargetMode="External"/><Relationship Id="rId8" Type="http://schemas.openxmlformats.org/officeDocument/2006/relationships/hyperlink" Target="https://www.linkedin.com/learning/artificial-intelligence-for-cybersecurity-22882411/ai-generated-threats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56" name="Google Shape;5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9978" y="263533"/>
            <a:ext cx="1410866" cy="27618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4"/>
          <p:cNvSpPr txBox="1"/>
          <p:nvPr/>
        </p:nvSpPr>
        <p:spPr>
          <a:xfrm>
            <a:off x="-376305" y="3621359"/>
            <a:ext cx="69300" cy="1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34275" spcFirstLastPara="1" rIns="34275" wrap="square" tIns="171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4"/>
          <p:cNvSpPr txBox="1"/>
          <p:nvPr/>
        </p:nvSpPr>
        <p:spPr>
          <a:xfrm>
            <a:off x="283154" y="204994"/>
            <a:ext cx="6883200" cy="7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3C4345"/>
                </a:solidFill>
              </a:rPr>
              <a:t>Cybersecurity through an AI Lens</a:t>
            </a:r>
            <a:r>
              <a:rPr lang="en" sz="2200">
                <a:solidFill>
                  <a:schemeClr val="dk1"/>
                </a:solidFill>
              </a:rPr>
              <a:t> 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3C4345"/>
                </a:solidFill>
              </a:rPr>
              <a:t>Explore the risks to and benefits of cybersecurity in the age of AI. Watch videos daily that can be completed in around 5 minutes.</a:t>
            </a:r>
            <a:endParaRPr sz="1100">
              <a:solidFill>
                <a:srgbClr val="3C4345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9" name="Google Shape;59;p14"/>
          <p:cNvGraphicFramePr/>
          <p:nvPr/>
        </p:nvGraphicFramePr>
        <p:xfrm>
          <a:off x="283156" y="106577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{E12B3D76-0A54-4F44-AF14-A6F681674FC2}</a:tableStyleId>
              </a:tblPr>
              <a:tblGrid>
                <a:gridCol w="1703875"/>
                <a:gridCol w="1727225"/>
                <a:gridCol w="1715550"/>
                <a:gridCol w="1715550"/>
                <a:gridCol w="1715550"/>
              </a:tblGrid>
              <a:tr h="33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Monday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Tuesday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Wednesday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Thursday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Friday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842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How Can AI and Machine Learning Help Cybersecurity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40s)</a:t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2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Using AI and ML in Cybersecurity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50s)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3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Applying AI to Cybersecurity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(5m 45s)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4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Understanding Adversarial Tools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(4m 45s)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5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AI Generated Threats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8s)</a:t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10331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6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Vulnerability Impacting a System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37s)</a:t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7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1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How systems can fail and how to protect them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22s)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8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1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Bad Actors with Data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58s)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9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1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Better Impersonation Using AI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(4m 20s)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10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1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Fostering an Ethical Cybersecurity Culture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(4m 24s)</a:t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836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11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1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AI and the Weaponization of Information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48s)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12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1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Security Challenges in Generative AI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(5m 2s)</a:t>
                      </a:r>
                      <a:endParaRPr b="1" sz="8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13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1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Exploring the Threat of AI-Based Cyberattacks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57s)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14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1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The Benefits of AI Risk Awareness in Organizations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9s)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15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1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AI for Predictive Threat Intelligence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14s)</a:t>
                      </a:r>
                      <a:endParaRPr b="1" sz="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951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16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1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AI Strategies for Social Engineering Defense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(4m 13s)</a:t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17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2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Protecting Against AI-Based Cyberattacks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8s)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18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2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Improvements for Application Security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(5m 4s)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19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2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Securing Problems in AI Applications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(4m 26)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20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rgbClr val="004183"/>
                          </a:solidFill>
                          <a:hlinkClick r:id="rId2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The Goals of the AI Act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41s</a:t>
                      </a:r>
                      <a:r>
                        <a:rPr lang="en" sz="800">
                          <a:solidFill>
                            <a:srgbClr val="3C4345"/>
                          </a:solidFill>
                        </a:rPr>
                        <a:t>)</a:t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