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GoQ1rcjeTxSg3e8KRN3upPmsA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686EF3B-2009-45ED-BDB8-B674F11C15EC}">
  <a:tblStyle styleId="{3686EF3B-2009-45ED-BDB8-B674F11C15E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/>
      <a:tcStyle>
        <a:fill>
          <a:solidFill>
            <a:srgbClr val="CDD4CC"/>
          </a:solidFill>
        </a:fill>
      </a:tcStyle>
    </a:band1H>
    <a:band2H>
      <a:tcTxStyle/>
    </a:band2H>
    <a:band1V>
      <a:tcTxStyle/>
      <a:tcStyle>
        <a:fill>
          <a:solidFill>
            <a:srgbClr val="CDD4CC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f1ddc1de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f1ddc1de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f1ddc1de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linkedin.com/learning/it-security-foundations-core-concepts-23240278/3886182?trk=learnermappingfile" TargetMode="External"/><Relationship Id="rId10" Type="http://schemas.openxmlformats.org/officeDocument/2006/relationships/hyperlink" Target="https://www.linkedin.com/learning/practical-cybersecurity-for-it-professionals-22387719/4479372?trk=learnermappingfile" TargetMode="External"/><Relationship Id="rId13" Type="http://schemas.openxmlformats.org/officeDocument/2006/relationships/hyperlink" Target="https://www.linkedin.com/learning/the-cybersecurity-threat-landscape-22674874/4505120?trk=learnermappingfile" TargetMode="External"/><Relationship Id="rId12" Type="http://schemas.openxmlformats.org/officeDocument/2006/relationships/hyperlink" Target="https://www.linkedin.com/learning/working-and-collaborating-online-2/2896219?trk=learnermappingfile&amp;u=104" TargetMode="External"/><Relationship Id="rId15" Type="http://schemas.openxmlformats.org/officeDocument/2006/relationships/hyperlink" Target="https://www.linkedin.com/learning/cybersecurity-awareness-cybersecurity-terminology-19863555/3373079?trk=learnermappingfile" TargetMode="External"/><Relationship Id="rId14" Type="http://schemas.openxmlformats.org/officeDocument/2006/relationships/hyperlink" Target="https://www.linkedin.com/learning/cybersecurity-at-work-17220202/4382112?trk=learnermappingfile" TargetMode="External"/><Relationship Id="rId17" Type="http://schemas.openxmlformats.org/officeDocument/2006/relationships/hyperlink" Target="https://www.linkedin.com/learning/information-security-foundations-attack-techniques/5936089?trk=learnermappingfile" TargetMode="External"/><Relationship Id="rId16" Type="http://schemas.openxmlformats.org/officeDocument/2006/relationships/hyperlink" Target="https://www.linkedin.com/learning/information-security-foundations-security-policies/2123003?trk=learnermappingfile" TargetMode="External"/><Relationship Id="rId19" Type="http://schemas.openxmlformats.org/officeDocument/2006/relationships/image" Target="../media/image11.png"/><Relationship Id="rId18" Type="http://schemas.openxmlformats.org/officeDocument/2006/relationships/hyperlink" Target="https://www.linkedin.com/learning/information-security-foundations-information-security-management/2114196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cybersecurity-foundations-17283128/4379548?trk=learnermappingfile" TargetMode="External"/><Relationship Id="rId9" Type="http://schemas.openxmlformats.org/officeDocument/2006/relationships/hyperlink" Target="https://www.linkedin.com/learning/cybersecurity-at-work-17220202/4376116?trk=learnermappingfile" TargetMode="External"/><Relationship Id="rId5" Type="http://schemas.openxmlformats.org/officeDocument/2006/relationships/hyperlink" Target="https://www.linkedin.com/learning/working-with-computers-and-devices-2/3002416?trk=learnermappingfile&amp;u=104" TargetMode="External"/><Relationship Id="rId6" Type="http://schemas.openxmlformats.org/officeDocument/2006/relationships/hyperlink" Target="https://www.linkedin.com/learning/working-and-collaborating-online-2/3003096?trk=learnermappingfile&amp;u=104" TargetMode="External"/><Relationship Id="rId7" Type="http://schemas.openxmlformats.org/officeDocument/2006/relationships/hyperlink" Target="https://www.linkedin.com/learning/working-with-computers-and-devices-2/2896548?trk=learnermappingfile&amp;u=104" TargetMode="External"/><Relationship Id="rId8" Type="http://schemas.openxmlformats.org/officeDocument/2006/relationships/hyperlink" Target="https://www.linkedin.com/learning/information-security-foundations-security-basics/4230407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f1ddc1de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f1ddc1de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f1ddc1de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</a:rPr>
              <a:t>サイバーセキュリティに対する意識向上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6"/>
                </a:solidFill>
              </a:rPr>
              <a:t>毎日サイバーセキュリティの新着動画をご覧ください。視聴時間は</a:t>
            </a:r>
            <a:endParaRPr sz="28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6"/>
                </a:solidFill>
              </a:rPr>
              <a:t>5~10分です。一日見逃してもご心配いりません。翌日ご覧いただけます。</a:t>
            </a:r>
            <a:endParaRPr sz="28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3f1ddc1de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{3686EF3B-2009-45ED-BDB8-B674F11C15EC}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>
                          <a:latin typeface="Meiryo"/>
                          <a:ea typeface="Meiryo"/>
                          <a:cs typeface="Meiryo"/>
                          <a:sym typeface="Meiryo"/>
                        </a:rPr>
                        <a:t>月曜日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火曜日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水曜日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木曜日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金曜日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325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サイバーセキュリティの脅威と対策を知る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2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パソコンのセキュリティ設定を確認する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44s)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オンラインで安全に通信する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強力なパスワードを作成して安全性を高める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16s)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5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2200"/>
                        <a:buNone/>
                      </a:pPr>
                      <a:r>
                        <a:rPr b="1" lang="en-US" sz="2000"/>
                        <a:t>アクティビティ: </a:t>
                      </a:r>
                      <a:br>
                        <a:rPr b="1" lang="en-US" sz="2000"/>
                      </a:br>
                      <a:r>
                        <a:rPr lang="en-US" sz="2000"/>
                        <a:t>すべてのデバイスに最新のセキュリティアップデートをインストールし、OSの自動アップデートをオンにしましょう。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6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ワンタイムパスワードとは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54s)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7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多要素認証について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28s)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000"/>
                        <a:t>アクティビティ: </a:t>
                      </a:r>
                      <a:br>
                        <a:rPr b="1" lang="en-US" sz="2000"/>
                      </a:br>
                      <a:r>
                        <a:rPr lang="en-US" sz="2000"/>
                        <a:t>サイバーセキュリティ関連の最新情報やアラートを確認できるよう</a:t>
                      </a:r>
                      <a:br>
                        <a:rPr lang="en-US" sz="2000"/>
                      </a:br>
                      <a:r>
                        <a:rPr lang="en-US" sz="2000"/>
                        <a:t>連邦機関 (FTC、IRS、FBI) のサイトをブックマークしましょう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ハッカーの歴史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19s)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10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なりすましを阻止する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15s)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11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000"/>
                        <a:t>アクティビティ: </a:t>
                      </a:r>
                      <a:br>
                        <a:rPr b="1" lang="en-US" sz="2000"/>
                      </a:br>
                      <a:r>
                        <a:rPr lang="en-US" sz="2000"/>
                        <a:t>多要素認証を利用できるアプリでは、必ずそのオプションを利用しましょう。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12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フィッシングやオンライン詐欺から身を守る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(6m 10s)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ディープフェイクを防ぐ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43s)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オフィスセキュリティのベストプラクティス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15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人を狙う脅威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21s)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16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ファイアウォールの役割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</a:rPr>
                        <a:t>[Time Xm Xs]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17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DoS攻撃とは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52s)</a:t>
                      </a:r>
                      <a:endParaRPr b="1" sz="2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脅威と脆弱性</a:t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30s)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2000"/>
                        <a:t>アクティビティ: </a:t>
                      </a:r>
                      <a:br>
                        <a:rPr b="1" lang="en-US" sz="2000"/>
                      </a:br>
                      <a:r>
                        <a:rPr lang="en-US" sz="2000"/>
                        <a:t>3ヶ月以上使っているパスワードを</a:t>
                      </a:r>
                      <a:br>
                        <a:rPr lang="en-US" sz="2000"/>
                      </a:br>
                      <a:r>
                        <a:rPr lang="en-US" sz="2000"/>
                        <a:t>すべて更新し</a:t>
                      </a:r>
                      <a:br>
                        <a:rPr lang="en-US" sz="2000"/>
                      </a:br>
                      <a:r>
                        <a:rPr lang="en-US" sz="2000"/>
                        <a:t>3ヶ月毎に更新するよう</a:t>
                      </a:r>
                      <a:br>
                        <a:rPr lang="en-US" sz="2000"/>
                      </a:br>
                      <a:r>
                        <a:rPr lang="en-US" sz="2000"/>
                        <a:t>カレンダーのリマインダーを設定しましょう。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2000" u="none" cap="none" strike="noStrike"/>
                        <a:t>20</a:t>
                      </a:r>
                      <a:r>
                        <a:rPr b="1" lang="en-US" sz="2000"/>
                        <a:t>日目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3f1ddc1de_0_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20199975" y="11589900"/>
            <a:ext cx="2243525" cy="1683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0x0101007DE8106B00AC804EBF75E1570376823E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