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C/5AKOa+fL6yU0CGmsqxV2gD0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62020B9-4D21-4730-8E14-F250779F3909}">
  <a:tblStyle styleId="{062020B9-4D21-4730-8E14-F250779F3909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835fa9c75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835fa9c75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835fa9c753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5" Type="http://schemas.openxmlformats.org/officeDocument/2006/relationships/image" Target="../media/image6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como-promover-uma-mentalidade-inclusiva-no-local-de-trabalho/seja-dedicado-praticas-da-mentalidade-inclusiva?trk=learnermappingfile" TargetMode="External"/><Relationship Id="rId22" Type="http://schemas.openxmlformats.org/officeDocument/2006/relationships/hyperlink" Target="https://www.linkedin.com/learning/equidade-em-foco-o-caminho-para-a-inclusao-e-o-senso-de-pertencimento/a-equidade-fortalece-as-organizacoes?trk=learnermappingfile" TargetMode="External"/><Relationship Id="rId21" Type="http://schemas.openxmlformats.org/officeDocument/2006/relationships/hyperlink" Target="https://www.linkedin.com/learning/como-promover-uma-mentalidade-inclusiva-no-local-de-trabalho/seja-humilde-praticas-da-mentalidade-inclusiva?trk=learnermappingfile" TargetMode="External"/><Relationship Id="rId24" Type="http://schemas.openxmlformats.org/officeDocument/2006/relationships/image" Target="../media/image9.png"/><Relationship Id="rId23" Type="http://schemas.openxmlformats.org/officeDocument/2006/relationships/hyperlink" Target="https://www.linkedin.com/learning/estrategias-para-a-promocao-da-acessibilidade-diversidade-e-inclusao-em-sua-organizacao/exemplos-pessoais?trk=learnermappingfile" TargetMode="External"/><Relationship Id="rId11" Type="http://schemas.openxmlformats.org/officeDocument/2006/relationships/hyperlink" Target="https://www.linkedin.com/learning/a-importancia-da-linguagem-inclusiva/linguagem-inclusiva-e-a-comunidade-lgbti?trk=learnermappingfile" TargetMode="External"/><Relationship Id="rId10" Type="http://schemas.openxmlformats.org/officeDocument/2006/relationships/hyperlink" Target="https://www.linkedin.com/learning/a-importancia-da-linguagem-inclusiva/linguagem-inclusiva-com-diferentes-racas-e-culturas?trk=learnermappingfile" TargetMode="External"/><Relationship Id="rId13" Type="http://schemas.openxmlformats.org/officeDocument/2006/relationships/hyperlink" Target="https://www.linkedin.com/learning/a-importancia-da-linguagem-inclusiva/discriminacao-etaria-e-linguagem-inclusiva?trk=learnermappingfile" TargetMode="External"/><Relationship Id="rId12" Type="http://schemas.openxmlformats.org/officeDocument/2006/relationships/hyperlink" Target="https://www.linkedin.com/learning/estrategias-para-a-promocao-da-acessibilidade-diversidade-e-inclusao-em-sua-organizacao/vieses-inconscientes-cometidos-em-relacao-a-pcd?trk=learnermappingfile" TargetMode="External"/><Relationship Id="rId15" Type="http://schemas.openxmlformats.org/officeDocument/2006/relationships/hyperlink" Target="https://www.linkedin.com/learning/como-apoiar-pessoas-com-deficiencia-no-trabalho/igualdade-vs-equidade?trk=learnermappingfile" TargetMode="External"/><Relationship Id="rId14" Type="http://schemas.openxmlformats.org/officeDocument/2006/relationships/hyperlink" Target="https://www.linkedin.com/learning/como-apoiar-pessoas-com-deficiencia-no-trabalho/equidade-vs-igualdade-na-pratica?trk=learnermappingfile" TargetMode="External"/><Relationship Id="rId17" Type="http://schemas.openxmlformats.org/officeDocument/2006/relationships/hyperlink" Target="https://www.linkedin.com/learning/equidade-em-foco-o-caminho-para-a-inclusao-e-o-senso-de-pertencimento/equidade-na-orientacao-sexual?trk=learnermappingfile" TargetMode="External"/><Relationship Id="rId16" Type="http://schemas.openxmlformats.org/officeDocument/2006/relationships/hyperlink" Target="https://www.linkedin.com/learning/como-desenvolver-aliancas-para-liderar-sua-organizacao-com-sucesso/o-elo-entre-inclusao-equidade-e-alianca?trk=learnermappingfile" TargetMode="External"/><Relationship Id="rId19" Type="http://schemas.openxmlformats.org/officeDocument/2006/relationships/hyperlink" Target="https://www.linkedin.com/learning/como-promover-uma-mentalidade-inclusiva-no-local-de-trabalho/o-que-e-mentalidade-inclusiva?trk=learnermappingfile" TargetMode="External"/><Relationship Id="rId18" Type="http://schemas.openxmlformats.org/officeDocument/2006/relationships/hyperlink" Target="https://www.linkedin.com/learning/equidade-em-foco-o-caminho-para-a-inclusao-e-o-senso-de-pertencimento/equidade-etnico-racial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hyperlink" Target="https://www.linkedin.com/learning/recrutamento-inclusivo-como-promover-a-diversidade-nos-processos-de-contratacao/por-que-o-recrutamento-inclusivo?trk=learnermappingfile" TargetMode="External"/><Relationship Id="rId9" Type="http://schemas.openxmlformats.org/officeDocument/2006/relationships/hyperlink" Target="https://www.linkedin.com/learning/como-apoiar-grupos-pouco-representados-na-sua-organizacao/barreiras-invisiveis-que-afetam-a-inclusao?trk=learnermappingfile" TargetMode="External"/><Relationship Id="rId5" Type="http://schemas.openxmlformats.org/officeDocument/2006/relationships/hyperlink" Target="https://www.linkedin.com/learning/estrategias-para-a-promocao-da-acessibilidade-diversidade-e-inclusao-em-sua-organizacao/de-que-forma-empresas-podem-promover-ambientes-mais-inclusivos?trk=learnermappingfile" TargetMode="External"/><Relationship Id="rId6" Type="http://schemas.openxmlformats.org/officeDocument/2006/relationships/hyperlink" Target="https://www.linkedin.com/learning/estrategias-para-a-promocao-da-acessibilidade-diversidade-e-inclusao-em-sua-organizacao/como-ser-um-lider-inclusivo?trk=learnermappingfile" TargetMode="External"/><Relationship Id="rId7" Type="http://schemas.openxmlformats.org/officeDocument/2006/relationships/hyperlink" Target="https://www.linkedin.com/learning/equidade-em-foco-o-caminho-para-a-inclusao-e-o-senso-de-pertencimento/equidade-na-promocao?trk=learnermappingfile" TargetMode="External"/><Relationship Id="rId8" Type="http://schemas.openxmlformats.org/officeDocument/2006/relationships/hyperlink" Target="https://www.linkedin.com/learning/a-importancia-da-linguagem-inclusiva/o-que-por-que-e-como-da-linguagem-inclusiva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835fa9c753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835fa9c753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835fa9c753_0_0"/>
          <p:cNvSpPr txBox="1"/>
          <p:nvPr/>
        </p:nvSpPr>
        <p:spPr>
          <a:xfrm>
            <a:off x="755175" y="546650"/>
            <a:ext cx="17207400" cy="21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100">
                <a:solidFill>
                  <a:schemeClr val="dk1"/>
                </a:solidFill>
              </a:rPr>
              <a:t>Promovendo a igualdade dentro e fora do local de trabalho</a:t>
            </a:r>
            <a:r>
              <a:rPr b="0" i="0" lang="en-US" sz="5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6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>
                <a:solidFill>
                  <a:schemeClr val="accent6"/>
                </a:solidFill>
              </a:rPr>
              <a:t>Como causar um impacto na equidade criando um ambiente mais inclusivo</a:t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835fa9c753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{062020B9-4D21-4730-8E14-F250779F3909}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Segunda-feira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Terça-feira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Quarta-feira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Quinta-feira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Sexta-feira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Dia 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Por que o recrutamento inclusivo?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De que forma empresas podem promover ambientes mais inclusivos?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Como ser um líder inclusivo?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8s)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Equidade na promoção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 que, por que e como da linguagem inclusiva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Barreiras invisíveis que afetam a inclusão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54s)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Linguagem inclusiva com diferentes raças e culturas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Linguagem inclusiva e a comunidade LGBTI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6s)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Vieses inconscientes cometidos em relação à PCD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15s)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Discriminação etária e linguagem inclusiva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Equidade vs. igualdade na prática</a:t>
                      </a:r>
                      <a:endParaRPr sz="2000" u="none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Igualdade vs. Equidade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 elo entre inclusão, equidade e aliança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7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Equidade na orientação sexual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0s)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8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Equidade étnico-racial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(5m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19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O que é mentalidade inclusiva?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35s)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20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Seja dedicado: práticas da mentalidade inclusiva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	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21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Seja humilde: práticas da mentalidade inclusiva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22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A equidade fortalece as organizações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(5m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rgbClr val="1C4587"/>
                          </a:solidFill>
                          <a:hlinkClick r:id="rId2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Exemplos pessoais</a:t>
                      </a:r>
                      <a:endParaRPr sz="2000" u="sng" cap="none" strike="noStrike">
                        <a:solidFill>
                          <a:srgbClr val="1C4587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835fa9c753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7695950" y="1257850"/>
            <a:ext cx="2111574" cy="158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