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gOp4MaZijCdiZWYAKxo1+ObWTn+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D8F10F9-833E-4568-A11B-76D2AF1DC070}">
  <a:tblStyle styleId="{3D8F10F9-833E-4568-A11B-76D2AF1DC070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2835fa9c753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2835fa9c753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2835fa9c753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4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4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4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4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4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4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8627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2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como-ser-uma-voz-reconhecida-em-seu-setor/autoconhecimento-como-eixo-central?trk=learnermappingfile" TargetMode="External"/><Relationship Id="rId22" Type="http://schemas.openxmlformats.org/officeDocument/2006/relationships/hyperlink" Target="https://www.linkedin.com/learning/o-poder-da-autenticidade-na-lideranca-4-0/exercitando-o-autoconhecimento-para-aflorar-uma-lideranca-autentica?trk=learnermappingfile" TargetMode="External"/><Relationship Id="rId21" Type="http://schemas.openxmlformats.org/officeDocument/2006/relationships/hyperlink" Target="https://www.linkedin.com/learning/habitos-de-1-minuto-para-voce-se-tornar-seu-proprio-coach/habito-de-um-minuto-para-conquistar-o-trabalho-de-foco?trk=learnermappingfile" TargetMode="External"/><Relationship Id="rId24" Type="http://schemas.openxmlformats.org/officeDocument/2006/relationships/image" Target="../media/image7.png"/><Relationship Id="rId23" Type="http://schemas.openxmlformats.org/officeDocument/2006/relationships/hyperlink" Target="https://www.linkedin.com/learning/como-motivar-e-guiar-sua-equipe-de-vendas-para-o-sucesso/faca-avaliacoes-de-desempenho-que-geram-resultados?trk=learnermappingfile" TargetMode="External"/><Relationship Id="rId11" Type="http://schemas.openxmlformats.org/officeDocument/2006/relationships/hyperlink" Target="https://www.linkedin.com/learning/como-criar-mensagens-impactantes-para-comunicacao-em-negocios/o-obvio-nao-existe-ele-precisa-ser-dito?trk=learnermappingfile" TargetMode="External"/><Relationship Id="rId10" Type="http://schemas.openxmlformats.org/officeDocument/2006/relationships/hyperlink" Target="https://www.linkedin.com/learning/como-cultivar-o-pensamento-inteligente-para-lidar-com-a-complexidade/segundo-passo-assumir-responsabilidades?trk=learnermappingfile" TargetMode="External"/><Relationship Id="rId13" Type="http://schemas.openxmlformats.org/officeDocument/2006/relationships/hyperlink" Target="https://www.linkedin.com/learning/comunicacao-assertiva-para-gestores-de-alto-desempenho/linguagem-corporal-e-escuta-assertiva?trk=learnermappingfile" TargetMode="External"/><Relationship Id="rId12" Type="http://schemas.openxmlformats.org/officeDocument/2006/relationships/hyperlink" Target="https://www.linkedin.com/learning/comunicacao-empatica-no-ambiente-de-trabalho/o-papel-da-empatia-na-lideranca-eficaz?trk=learnermappingfile" TargetMode="External"/><Relationship Id="rId15" Type="http://schemas.openxmlformats.org/officeDocument/2006/relationships/hyperlink" Target="https://www.linkedin.com/learning/comunicacao-eficaz-para-gestores-contemporaneos/as-tres-principais-barreiras-da-comunicacao-eficaz?trk=learnermappingfile" TargetMode="External"/><Relationship Id="rId14" Type="http://schemas.openxmlformats.org/officeDocument/2006/relationships/hyperlink" Target="https://www.linkedin.com/learning/os-dez-fundamentos-da-influencia-e-persuasao/4407350?trk=learnermappingfile" TargetMode="External"/><Relationship Id="rId17" Type="http://schemas.openxmlformats.org/officeDocument/2006/relationships/hyperlink" Target="https://www.linkedin.com/learning/inteligencia-relacional-como-desenvolver-estrategias-para-conexoes-efectivas/o-poder-da-inteligencia-relacional-num-mundo-em-constante-mudanca?trk=learnermappingfile" TargetMode="External"/><Relationship Id="rId16" Type="http://schemas.openxmlformats.org/officeDocument/2006/relationships/hyperlink" Target="https://www.linkedin.com/learning/como-desenvolver-novas-habilidades-para-o-futuro-do-trabalho/resiliencia-e-adaptabilidade?trk=learnermappingfile" TargetMode="External"/><Relationship Id="rId19" Type="http://schemas.openxmlformats.org/officeDocument/2006/relationships/hyperlink" Target="https://www.linkedin.com/learning/lideranca-criativa-como-estimular-o-pensamento-inovador-em-sua-equipe/como-aprender-a-amar-o-que-nos-desafia?trk=learnermappingfile" TargetMode="External"/><Relationship Id="rId18" Type="http://schemas.openxmlformats.org/officeDocument/2006/relationships/hyperlink" Target="https://www.linkedin.com/learning/fundamentos-da-criatividade-como-despertar-o-talento-de-sua-equipe/experiencia-e-criatividade-uma-relacao-dificil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hyperlink" Target="https://www.linkedin.com/learning/como-desenvolver-novas-habilidades-para-o-futuro-do-trabalho/habilidades-tecnicas-e-interpessoais?trk=learnermappingfile" TargetMode="External"/><Relationship Id="rId9" Type="http://schemas.openxmlformats.org/officeDocument/2006/relationships/hyperlink" Target="https://www.linkedin.com/learning/industria-4-0-o-metodo-cientifico/o-pensamento-critico?trk=learnermappingfile" TargetMode="External"/><Relationship Id="rId5" Type="http://schemas.openxmlformats.org/officeDocument/2006/relationships/hyperlink" Target="https://www.linkedin.com/learning/estrategias-para-conciliar-familia-e-trabalho/contexto-brasil-x-mundo?trk=learnermappingfile" TargetMode="External"/><Relationship Id="rId6" Type="http://schemas.openxmlformats.org/officeDocument/2006/relationships/hyperlink" Target="https://www.linkedin.com/learning/como-promover-a-empatia-no-mundo-das-tecnologias-de-informacao/definicao-de-empatia?trk=learnermappingfile" TargetMode="External"/><Relationship Id="rId7" Type="http://schemas.openxmlformats.org/officeDocument/2006/relationships/hyperlink" Target="https://www.linkedin.com/learning/inteligencia-relacional-como-desenvolver-estrategias-para-conexoes-efectivas/conceito-de-real-skills?trk=learnermappingfile" TargetMode="External"/><Relationship Id="rId8" Type="http://schemas.openxmlformats.org/officeDocument/2006/relationships/hyperlink" Target="https://www.linkedin.com/learning/vieses-inconscientes-na-tomada-de-decisao/o-impacto-dos-vieses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2835fa9c753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8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2835fa9c753_0_0"/>
          <p:cNvSpPr txBox="1"/>
          <p:nvPr/>
        </p:nvSpPr>
        <p:spPr>
          <a:xfrm>
            <a:off x="-1003610" y="9656956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2835fa9c753_0_0"/>
          <p:cNvSpPr txBox="1"/>
          <p:nvPr/>
        </p:nvSpPr>
        <p:spPr>
          <a:xfrm>
            <a:off x="755175" y="546650"/>
            <a:ext cx="17207400" cy="216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>
                <a:solidFill>
                  <a:schemeClr val="dk1"/>
                </a:solidFill>
              </a:rPr>
              <a:t>Desenvolver e gerir os trabalhadores na era da IA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>
                <a:solidFill>
                  <a:schemeClr val="accent6"/>
                </a:solidFill>
              </a:rPr>
              <a:t>À medida que a tecnologia remodela os sectores, o toque humano continua a ser insubstituível. Equipe a sua equipa com as competências necessárias para prosperar ao lado da IA.</a:t>
            </a:r>
            <a:endParaRPr b="0" i="0" sz="30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2835fa9c753_0_0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{3D8F10F9-833E-4568-A11B-76D2AF1DC070}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Segunda-feira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Terça-feira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Quarta-feira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Quinta-feira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Sexta-feira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245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4"/>
                        </a:rPr>
                        <a:t>Habilidades técnicas e interpessoais</a:t>
                      </a:r>
                      <a:r>
                        <a:rPr lang="en-US" sz="2000" u="sng">
                          <a:solidFill>
                            <a:schemeClr val="hlink"/>
                          </a:solidFill>
                        </a:rPr>
                        <a:t> 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(4m 21s)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2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5"/>
                        </a:rPr>
                        <a:t>Contexto Brasil x Mundo</a:t>
                      </a:r>
                      <a:endParaRPr sz="20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(6m 56s)</a:t>
                      </a:r>
                      <a:endParaRPr sz="2000" u="sng">
                        <a:solidFill>
                          <a:schemeClr val="hlink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3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6"/>
                        </a:rPr>
                        <a:t>Definição de empatia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(5m 18s)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4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7"/>
                        </a:rPr>
                        <a:t>Conceito de Real Skills</a:t>
                      </a:r>
                      <a:endParaRPr sz="20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(3m 50s)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5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8"/>
                        </a:rPr>
                        <a:t>O impacto dos vieses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(1m 52s)</a:t>
                      </a:r>
                      <a:br>
                        <a:rPr lang="en-US" sz="2000">
                          <a:solidFill>
                            <a:srgbClr val="3C4345"/>
                          </a:solidFill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6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9"/>
                        </a:rPr>
                        <a:t>O pensamento crítico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(3m 4s)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7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0"/>
                        </a:rPr>
                        <a:t>Segundo passo: assumir responsabilidades</a:t>
                      </a:r>
                      <a:endParaRPr sz="20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(4m 56s)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8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1"/>
                        </a:rPr>
                        <a:t>O óbvio não existe, ele precisa ser dito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(6m 26s)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9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2"/>
                        </a:rPr>
                        <a:t>O papel da empatia na liderança eficaz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(2m 15s)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10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3"/>
                        </a:rPr>
                        <a:t>Linguagem corporal e escuta assertiva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(6m 35s)</a:t>
                      </a:r>
                      <a:br>
                        <a:rPr lang="en-US" sz="2000">
                          <a:solidFill>
                            <a:srgbClr val="3C4345"/>
                          </a:solidFill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11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4"/>
                        </a:rPr>
                        <a:t>Influenciar pessoas = empoderar pessoas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(4m 22s)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12</a:t>
                      </a:r>
                      <a:endParaRPr sz="20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5"/>
                        </a:rPr>
                        <a:t>As Três Principais Barreiras da Comunicação Eficaz</a:t>
                      </a:r>
                      <a:endParaRPr sz="20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(3m 40s)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13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6"/>
                        </a:rPr>
                        <a:t>Resiliência e Adaptabilidade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(5m 14s)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14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7"/>
                        </a:rPr>
                        <a:t>O poder da Inteligência Relacional num mundo em constante mudança</a:t>
                      </a:r>
                      <a:endParaRPr sz="20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(3m 20s)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15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8"/>
                        </a:rPr>
                        <a:t>Experiência e criatividade, uma relação difícil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(5m 12s)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16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9"/>
                        </a:rPr>
                        <a:t>Como aprender a amar o que nos desafia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(3m 3s)</a:t>
                      </a:r>
                      <a:endParaRPr sz="2000" u="sng">
                        <a:solidFill>
                          <a:schemeClr val="hlink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17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0"/>
                        </a:rPr>
                        <a:t>Autoconhecimento como eixo central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             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        	(5m 38s)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18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1"/>
                        </a:rPr>
                        <a:t>Hábito de um minuto para conquistar o trabalho de foco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(3m 32s)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19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2"/>
                        </a:rPr>
                        <a:t>Exercitando o autoconhecimento para aflorar uma liderança autêntica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(5m 50s)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20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3"/>
                        </a:rPr>
                        <a:t>Faça avaliações de desempenho que geram resultados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(3m 35s)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  <p:pic>
        <p:nvPicPr>
          <p:cNvPr id="1529" name="Google Shape;1529;g2835fa9c753_0_0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17695950" y="1257850"/>
            <a:ext cx="2111574" cy="1584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