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"/>
  </p:notesMasterIdLst>
  <p:sldIdLst>
    <p:sldId id="3335" r:id="rId2"/>
    <p:sldId id="3336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96B"/>
    <a:srgbClr val="004181"/>
    <a:srgbClr val="FBF8F5"/>
    <a:srgbClr val="DDE7F0"/>
    <a:srgbClr val="2A67B2"/>
    <a:srgbClr val="44702E"/>
    <a:srgbClr val="935908"/>
    <a:srgbClr val="E2F2DA"/>
    <a:srgbClr val="F6F2ED"/>
    <a:srgbClr val="E6E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03"/>
    <p:restoredTop sz="94635"/>
  </p:normalViewPr>
  <p:slideViewPr>
    <p:cSldViewPr snapToGrid="0" snapToObjects="1">
      <p:cViewPr>
        <p:scale>
          <a:sx n="131" d="100"/>
          <a:sy n="131" d="100"/>
        </p:scale>
        <p:origin x="1344" y="-2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37158-72CE-5446-B7B0-67CD63800B5E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5CFE-9D30-8D45-8B44-2BA3B76A9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26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8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8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AC6BD4D-D643-9547-80C4-FD1A03F61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668" y="938319"/>
            <a:ext cx="6887899" cy="6654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30" b="0" i="0">
                <a:solidFill>
                  <a:schemeClr val="accent2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62C563E-1C76-004E-9470-67C8287E22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668" y="1613857"/>
            <a:ext cx="6887899" cy="1005840"/>
          </a:xfrm>
        </p:spPr>
        <p:txBody>
          <a:bodyPr lIns="109728">
            <a:normAutofit/>
          </a:bodyPr>
          <a:lstStyle>
            <a:lvl1pPr marL="0" indent="0">
              <a:buFontTx/>
              <a:buNone/>
              <a:defRPr sz="2420" b="0" i="0">
                <a:solidFill>
                  <a:schemeClr val="accent6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5638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2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3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5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0D81-3AAD-5A47-ABDD-DA66F25F3E8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72EAB-EC72-534C-B009-339BCFB4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6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14F05F2-A216-684C-9171-87AADCD34A9B}"/>
              </a:ext>
            </a:extLst>
          </p:cNvPr>
          <p:cNvSpPr/>
          <p:nvPr/>
        </p:nvSpPr>
        <p:spPr>
          <a:xfrm>
            <a:off x="0" y="7439171"/>
            <a:ext cx="7772398" cy="261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52D0C9-4924-A841-91D1-8211923B0594}"/>
              </a:ext>
            </a:extLst>
          </p:cNvPr>
          <p:cNvSpPr/>
          <p:nvPr/>
        </p:nvSpPr>
        <p:spPr>
          <a:xfrm>
            <a:off x="0" y="-5971"/>
            <a:ext cx="7772400" cy="1773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438" y="2424026"/>
            <a:ext cx="4834406" cy="2275651"/>
          </a:xfrm>
        </p:spPr>
        <p:txBody>
          <a:bodyPr>
            <a:normAutofit/>
          </a:bodyPr>
          <a:lstStyle/>
          <a:p>
            <a:pPr rtl="0"/>
            <a:r>
              <a:rPr lang="de-DE" sz="1400" dirty="0">
                <a:solidFill>
                  <a:srgbClr val="5B696B"/>
                </a:solidFill>
              </a:rPr>
              <a:t>Wie bieten: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Arbeitslosen bedarfsgerechte Umschulungs- und Weiterbildungsmöglichkeiten, um ihre Jobchancen zu erhöhen;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Ämtern und Behörden Methoden und Tools, um die berufliche Entwicklung von Arbeitskräften voranzutreiben und zu messen;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5B696B"/>
                </a:solidFill>
              </a:rPr>
              <a:t>Berufsberater:innen</a:t>
            </a:r>
            <a:r>
              <a:rPr lang="de-DE" sz="1400" dirty="0">
                <a:solidFill>
                  <a:srgbClr val="5B696B"/>
                </a:solidFill>
              </a:rPr>
              <a:t> hochwertige Onlineinhalte und Services, um die Berufschancen von Arbeitssuchenden zu erhöhen.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1995400"/>
            <a:ext cx="4729546" cy="7305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200">
                <a:solidFill>
                  <a:srgbClr val="004181"/>
                </a:solidFill>
                <a:latin typeface="Community Light" panose="02000303040000020003" pitchFamily="2" charset="0"/>
              </a:rPr>
              <a:t>LinkedIn Learning für Arbeitsagenturen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A2A3C66-0B5C-FA4D-B839-B1C5F642E734}"/>
              </a:ext>
            </a:extLst>
          </p:cNvPr>
          <p:cNvSpPr txBox="1">
            <a:spLocks/>
          </p:cNvSpPr>
          <p:nvPr/>
        </p:nvSpPr>
        <p:spPr>
          <a:xfrm>
            <a:off x="5287525" y="2331695"/>
            <a:ext cx="2269076" cy="7131923"/>
          </a:xfrm>
          <a:prstGeom prst="rect">
            <a:avLst/>
          </a:prstGeom>
          <a:solidFill>
            <a:srgbClr val="E6E1DD"/>
          </a:solidFill>
          <a:ln>
            <a:solidFill>
              <a:srgbClr val="E6E1DD"/>
            </a:solidFill>
          </a:ln>
        </p:spPr>
        <p:txBody>
          <a:bodyPr vert="horz" lIns="109729" tIns="45720" rIns="91439" bIns="45720" rtlCol="0" anchor="t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2420" b="0" i="0" kern="1200">
                <a:solidFill>
                  <a:schemeClr val="accent6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31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63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94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26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>
              <a:solidFill>
                <a:srgbClr val="5B696B"/>
              </a:solidFill>
            </a:endParaRPr>
          </a:p>
          <a:p>
            <a:pPr rtl="0"/>
            <a:r>
              <a:rPr lang="de-DE" sz="1900" b="1" dirty="0">
                <a:solidFill>
                  <a:srgbClr val="5B696B"/>
                </a:solidFill>
              </a:rPr>
              <a:t>Verfügbare Inhalte</a:t>
            </a:r>
          </a:p>
          <a:p>
            <a:pPr rtl="0"/>
            <a:r>
              <a:rPr lang="de-DE" sz="800" dirty="0">
                <a:solidFill>
                  <a:srgbClr val="935908"/>
                </a:solidFill>
              </a:rPr>
              <a:t>_____</a:t>
            </a:r>
          </a:p>
          <a:p>
            <a:pPr rtl="0"/>
            <a:r>
              <a:rPr lang="de-DE" sz="1600" dirty="0">
                <a:solidFill>
                  <a:srgbClr val="004181"/>
                </a:solidFill>
              </a:rPr>
              <a:t>Business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Jobsuche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Microsoft Office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Projektmanagement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Kundenservice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Vorbereitungskurs für die Zertifizierung als PMP®, NASBA etc.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Digitales Marketing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... und viele weitere Themen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600" dirty="0">
                <a:solidFill>
                  <a:srgbClr val="004181"/>
                </a:solidFill>
              </a:rPr>
              <a:t>Technik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Cloud-Computing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Data Science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IT-Infrastruktur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200" dirty="0" err="1">
                <a:solidFill>
                  <a:srgbClr val="5B696B"/>
                </a:solidFill>
              </a:rPr>
              <a:t>CompTIA</a:t>
            </a:r>
            <a:endParaRPr lang="de-DE" sz="1200" dirty="0">
              <a:solidFill>
                <a:srgbClr val="5B696B"/>
              </a:solidFill>
            </a:endParaRPr>
          </a:p>
          <a:p>
            <a:pPr rtl="0"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Webentwicklung</a:t>
            </a:r>
          </a:p>
          <a:p>
            <a:pPr rtl="0"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... und viele weitere Themen</a:t>
            </a:r>
          </a:p>
          <a:p>
            <a:pPr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/>
            <a:r>
              <a:rPr lang="de-DE" sz="1600" dirty="0">
                <a:solidFill>
                  <a:srgbClr val="004181"/>
                </a:solidFill>
              </a:rPr>
              <a:t>Kreativität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CAD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Adobe Suite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UX-Design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Videografie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Fotografie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... und viele weitere Themen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de-DE" sz="1200" dirty="0">
                <a:solidFill>
                  <a:srgbClr val="5B696B"/>
                </a:solidFill>
              </a:rPr>
              <a:t>* Sie können außerdem Ihre eigenen Inhalte in die Bibliothek integrieren.</a:t>
            </a:r>
          </a:p>
          <a:p>
            <a:endParaRPr lang="en-US" sz="1200" dirty="0">
              <a:solidFill>
                <a:srgbClr val="5B696B"/>
              </a:solidFill>
            </a:endParaRPr>
          </a:p>
        </p:txBody>
      </p:sp>
      <p:sp>
        <p:nvSpPr>
          <p:cNvPr id="3" name="John Jersin">
            <a:extLst>
              <a:ext uri="{FF2B5EF4-FFF2-40B4-BE49-F238E27FC236}">
                <a16:creationId xmlns:a16="http://schemas.microsoft.com/office/drawing/2014/main" id="{CB6BD1A1-C9E9-D146-BD6B-8CA7D3F63C8C}"/>
              </a:ext>
            </a:extLst>
          </p:cNvPr>
          <p:cNvSpPr txBox="1"/>
          <p:nvPr/>
        </p:nvSpPr>
        <p:spPr>
          <a:xfrm>
            <a:off x="249871" y="793649"/>
            <a:ext cx="4729546" cy="7921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400">
                <a:solidFill>
                  <a:srgbClr val="2A67B2"/>
                </a:solidFill>
                <a:latin typeface="Community Light" panose="02000303040000020003" pitchFamily="2" charset="0"/>
              </a:rPr>
              <a:t>Personalisiertes E-Learning für Arbeitssuchende</a:t>
            </a:r>
          </a:p>
        </p:txBody>
      </p:sp>
      <p:sp>
        <p:nvSpPr>
          <p:cNvPr id="16" name="John Jersin">
            <a:extLst>
              <a:ext uri="{FF2B5EF4-FFF2-40B4-BE49-F238E27FC236}">
                <a16:creationId xmlns:a16="http://schemas.microsoft.com/office/drawing/2014/main" id="{64476862-2E9D-834E-82A0-0AED0058D2D0}"/>
              </a:ext>
            </a:extLst>
          </p:cNvPr>
          <p:cNvSpPr txBox="1"/>
          <p:nvPr/>
        </p:nvSpPr>
        <p:spPr>
          <a:xfrm>
            <a:off x="249871" y="4472220"/>
            <a:ext cx="4867199" cy="3920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200" dirty="0">
                <a:solidFill>
                  <a:srgbClr val="004181"/>
                </a:solidFill>
                <a:latin typeface="Community Light" panose="02000303040000020003" pitchFamily="2" charset="0"/>
              </a:rPr>
              <a:t>Wir helfen bei der Vorbereitung auf die Arbeitswelt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4916D8F-1FD1-8D44-8B49-D7E0F98CFAAE}"/>
              </a:ext>
            </a:extLst>
          </p:cNvPr>
          <p:cNvSpPr txBox="1">
            <a:spLocks/>
          </p:cNvSpPr>
          <p:nvPr/>
        </p:nvSpPr>
        <p:spPr>
          <a:xfrm>
            <a:off x="226560" y="5243927"/>
            <a:ext cx="4834406" cy="22835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400" dirty="0">
                <a:solidFill>
                  <a:srgbClr val="5B696B"/>
                </a:solidFill>
              </a:rPr>
              <a:t>Mit LinkedIn Learning können benachteiligte Personen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sich besonders gefragte Technologiekenntnisse und Soft Skills aneignen;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aus aktuellen Branchentrends abgeleitete Empfehlungen erhalten, abgestimmt auf ihre Kenntnisstufe und ihre persönlichen Ziele;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Lerninhalte jederzeit auf dem Desktop oder Mobilgerät nutzen, online wie offline;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5B696B"/>
                </a:solidFill>
              </a:rPr>
              <a:t>zertifizierte Kenntnisse erlangen und ihre persönliche Marke im weltweit größten beruflichen Netzwerk entwickeln.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250476" y="7646300"/>
            <a:ext cx="4833801" cy="177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800" dirty="0">
                <a:solidFill>
                  <a:srgbClr val="004181"/>
                </a:solidFill>
              </a:rPr>
              <a:t>„</a:t>
            </a:r>
            <a:r>
              <a:rPr lang="de-DE" sz="1600" dirty="0">
                <a:solidFill>
                  <a:srgbClr val="004181"/>
                </a:solidFill>
              </a:rPr>
              <a:t>Meine letzten drei Jobs habe ich über LinkedIn gefunden. Es ist die beste Plattform, um ein berufliches Netzwerk aufzubauen, sich weiterzubilden und eine Stelle zu finden.“</a:t>
            </a:r>
          </a:p>
          <a:p>
            <a:endParaRPr lang="en-US" sz="400" i="1" dirty="0">
              <a:solidFill>
                <a:srgbClr val="5B696B"/>
              </a:solidFill>
            </a:endParaRPr>
          </a:p>
          <a:p>
            <a:endParaRPr lang="en-US" sz="400" i="1" dirty="0">
              <a:solidFill>
                <a:srgbClr val="5B696B"/>
              </a:solidFill>
            </a:endParaRPr>
          </a:p>
          <a:p>
            <a:pPr rtl="0">
              <a:spcBef>
                <a:spcPts val="250"/>
              </a:spcBef>
            </a:pPr>
            <a:r>
              <a:rPr lang="de-DE" sz="1400" dirty="0">
                <a:solidFill>
                  <a:srgbClr val="935908"/>
                </a:solidFill>
              </a:rPr>
              <a:t>	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19A614-9E62-B64F-A03B-1D1960301E7A}"/>
              </a:ext>
            </a:extLst>
          </p:cNvPr>
          <p:cNvSpPr/>
          <p:nvPr/>
        </p:nvSpPr>
        <p:spPr>
          <a:xfrm>
            <a:off x="6426200" y="0"/>
            <a:ext cx="1346200" cy="1761234"/>
          </a:xfrm>
          <a:prstGeom prst="rect">
            <a:avLst/>
          </a:prstGeom>
          <a:solidFill>
            <a:srgbClr val="004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9FB87F-11EA-B643-A3C8-9FB96406D8A6}"/>
              </a:ext>
            </a:extLst>
          </p:cNvPr>
          <p:cNvSpPr txBox="1"/>
          <p:nvPr/>
        </p:nvSpPr>
        <p:spPr>
          <a:xfrm>
            <a:off x="1510299" y="8793408"/>
            <a:ext cx="263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-DE" sz="1600">
                <a:solidFill>
                  <a:srgbClr val="5B696B"/>
                </a:solidFill>
                <a:latin typeface="Community" panose="02000303040000020003" pitchFamily="2" charset="0"/>
              </a:rPr>
              <a:t>Gabriela Castro </a:t>
            </a:r>
          </a:p>
          <a:p>
            <a:pPr rtl="0"/>
            <a:r>
              <a:rPr lang="de-DE" sz="1600">
                <a:solidFill>
                  <a:srgbClr val="5B696B"/>
                </a:solidFill>
                <a:latin typeface="Community" panose="02000303040000020003" pitchFamily="2" charset="0"/>
              </a:rPr>
              <a:t>Finance Project Coordinator </a:t>
            </a: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120B134A-F28B-4C47-8944-376A352CC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6" y="222224"/>
            <a:ext cx="3070375" cy="421637"/>
          </a:xfrm>
          <a:prstGeom prst="rect">
            <a:avLst/>
          </a:prstGeom>
        </p:spPr>
      </p:pic>
      <p:pic>
        <p:nvPicPr>
          <p:cNvPr id="22" name="Picture 2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5A1BC3AB-21BA-AE44-A7C1-3241521A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54" y="8530953"/>
            <a:ext cx="1103267" cy="1103267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5DC50-42DB-C044-8622-0A2F18101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80" t="-576" r="3081" b="9440"/>
          <a:stretch/>
        </p:blipFill>
        <p:spPr>
          <a:xfrm>
            <a:off x="5575949" y="-5971"/>
            <a:ext cx="1751301" cy="1773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24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FCDF78-9742-5146-887B-7B6BEB7E4866}"/>
              </a:ext>
            </a:extLst>
          </p:cNvPr>
          <p:cNvSpPr/>
          <p:nvPr/>
        </p:nvSpPr>
        <p:spPr>
          <a:xfrm>
            <a:off x="0" y="2466802"/>
            <a:ext cx="7772398" cy="342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BCC692-EAB6-6045-AD5D-6E21A86A8D27}"/>
              </a:ext>
            </a:extLst>
          </p:cNvPr>
          <p:cNvSpPr/>
          <p:nvPr/>
        </p:nvSpPr>
        <p:spPr>
          <a:xfrm>
            <a:off x="2" y="9090701"/>
            <a:ext cx="7772398" cy="96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005" y="3191899"/>
            <a:ext cx="7373334" cy="2576775"/>
          </a:xfrm>
        </p:spPr>
        <p:txBody>
          <a:bodyPr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>
                <a:solidFill>
                  <a:schemeClr val="tx2"/>
                </a:solidFill>
              </a:rPr>
              <a:t>Kompetenzlücken identifizieren: </a:t>
            </a:r>
            <a:r>
              <a:rPr lang="de-DE" sz="1600">
                <a:solidFill>
                  <a:schemeClr val="tx2"/>
                </a:solidFill>
              </a:rPr>
              <a:t>Exklusive Einblicke von LinkedIn zeigen Ihnen, wo Jobsuchende angestellt werden und welche Wissenslücken in der Bevölkerung bestehen.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>
                <a:solidFill>
                  <a:schemeClr val="tx2"/>
                </a:solidFill>
              </a:rPr>
              <a:t>Einblicke in Echtzeit: </a:t>
            </a:r>
            <a:r>
              <a:rPr lang="de-DE" sz="1600">
                <a:solidFill>
                  <a:schemeClr val="tx2"/>
                </a:solidFill>
              </a:rPr>
              <a:t>Sie erhalten Echtzeiteinblicke in die Fähigkeiten der Jobsuchenden und können so gezielt Lernangebote zusammenstellen.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>
                <a:solidFill>
                  <a:schemeClr val="tx2"/>
                </a:solidFill>
              </a:rPr>
              <a:t>Hochwertige Inhalte: </a:t>
            </a:r>
            <a:r>
              <a:rPr lang="de-DE" sz="1600">
                <a:solidFill>
                  <a:schemeClr val="tx2"/>
                </a:solidFill>
              </a:rPr>
              <a:t>Jede Woche werden mehr als 60 kollaborative Kurse zur Bibliothek mit über 16.000 Kursen hinzugefügt, die alle von Branchenexpert:innen geleitet werden. Unsere Inhalte sind auf Deutsch, Englisch, Spanisch, Französisch, Japanisch, Mandarin und Portugiesisch verfügbar.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600" b="1">
                <a:solidFill>
                  <a:schemeClr val="tx2"/>
                </a:solidFill>
              </a:rPr>
              <a:t>Eigene Inhalte hochladen: </a:t>
            </a:r>
            <a:r>
              <a:rPr lang="de-DE" sz="1600">
                <a:solidFill>
                  <a:schemeClr val="tx2"/>
                </a:solidFill>
              </a:rPr>
              <a:t>Sie können auch eigene Inhalte in die Bibliothek integrieren.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2651914"/>
            <a:ext cx="4867199" cy="3920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de-DE" sz="2200">
                <a:solidFill>
                  <a:srgbClr val="004181"/>
                </a:solidFill>
                <a:latin typeface="Community Light" panose="02000303040000020003" pitchFamily="2" charset="0"/>
              </a:rPr>
              <a:t>Was eine Partnerschaft bringt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249871" y="6258822"/>
            <a:ext cx="7373334" cy="272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2400" dirty="0">
                <a:solidFill>
                  <a:srgbClr val="004181"/>
                </a:solidFill>
              </a:rPr>
              <a:t>„LinkedIn und Arbeitsagenturen haben dasselbe Ziel: Menschen Chancen auf dem Arbeitsmarkt zu ermöglichen. Gemeinsam können wir dieses Ziel besser erreichen.“</a:t>
            </a:r>
          </a:p>
          <a:p>
            <a:endParaRPr lang="en-US" sz="400" dirty="0">
              <a:solidFill>
                <a:schemeClr val="tx2"/>
              </a:solidFill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F459D49-AE92-8543-9524-83FD0256A34C}"/>
              </a:ext>
            </a:extLst>
          </p:cNvPr>
          <p:cNvSpPr txBox="1">
            <a:spLocks/>
          </p:cNvSpPr>
          <p:nvPr/>
        </p:nvSpPr>
        <p:spPr>
          <a:xfrm>
            <a:off x="249871" y="9330100"/>
            <a:ext cx="7272208" cy="32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600">
                <a:solidFill>
                  <a:schemeClr val="tx2"/>
                </a:solidFill>
              </a:rPr>
              <a:t>Sie möchten mehr erfahren? Besuchen Sie Learning.linkedin.com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52F3A-81DC-C143-840F-DDA6E875F994}"/>
              </a:ext>
            </a:extLst>
          </p:cNvPr>
          <p:cNvSpPr txBox="1"/>
          <p:nvPr/>
        </p:nvSpPr>
        <p:spPr>
          <a:xfrm>
            <a:off x="1743001" y="7738779"/>
            <a:ext cx="48344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-DE" dirty="0">
                <a:solidFill>
                  <a:srgbClr val="5B696B"/>
                </a:solidFill>
                <a:latin typeface="Community" panose="02000303040000020003" pitchFamily="2" charset="0"/>
              </a:rPr>
              <a:t>Charlie </a:t>
            </a:r>
            <a:r>
              <a:rPr lang="de-DE">
                <a:solidFill>
                  <a:srgbClr val="5B696B"/>
                </a:solidFill>
                <a:latin typeface="Community" panose="02000303040000020003" pitchFamily="2" charset="0"/>
              </a:rPr>
              <a:t>Terrell</a:t>
            </a:r>
          </a:p>
          <a:p>
            <a:pPr rtl="0"/>
            <a:r>
              <a:rPr lang="de-DE" sz="1600" dirty="0" err="1">
                <a:solidFill>
                  <a:srgbClr val="5B696B"/>
                </a:solidFill>
                <a:latin typeface="Community" panose="02000303040000020003" pitchFamily="2" charset="0"/>
              </a:rPr>
              <a:t>Director</a:t>
            </a:r>
            <a:r>
              <a:rPr lang="de-DE" sz="1600" dirty="0">
                <a:solidFill>
                  <a:srgbClr val="5B696B"/>
                </a:solidFill>
                <a:latin typeface="Community" panose="02000303040000020003" pitchFamily="2" charset="0"/>
              </a:rPr>
              <a:t>, National Labor Exchange</a:t>
            </a:r>
          </a:p>
          <a:p>
            <a:pPr rtl="0"/>
            <a:r>
              <a:rPr lang="de-DE" sz="1600" dirty="0">
                <a:solidFill>
                  <a:srgbClr val="5B696B"/>
                </a:solidFill>
                <a:latin typeface="Community" panose="02000303040000020003" pitchFamily="2" charset="0"/>
              </a:rPr>
              <a:t>National </a:t>
            </a:r>
            <a:r>
              <a:rPr lang="de-DE" sz="1600" dirty="0" err="1">
                <a:solidFill>
                  <a:srgbClr val="5B696B"/>
                </a:solidFill>
                <a:latin typeface="Community" panose="02000303040000020003" pitchFamily="2" charset="0"/>
              </a:rPr>
              <a:t>Association</a:t>
            </a:r>
            <a:r>
              <a:rPr lang="de-DE" sz="1600" dirty="0">
                <a:solidFill>
                  <a:srgbClr val="5B696B"/>
                </a:solidFill>
                <a:latin typeface="Community" panose="02000303040000020003" pitchFamily="2" charset="0"/>
              </a:rPr>
              <a:t> </a:t>
            </a:r>
            <a:r>
              <a:rPr lang="de-DE" sz="1600" dirty="0" err="1">
                <a:solidFill>
                  <a:srgbClr val="5B696B"/>
                </a:solidFill>
                <a:latin typeface="Community" panose="02000303040000020003" pitchFamily="2" charset="0"/>
              </a:rPr>
              <a:t>of</a:t>
            </a:r>
            <a:r>
              <a:rPr lang="de-DE" sz="1600" dirty="0">
                <a:solidFill>
                  <a:srgbClr val="5B696B"/>
                </a:solidFill>
                <a:latin typeface="Community" panose="02000303040000020003" pitchFamily="2" charset="0"/>
              </a:rPr>
              <a:t> State </a:t>
            </a:r>
            <a:r>
              <a:rPr lang="de-DE" sz="1600" dirty="0" err="1">
                <a:solidFill>
                  <a:srgbClr val="5B696B"/>
                </a:solidFill>
                <a:latin typeface="Community" panose="02000303040000020003" pitchFamily="2" charset="0"/>
              </a:rPr>
              <a:t>Workforce</a:t>
            </a:r>
            <a:r>
              <a:rPr lang="de-DE" sz="1600" dirty="0">
                <a:solidFill>
                  <a:srgbClr val="5B696B"/>
                </a:solidFill>
                <a:latin typeface="Community" panose="02000303040000020003" pitchFamily="2" charset="0"/>
              </a:rPr>
              <a:t> </a:t>
            </a:r>
            <a:r>
              <a:rPr lang="de-DE" sz="1600" dirty="0" err="1">
                <a:solidFill>
                  <a:srgbClr val="5B696B"/>
                </a:solidFill>
                <a:latin typeface="Community" panose="02000303040000020003" pitchFamily="2" charset="0"/>
              </a:rPr>
              <a:t>Agencies</a:t>
            </a:r>
            <a:r>
              <a:rPr lang="de-DE" sz="1600" dirty="0">
                <a:solidFill>
                  <a:srgbClr val="5B696B"/>
                </a:solidFill>
                <a:latin typeface="Community" panose="02000303040000020003" pitchFamily="2" charset="0"/>
              </a:rPr>
              <a:t>, Vereinigte Staaten</a:t>
            </a:r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332FCEF-BEB7-464C-81B9-FB17797D5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61436" y="7490587"/>
            <a:ext cx="1270000" cy="1270000"/>
          </a:xfrm>
          <a:prstGeom prst="ellipse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0863A43-3953-AD4A-A2A0-947EC7E56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60" y="9574551"/>
            <a:ext cx="1960019" cy="269158"/>
          </a:xfrm>
          <a:prstGeom prst="rect">
            <a:avLst/>
          </a:prstGeom>
        </p:spPr>
      </p:pic>
      <p:pic>
        <p:nvPicPr>
          <p:cNvPr id="12" name="Picture 11" descr="A person sitting at a table&#10;&#10;Description automatically generated">
            <a:extLst>
              <a:ext uri="{FF2B5EF4-FFF2-40B4-BE49-F238E27FC236}">
                <a16:creationId xmlns:a16="http://schemas.microsoft.com/office/drawing/2014/main" id="{C4E63EEB-4FE1-1945-9CD9-2B99CE660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196" b="11207"/>
          <a:stretch/>
        </p:blipFill>
        <p:spPr>
          <a:xfrm>
            <a:off x="-225" y="-5038"/>
            <a:ext cx="7772400" cy="24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1873</TotalTime>
  <Words>382</Words>
  <Application>Microsoft Macintosh PowerPoint</Application>
  <PresentationFormat>Custom</PresentationFormat>
  <Paragraphs>62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Community</vt:lpstr>
      <vt:lpstr>Community Light</vt:lpstr>
      <vt:lpstr>LKN Sans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Petrone</dc:creator>
  <cp:lastModifiedBy>Elisabeth Wohofsky</cp:lastModifiedBy>
  <cp:revision>95</cp:revision>
  <cp:lastPrinted>2019-08-21T15:51:43Z</cp:lastPrinted>
  <dcterms:created xsi:type="dcterms:W3CDTF">2019-07-12T23:16:35Z</dcterms:created>
  <dcterms:modified xsi:type="dcterms:W3CDTF">2021-09-08T21:31:46Z</dcterms:modified>
</cp:coreProperties>
</file>