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173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1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3"/>
    <p:restoredTop sz="94679"/>
  </p:normalViewPr>
  <p:slideViewPr>
    <p:cSldViewPr snapToGrid="0">
      <p:cViewPr varScale="1">
        <p:scale>
          <a:sx n="52" d="100"/>
          <a:sy n="52" d="100"/>
        </p:scale>
        <p:origin x="944" y="200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C528159-1B8D-AA4E-B029-EAC82009EB07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87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0897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226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: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1078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96171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x13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6735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x9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218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up 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612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7789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940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Squa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510878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Circl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395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408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8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3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11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2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57229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On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8646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wo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1959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hree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4006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Four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4313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730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888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3529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2" r:id="rId2"/>
    <p:sldLayoutId id="2147483782" r:id="rId3"/>
    <p:sldLayoutId id="2147483781" r:id="rId4"/>
    <p:sldLayoutId id="2147483780" r:id="rId5"/>
    <p:sldLayoutId id="2147483779" r:id="rId6"/>
    <p:sldLayoutId id="2147483692" r:id="rId7"/>
    <p:sldLayoutId id="2147483701" r:id="rId8"/>
    <p:sldLayoutId id="2147483698" r:id="rId9"/>
    <p:sldLayoutId id="2147483700" r:id="rId10"/>
    <p:sldLayoutId id="2147483693" r:id="rId11"/>
    <p:sldLayoutId id="2147483778" r:id="rId12"/>
    <p:sldLayoutId id="2147483699" r:id="rId13"/>
    <p:sldLayoutId id="2147483694" r:id="rId14"/>
    <p:sldLayoutId id="2147483696" r:id="rId15"/>
    <p:sldLayoutId id="2147483737" r:id="rId16"/>
    <p:sldLayoutId id="2147483695" r:id="rId17"/>
    <p:sldLayoutId id="2147483685" r:id="rId18"/>
    <p:sldLayoutId id="2147483697" r:id="rId19"/>
    <p:sldLayoutId id="2147483679" r:id="rId20"/>
    <p:sldLayoutId id="2147483691" r:id="rId21"/>
    <p:sldLayoutId id="2147483784" r:id="rId22"/>
    <p:sldLayoutId id="2147483786" r:id="rId2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accent6"/>
          </a:solidFill>
          <a:latin typeface="Community" panose="020003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1" userDrawn="1">
          <p15:clr>
            <a:srgbClr val="F26B43"/>
          </p15:clr>
        </p15:guide>
        <p15:guide id="3" pos="961" userDrawn="1">
          <p15:clr>
            <a:srgbClr val="F26B43"/>
          </p15:clr>
        </p15:guide>
        <p15:guide id="4" pos="14353" userDrawn="1">
          <p15:clr>
            <a:srgbClr val="F26B43"/>
          </p15:clr>
        </p15:guide>
        <p15:guide id="5" orient="horz" pos="7680" userDrawn="1">
          <p15:clr>
            <a:srgbClr val="F26B43"/>
          </p15:clr>
        </p15:guide>
        <p15:guide id="6" orient="horz" pos="936" userDrawn="1">
          <p15:clr>
            <a:srgbClr val="F26B43"/>
          </p15:clr>
        </p15:guide>
        <p15:guide id="7" pos="9961" userDrawn="1">
          <p15:clr>
            <a:srgbClr val="A4A3A4"/>
          </p15:clr>
        </p15:guide>
        <p15:guide id="8" pos="10177" userDrawn="1">
          <p15:clr>
            <a:srgbClr val="A4A3A4"/>
          </p15:clr>
        </p15:guide>
        <p15:guide id="9" pos="9769" userDrawn="1">
          <p15:clr>
            <a:srgbClr val="A4A3A4"/>
          </p15:clr>
        </p15:guide>
        <p15:guide id="10" pos="5161" userDrawn="1">
          <p15:clr>
            <a:srgbClr val="A4A3A4"/>
          </p15:clr>
        </p15:guide>
        <p15:guide id="11" pos="5353" userDrawn="1">
          <p15:clr>
            <a:srgbClr val="A4A3A4"/>
          </p15:clr>
        </p15:guide>
        <p15:guide id="12" pos="5569" userDrawn="1">
          <p15:clr>
            <a:srgbClr val="A4A3A4"/>
          </p15:clr>
        </p15:guide>
        <p15:guide id="13" pos="7873" userDrawn="1">
          <p15:clr>
            <a:srgbClr val="A4A3A4"/>
          </p15:clr>
        </p15:guide>
        <p15:guide id="14" pos="748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D4F48F-257F-2749-8333-DB3EC2083514}"/>
              </a:ext>
            </a:extLst>
          </p:cNvPr>
          <p:cNvSpPr/>
          <p:nvPr/>
        </p:nvSpPr>
        <p:spPr>
          <a:xfrm>
            <a:off x="-1" y="0"/>
            <a:ext cx="24387175" cy="13716000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94CAF8-C08A-41EB-82FA-7FCA09202A80}"/>
              </a:ext>
            </a:extLst>
          </p:cNvPr>
          <p:cNvSpPr>
            <a:spLocks/>
          </p:cNvSpPr>
          <p:nvPr/>
        </p:nvSpPr>
        <p:spPr bwMode="auto">
          <a:xfrm>
            <a:off x="663064" y="1605110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c15="http://schemas.microsoft.com/office/drawing/2012/chart" xmlns:c="http://schemas.openxmlformats.org/drawingml/2006/chart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de-DE" sz="3200">
                <a:solidFill>
                  <a:schemeClr val="bg2"/>
                </a:solidFill>
                <a:latin typeface="Community Light"/>
              </a:rPr>
              <a:t>Aufgabe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C3FB1A-3BF7-4591-896E-B046A32710B5}"/>
              </a:ext>
            </a:extLst>
          </p:cNvPr>
          <p:cNvSpPr>
            <a:spLocks/>
          </p:cNvSpPr>
          <p:nvPr/>
        </p:nvSpPr>
        <p:spPr bwMode="auto">
          <a:xfrm>
            <a:off x="20648914" y="1585476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c15="http://schemas.microsoft.com/office/drawing/2012/chart" xmlns:c="http://schemas.openxmlformats.org/drawingml/2006/chart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de-DE" sz="3200">
                <a:solidFill>
                  <a:schemeClr val="bg2"/>
                </a:solidFill>
                <a:latin typeface="Community Light"/>
                <a:ea typeface="Source Sans Pro Semibold"/>
              </a:rPr>
              <a:t>Erledigt 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499A46B-A0A2-0A44-B3F0-AFF3C214C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8914" y="13124989"/>
            <a:ext cx="3252116" cy="444688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DC0D25F-E9C7-5E4F-BE87-D796A630A68B}"/>
              </a:ext>
            </a:extLst>
          </p:cNvPr>
          <p:cNvSpPr txBox="1">
            <a:spLocks/>
          </p:cNvSpPr>
          <p:nvPr/>
        </p:nvSpPr>
        <p:spPr>
          <a:xfrm>
            <a:off x="486145" y="582028"/>
            <a:ext cx="21611907" cy="8722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de-DE" sz="6100">
                <a:solidFill>
                  <a:srgbClr val="2D65BC"/>
                </a:solidFill>
                <a:latin typeface="Community Light"/>
              </a:rPr>
              <a:t>Checkliste für die Vorbereitung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049EBE6-BB89-4D2D-8BD2-76CE86952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928618"/>
              </p:ext>
            </p:extLst>
          </p:nvPr>
        </p:nvGraphicFramePr>
        <p:xfrm>
          <a:off x="499251" y="2363779"/>
          <a:ext cx="18412384" cy="10518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870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4339514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</a:tblGrid>
              <a:tr h="876561">
                <a:tc>
                  <a:txBody>
                    <a:bodyPr/>
                    <a:lstStyle/>
                    <a:p>
                      <a:pPr marL="0" lvl="0" indent="0" algn="l" defTabSz="1828800" rtl="0" eaLnBrk="1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de-DE" sz="2400" b="0" i="0" kern="1200">
                          <a:solidFill>
                            <a:srgbClr val="2D65BC"/>
                          </a:solidFill>
                          <a:latin typeface="Community Light"/>
                          <a:ea typeface="+mn-ea"/>
                          <a:cs typeface="+mn-cs"/>
                        </a:rPr>
                        <a:t>Einführungsteam und unterstützende Partner:innen identifiziert, Aufgabenverteilung abgeschlossen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Management-Fürsprecher:innen/Executive Sponsors bestätigt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9360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IT-Support für Einrichtung von LinkedIn Learning angefragt (sofern für technische Integration benötigt)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574496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Kurs „LinkedIn Learning für Administrator:innen“ angesehen und mit Admins geteilt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Lernziele bzw. Ziele zur Erfolgsmessung festgelegt 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Einführungstermin mit Stakeholder:innen abgestimmt (und mit IT-Team, sofern für technische Integration benötigt)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Komunikationsplan für die Einführung erstellt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910352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Einführung per E-Mail angekündigt, Teaserkampagne auf internen Kanälen gestartet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424704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User:innen manuell im Tab </a:t>
                      </a:r>
                      <a:r>
                        <a:rPr kumimoji="0" lang="de-DE" sz="2400" b="0" i="1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Personen</a:t>
                      </a: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 hinzugefügt (durch Hochladen von CSV-Dateien oder SSO-Integration)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387684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Sub-Admins und Kurator:innen zugewiesen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346715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Letzte offene Aufgaben mit IT-Team besprochen und in die Wege geleitet (sofern für technische Integration benötigt)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440711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Ankündigungs-E-Mail „LinkedIn Learning ist da!“ versandfertig vorbereitet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</a:tbl>
          </a:graphicData>
        </a:graphic>
      </p:graphicFrame>
      <p:pic>
        <p:nvPicPr>
          <p:cNvPr id="17" name="Graphic 16" descr="Checkmark with solid fill">
            <a:extLst>
              <a:ext uri="{FF2B5EF4-FFF2-40B4-BE49-F238E27FC236}">
                <a16:creationId xmlns:a16="http://schemas.microsoft.com/office/drawing/2014/main" id="{6C57CBBF-89A0-451C-A947-DCC3AB3C8C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370654" y="2523800"/>
            <a:ext cx="485070" cy="58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6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368A1-538E-4E5B-A25A-76F0BC48C9A7}">
  <ds:schemaRefs>
    <ds:schemaRef ds:uri="http://schemas.microsoft.com/office/infopath/2007/PartnerControls"/>
    <ds:schemaRef ds:uri="http://www.w3.org/XML/1998/namespace"/>
    <ds:schemaRef ds:uri="http://purl.org/dc/elements/1.1/"/>
    <ds:schemaRef ds:uri="59bb7149-415f-4d32-9240-8c8adac475b9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30e9df3-be65-4c73-a93b-d1236ebd677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1481</TotalTime>
  <Words>140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Community</vt:lpstr>
      <vt:lpstr>Community Light</vt:lpstr>
      <vt:lpstr>LKN Sans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Elisabeth Wohofsky</cp:lastModifiedBy>
  <cp:revision>62</cp:revision>
  <cp:lastPrinted>2019-03-04T21:05:23Z</cp:lastPrinted>
  <dcterms:created xsi:type="dcterms:W3CDTF">2018-10-18T20:47:17Z</dcterms:created>
  <dcterms:modified xsi:type="dcterms:W3CDTF">2021-08-27T04:05:44Z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