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2C23_BAE955DB.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2C0D_71161DFB.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41"/>
  </p:notesMasterIdLst>
  <p:sldIdLst>
    <p:sldId id="3710" r:id="rId2"/>
    <p:sldId id="4221" r:id="rId3"/>
    <p:sldId id="4220" r:id="rId4"/>
    <p:sldId id="4228" r:id="rId5"/>
    <p:sldId id="11263" r:id="rId6"/>
    <p:sldId id="11262" r:id="rId7"/>
    <p:sldId id="11302" r:id="rId8"/>
    <p:sldId id="11149" r:id="rId9"/>
    <p:sldId id="11152" r:id="rId10"/>
    <p:sldId id="11264" r:id="rId11"/>
    <p:sldId id="11265" r:id="rId12"/>
    <p:sldId id="11266" r:id="rId13"/>
    <p:sldId id="11267" r:id="rId14"/>
    <p:sldId id="11299" r:id="rId15"/>
    <p:sldId id="11298" r:id="rId16"/>
    <p:sldId id="11270" r:id="rId17"/>
    <p:sldId id="11271" r:id="rId18"/>
    <p:sldId id="11272" r:id="rId19"/>
    <p:sldId id="11273" r:id="rId20"/>
    <p:sldId id="11275" r:id="rId21"/>
    <p:sldId id="11277" r:id="rId22"/>
    <p:sldId id="11278" r:id="rId23"/>
    <p:sldId id="11279" r:id="rId24"/>
    <p:sldId id="11282" r:id="rId25"/>
    <p:sldId id="11283" r:id="rId26"/>
    <p:sldId id="11284" r:id="rId27"/>
    <p:sldId id="11285" r:id="rId28"/>
    <p:sldId id="11286" r:id="rId29"/>
    <p:sldId id="11287" r:id="rId30"/>
    <p:sldId id="11288" r:id="rId31"/>
    <p:sldId id="11289" r:id="rId32"/>
    <p:sldId id="11290" r:id="rId33"/>
    <p:sldId id="11292" r:id="rId34"/>
    <p:sldId id="11291" r:id="rId35"/>
    <p:sldId id="11300" r:id="rId36"/>
    <p:sldId id="11301" r:id="rId37"/>
    <p:sldId id="11294" r:id="rId38"/>
    <p:sldId id="11295" r:id="rId39"/>
    <p:sldId id="3810" r:id="rId40"/>
  </p:sldIdLst>
  <p:sldSz cx="24387175"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23BD5E-3FE8-1BF6-280D-58AE79E0286F}" name="Jessica Feinstein" initials="JF" userId="S::jfeinste@linkedin.biz::27f095b9-4129-457d-8527-82b710261c71" providerId="AD"/>
  <p188:author id="{A2FA036C-7D10-6C4E-481D-B8FD54656753}" name="Paul Petrone" initials="PP" userId="S::ppetrone@linkedin.biz::03958cd3-0dcc-42e8-880f-c69c636cba66" providerId="AD"/>
  <p188:author id="{C151A494-3BDA-AF84-E1A5-391C1641382C}" name="Robert Firme" initials="RF" userId="S::rfirme@linkedin.biz::48ab0095-b744-4eb0-8f5e-cdf73bd39091" providerId="AD"/>
  <p188:author id="{056701C7-E439-348A-36DB-40F9749A761F}" name="Robert Tait" initials="RT" userId="b3f4f197ba9f4f5a" providerId="Windows Live"/>
  <p188:author id="{D3DCDBCB-6B6B-0CA7-A774-27CCBE12FDC5}" name="Reggie Hanson" initials="RH" userId="S::rhanson@linkedin.biz::e5e7131d-5ae5-42ce-8e8c-bf3fa9f01fd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6EBCE"/>
    <a:srgbClr val="44702D"/>
    <a:srgbClr val="B03E1E"/>
    <a:srgbClr val="54657A"/>
    <a:srgbClr val="935806"/>
    <a:srgbClr val="DBE6EF"/>
    <a:srgbClr val="0465C1"/>
    <a:srgbClr val="819320"/>
    <a:srgbClr val="E9E5DF"/>
    <a:srgbClr val="5466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9"/>
    <p:restoredTop sz="94422"/>
  </p:normalViewPr>
  <p:slideViewPr>
    <p:cSldViewPr snapToGrid="0">
      <p:cViewPr varScale="1">
        <p:scale>
          <a:sx n="54" d="100"/>
          <a:sy n="54" d="100"/>
        </p:scale>
        <p:origin x="296"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notesMaster" Target="notesMasters/notesMaster1.xml"/></Relationships>
</file>

<file path=ppt/comments/modernComment_2C0D_71161DFB.xml><?xml version="1.0" encoding="utf-8"?>
<p188:cmLst xmlns:a="http://schemas.openxmlformats.org/drawingml/2006/main" xmlns:r="http://schemas.openxmlformats.org/officeDocument/2006/relationships" xmlns:p188="http://schemas.microsoft.com/office/powerpoint/2018/8/main">
  <p188:cm id="{E2595F0C-F8CE-D940-AE0A-11D97A7D4596}" authorId="{A2FA036C-7D10-6C4E-481D-B8FD54656753}" created="2020-09-17T19:33:54.711">
    <pc:sldMkLst xmlns:pc="http://schemas.microsoft.com/office/powerpoint/2013/main/command">
      <pc:docMk/>
      <pc:sldMk cId="1897274875" sldId="11277"/>
    </pc:sldMkLst>
    <p188:txBody>
      <a:bodyPr/>
      <a:lstStyle/>
      <a:p>
        <a:r>
          <a:rPr lang="en-US"/>
          <a:t>DESIGN NOTE – Can we add in UCF’s logo?</a:t>
        </a:r>
      </a:p>
    </p188:txBody>
  </p188:cm>
</p188:cmLst>
</file>

<file path=ppt/comments/modernComment_2C23_BAE955DB.xml><?xml version="1.0" encoding="utf-8"?>
<p188:cmLst xmlns:a="http://schemas.openxmlformats.org/drawingml/2006/main" xmlns:r="http://schemas.openxmlformats.org/officeDocument/2006/relationships" xmlns:p188="http://schemas.microsoft.com/office/powerpoint/2018/8/main">
  <p188:cm id="{8FA9DE08-E8CE-DE4C-997A-A9146565BB44}" authorId="{A2FA036C-7D10-6C4E-481D-B8FD54656753}" created="2020-09-17T19:33:07.048">
    <ac:deMkLst xmlns:ac="http://schemas.microsoft.com/office/drawing/2013/main/command">
      <pc:docMk xmlns:pc="http://schemas.microsoft.com/office/powerpoint/2013/main/command"/>
      <pc:sldMk xmlns:pc="http://schemas.microsoft.com/office/powerpoint/2013/main/command" cId="3135854043" sldId="11299"/>
      <ac:spMk id="47" creationId="{31A8EAEC-9687-7A42-91AF-C73BB022A7F6}"/>
    </ac:deMkLst>
    <p188:pos x="20443701" y="995223"/>
    <p188:txBody>
      <a:bodyPr/>
      <a:lstStyle/>
      <a:p>
        <a:r>
          <a:rPr lang="en-US"/>
          <a:t>DESIGN Note – Can we add in King’s College’s logo?</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B7DA5B-3182-8642-B34F-7EA3EA40A944}" type="datetimeFigureOut">
              <a:rPr lang="en-US" smtClean="0"/>
              <a:t>9/8/21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D6BE04-478C-284C-85F5-3BA4FD0548AC}" type="slidenum">
              <a:rPr lang="en-US" smtClean="0"/>
              <a:t>‹#›</a:t>
            </a:fld>
            <a:endParaRPr lang="en-US"/>
          </a:p>
        </p:txBody>
      </p:sp>
    </p:spTree>
    <p:extLst>
      <p:ext uri="{BB962C8B-B14F-4D97-AF65-F5344CB8AC3E}">
        <p14:creationId xmlns:p14="http://schemas.microsoft.com/office/powerpoint/2010/main" val="3019443998"/>
      </p:ext>
    </p:extLst>
  </p:cSld>
  <p:clrMap bg1="lt1" tx1="dk1" bg2="lt2" tx2="dk2" accent1="accent1" accent2="accent2" accent3="accent3" accent4="accent4" accent5="accent5" accent6="accent6" hlink="hlink" folHlink="folHlink"/>
  <p:notesStyle>
    <a:lvl1pPr marL="0" algn="l" defTabSz="1828597" rtl="0" eaLnBrk="1" latinLnBrk="0" hangingPunct="1">
      <a:defRPr sz="2400" kern="1200">
        <a:solidFill>
          <a:schemeClr val="tx1"/>
        </a:solidFill>
        <a:latin typeface="+mn-lt"/>
        <a:ea typeface="+mn-ea"/>
        <a:cs typeface="+mn-cs"/>
      </a:defRPr>
    </a:lvl1pPr>
    <a:lvl2pPr marL="914300" algn="l" defTabSz="1828597" rtl="0" eaLnBrk="1" latinLnBrk="0" hangingPunct="1">
      <a:defRPr sz="2400" kern="1200">
        <a:solidFill>
          <a:schemeClr val="tx1"/>
        </a:solidFill>
        <a:latin typeface="+mn-lt"/>
        <a:ea typeface="+mn-ea"/>
        <a:cs typeface="+mn-cs"/>
      </a:defRPr>
    </a:lvl2pPr>
    <a:lvl3pPr marL="1828597" algn="l" defTabSz="1828597" rtl="0" eaLnBrk="1" latinLnBrk="0" hangingPunct="1">
      <a:defRPr sz="2400" kern="1200">
        <a:solidFill>
          <a:schemeClr val="tx1"/>
        </a:solidFill>
        <a:latin typeface="+mn-lt"/>
        <a:ea typeface="+mn-ea"/>
        <a:cs typeface="+mn-cs"/>
      </a:defRPr>
    </a:lvl3pPr>
    <a:lvl4pPr marL="2742897" algn="l" defTabSz="1828597" rtl="0" eaLnBrk="1" latinLnBrk="0" hangingPunct="1">
      <a:defRPr sz="2400" kern="1200">
        <a:solidFill>
          <a:schemeClr val="tx1"/>
        </a:solidFill>
        <a:latin typeface="+mn-lt"/>
        <a:ea typeface="+mn-ea"/>
        <a:cs typeface="+mn-cs"/>
      </a:defRPr>
    </a:lvl4pPr>
    <a:lvl5pPr marL="3657197" algn="l" defTabSz="1828597" rtl="0" eaLnBrk="1" latinLnBrk="0" hangingPunct="1">
      <a:defRPr sz="2400" kern="1200">
        <a:solidFill>
          <a:schemeClr val="tx1"/>
        </a:solidFill>
        <a:latin typeface="+mn-lt"/>
        <a:ea typeface="+mn-ea"/>
        <a:cs typeface="+mn-cs"/>
      </a:defRPr>
    </a:lvl5pPr>
    <a:lvl6pPr marL="4571497" algn="l" defTabSz="1828597" rtl="0" eaLnBrk="1" latinLnBrk="0" hangingPunct="1">
      <a:defRPr sz="2400" kern="1200">
        <a:solidFill>
          <a:schemeClr val="tx1"/>
        </a:solidFill>
        <a:latin typeface="+mn-lt"/>
        <a:ea typeface="+mn-ea"/>
        <a:cs typeface="+mn-cs"/>
      </a:defRPr>
    </a:lvl6pPr>
    <a:lvl7pPr marL="5485794" algn="l" defTabSz="1828597" rtl="0" eaLnBrk="1" latinLnBrk="0" hangingPunct="1">
      <a:defRPr sz="2400" kern="1200">
        <a:solidFill>
          <a:schemeClr val="tx1"/>
        </a:solidFill>
        <a:latin typeface="+mn-lt"/>
        <a:ea typeface="+mn-ea"/>
        <a:cs typeface="+mn-cs"/>
      </a:defRPr>
    </a:lvl7pPr>
    <a:lvl8pPr marL="6400094" algn="l" defTabSz="1828597" rtl="0" eaLnBrk="1" latinLnBrk="0" hangingPunct="1">
      <a:defRPr sz="2400" kern="1200">
        <a:solidFill>
          <a:schemeClr val="tx1"/>
        </a:solidFill>
        <a:latin typeface="+mn-lt"/>
        <a:ea typeface="+mn-ea"/>
        <a:cs typeface="+mn-cs"/>
      </a:defRPr>
    </a:lvl8pPr>
    <a:lvl9pPr marL="7314394" algn="l" defTabSz="182859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2400" marR="0" lvl="0" indent="0" algn="l" defTabSz="914400" rtl="0" eaLnBrk="1" fontAlgn="auto" latinLnBrk="0" hangingPunct="1">
              <a:lnSpc>
                <a:spcPct val="100000"/>
              </a:lnSpc>
              <a:spcBef>
                <a:spcPts val="0"/>
              </a:spcBef>
              <a:spcAft>
                <a:spcPts val="0"/>
              </a:spcAft>
              <a:buClrTx/>
              <a:buSzPts val="1200"/>
              <a:buFontTx/>
              <a:buNone/>
              <a:tabLst/>
              <a:defRPr/>
            </a:pPr>
            <a:endParaRPr lang="en-US" sz="1800" dirty="0">
              <a:solidFill>
                <a:srgbClr val="556679"/>
              </a:solidFill>
              <a:latin typeface="Community" panose="02000303040000020003" pitchFamily="2" charset="0"/>
            </a:endParaRPr>
          </a:p>
          <a:p>
            <a:pPr marL="152400" lvl="0" indent="0" algn="l" rtl="0">
              <a:spcBef>
                <a:spcPts val="0"/>
              </a:spcBef>
              <a:spcAft>
                <a:spcPts val="0"/>
              </a:spcAft>
              <a:buSzPts val="1200"/>
              <a:buNone/>
            </a:pPr>
            <a:endParaRPr lang="en-US" sz="1800" b="0" i="0" dirty="0">
              <a:latin typeface="Community" panose="02000303040000020003" pitchFamily="2" charset="0"/>
            </a:endParaRPr>
          </a:p>
        </p:txBody>
      </p:sp>
      <p:sp>
        <p:nvSpPr>
          <p:cNvPr id="4" name="Slide Number Placeholder 3"/>
          <p:cNvSpPr>
            <a:spLocks noGrp="1"/>
          </p:cNvSpPr>
          <p:nvPr>
            <p:ph type="sldNum" sz="quarter" idx="5"/>
          </p:nvPr>
        </p:nvSpPr>
        <p:spPr/>
        <p:txBody>
          <a:bodyPr/>
          <a:lstStyle/>
          <a:p>
            <a:pPr rtl="0"/>
            <a:fld id="{6C528159-1B8D-AA4E-B029-EAC82009EB07}" type="slidenum">
              <a:rPr/>
              <a:t>1</a:t>
            </a:fld>
            <a:endParaRPr/>
          </a:p>
        </p:txBody>
      </p:sp>
    </p:spTree>
    <p:extLst>
      <p:ext uri="{BB962C8B-B14F-4D97-AF65-F5344CB8AC3E}">
        <p14:creationId xmlns:p14="http://schemas.microsoft.com/office/powerpoint/2010/main" val="4228306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990778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581952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85311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3110953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2105376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r>
              <a:rPr lang="de-DE" sz="1800">
                <a:latin typeface="Community" panose="02000303040000020003" pitchFamily="2" charset="0"/>
              </a:rPr>
              <a:t>Added subhead</a:t>
            </a:r>
          </a:p>
        </p:txBody>
      </p:sp>
    </p:spTree>
    <p:extLst>
      <p:ext uri="{BB962C8B-B14F-4D97-AF65-F5344CB8AC3E}">
        <p14:creationId xmlns:p14="http://schemas.microsoft.com/office/powerpoint/2010/main" val="3337724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dirty="0">
              <a:latin typeface="Community" panose="02000303040000020003" pitchFamily="2" charset="0"/>
            </a:endParaRPr>
          </a:p>
        </p:txBody>
      </p:sp>
      <p:sp>
        <p:nvSpPr>
          <p:cNvPr id="4" name="Slide Number Placeholder 3"/>
          <p:cNvSpPr>
            <a:spLocks noGrp="1"/>
          </p:cNvSpPr>
          <p:nvPr>
            <p:ph type="sldNum" sz="quarter" idx="5"/>
          </p:nvPr>
        </p:nvSpPr>
        <p:spPr/>
        <p:txBody>
          <a:bodyPr/>
          <a:lstStyle/>
          <a:p>
            <a:pPr rtl="0"/>
            <a:fld id="{6C528159-1B8D-AA4E-B029-EAC82009EB07}" type="slidenum">
              <a:rPr/>
              <a:pPr/>
              <a:t>16</a:t>
            </a:fld>
            <a:endParaRPr/>
          </a:p>
        </p:txBody>
      </p:sp>
    </p:spTree>
    <p:extLst>
      <p:ext uri="{BB962C8B-B14F-4D97-AF65-F5344CB8AC3E}">
        <p14:creationId xmlns:p14="http://schemas.microsoft.com/office/powerpoint/2010/main" val="2336296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2272335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r>
              <a:rPr lang="de-DE" sz="1800">
                <a:latin typeface="Community" panose="02000303040000020003" pitchFamily="2" charset="0"/>
              </a:rPr>
              <a:t>Change – quote to Rick Hodge</a:t>
            </a:r>
          </a:p>
        </p:txBody>
      </p:sp>
    </p:spTree>
    <p:extLst>
      <p:ext uri="{BB962C8B-B14F-4D97-AF65-F5344CB8AC3E}">
        <p14:creationId xmlns:p14="http://schemas.microsoft.com/office/powerpoint/2010/main" val="1303632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3166721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ommunity" panose="02000303040000020003" pitchFamily="2" charset="0"/>
            </a:endParaRPr>
          </a:p>
        </p:txBody>
      </p:sp>
      <p:sp>
        <p:nvSpPr>
          <p:cNvPr id="4" name="Slide Number Placeholder 3"/>
          <p:cNvSpPr>
            <a:spLocks noGrp="1"/>
          </p:cNvSpPr>
          <p:nvPr>
            <p:ph type="sldNum" sz="quarter" idx="10"/>
          </p:nvPr>
        </p:nvSpPr>
        <p:spPr/>
        <p:txBody>
          <a:bodyPr/>
          <a:lstStyle/>
          <a:p>
            <a:pPr marL="0" marR="0" lvl="0" indent="0" algn="r" defTabSz="1828891" rtl="0" eaLnBrk="1" fontAlgn="auto" latinLnBrk="0" hangingPunct="1">
              <a:lnSpc>
                <a:spcPct val="100000"/>
              </a:lnSpc>
              <a:spcBef>
                <a:spcPct val="0"/>
              </a:spcBef>
              <a:spcAft>
                <a:spcPct val="0"/>
              </a:spcAft>
              <a:buClrTx/>
              <a:buSzTx/>
              <a:buFontTx/>
              <a:buNone/>
              <a:defRPr/>
            </a:pPr>
            <a:fld id="{C82A3EF7-70D2-6F43-B2CC-06F0F10C8C22}" type="slidenum">
              <a:rPr kumimoji="0" sz="1200" b="0" i="0" u="none" strike="noStrike" kern="1200" cap="none" normalizeH="0" baseline="0">
                <a:ln>
                  <a:noFill/>
                </a:ln>
                <a:solidFill>
                  <a:prstClr val="black"/>
                </a:solidFill>
                <a:effectLst/>
                <a:uLnTx/>
                <a:uFillTx/>
                <a:latin typeface="Calibri"/>
                <a:ea typeface="+mn-ea"/>
                <a:cs typeface="+mn-cs"/>
              </a:rPr>
              <a:pPr marL="0" marR="0" lvl="0" indent="0" algn="r" defTabSz="1828891" rtl="0" eaLnBrk="1" fontAlgn="auto" latinLnBrk="0" hangingPunct="1">
                <a:lnSpc>
                  <a:spcPct val="100000"/>
                </a:lnSpc>
                <a:spcBef>
                  <a:spcPct val="0"/>
                </a:spcBef>
                <a:spcAft>
                  <a:spcPct val="0"/>
                </a:spcAft>
                <a:buClrTx/>
                <a:buSzTx/>
                <a:buFontTx/>
                <a:buNone/>
                <a:defRPr/>
              </a:pPr>
              <a:t>2</a:t>
            </a:fld>
            <a:endParaRPr kumimoji="0" sz="1200" b="0" i="0" u="none" strike="noStrike" kern="1200" cap="none" normalizeH="0" baseline="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1383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r>
              <a:rPr lang="de-DE" sz="1800">
                <a:latin typeface="Community" panose="02000303040000020003" pitchFamily="2" charset="0"/>
              </a:rPr>
              <a:t>Change – stat on right,</a:t>
            </a:r>
          </a:p>
        </p:txBody>
      </p:sp>
    </p:spTree>
    <p:extLst>
      <p:ext uri="{BB962C8B-B14F-4D97-AF65-F5344CB8AC3E}">
        <p14:creationId xmlns:p14="http://schemas.microsoft.com/office/powerpoint/2010/main" val="2343713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2372295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1106572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buFont typeface="Arial" panose="020B0604020202020204" pitchFamily="34" charset="0"/>
              <a:buNone/>
            </a:pPr>
            <a:r>
              <a:rPr lang="de-DE" sz="1800">
                <a:latin typeface="Community" panose="02000303040000020003" pitchFamily="2" charset="0"/>
              </a:rPr>
              <a:t>Added subhead</a:t>
            </a:r>
          </a:p>
        </p:txBody>
      </p:sp>
      <p:sp>
        <p:nvSpPr>
          <p:cNvPr id="4" name="Slide Number Placeholder 3"/>
          <p:cNvSpPr>
            <a:spLocks noGrp="1"/>
          </p:cNvSpPr>
          <p:nvPr>
            <p:ph type="sldNum" sz="quarter" idx="5"/>
          </p:nvPr>
        </p:nvSpPr>
        <p:spPr/>
        <p:txBody>
          <a:bodyPr/>
          <a:lstStyle/>
          <a:p>
            <a:pPr rtl="0"/>
            <a:fld id="{6C528159-1B8D-AA4E-B029-EAC82009EB07}" type="slidenum">
              <a:rPr/>
              <a:pPr/>
              <a:t>23</a:t>
            </a:fld>
            <a:endParaRPr/>
          </a:p>
        </p:txBody>
      </p:sp>
    </p:spTree>
    <p:extLst>
      <p:ext uri="{BB962C8B-B14F-4D97-AF65-F5344CB8AC3E}">
        <p14:creationId xmlns:p14="http://schemas.microsoft.com/office/powerpoint/2010/main" val="2909814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960219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3301035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66421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buFont typeface="Arial" panose="020B0604020202020204" pitchFamily="34" charset="0"/>
              <a:buNone/>
            </a:pPr>
            <a:r>
              <a:rPr lang="de-DE" sz="1800">
                <a:latin typeface="Community" panose="02000303040000020003" pitchFamily="2" charset="0"/>
              </a:rPr>
              <a:t>Added subhead</a:t>
            </a:r>
          </a:p>
        </p:txBody>
      </p:sp>
      <p:sp>
        <p:nvSpPr>
          <p:cNvPr id="4" name="Slide Number Placeholder 3"/>
          <p:cNvSpPr>
            <a:spLocks noGrp="1"/>
          </p:cNvSpPr>
          <p:nvPr>
            <p:ph type="sldNum" sz="quarter" idx="5"/>
          </p:nvPr>
        </p:nvSpPr>
        <p:spPr/>
        <p:txBody>
          <a:bodyPr/>
          <a:lstStyle/>
          <a:p>
            <a:pPr rtl="0"/>
            <a:fld id="{6C528159-1B8D-AA4E-B029-EAC82009EB07}" type="slidenum">
              <a:rPr/>
              <a:pPr/>
              <a:t>27</a:t>
            </a:fld>
            <a:endParaRPr/>
          </a:p>
        </p:txBody>
      </p:sp>
    </p:spTree>
    <p:extLst>
      <p:ext uri="{BB962C8B-B14F-4D97-AF65-F5344CB8AC3E}">
        <p14:creationId xmlns:p14="http://schemas.microsoft.com/office/powerpoint/2010/main" val="11219352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32427929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3399568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a:latin typeface="Community" panose="02000303040000020003" pitchFamily="2" charset="0"/>
              </a:rPr>
              <a:t>Slight change – corrected spelling of “Alumni”</a:t>
            </a:r>
          </a:p>
        </p:txBody>
      </p:sp>
      <p:sp>
        <p:nvSpPr>
          <p:cNvPr id="4" name="Slide Number Placeholder 3"/>
          <p:cNvSpPr>
            <a:spLocks noGrp="1"/>
          </p:cNvSpPr>
          <p:nvPr>
            <p:ph type="sldNum" sz="quarter" idx="10"/>
          </p:nvPr>
        </p:nvSpPr>
        <p:spPr/>
        <p:txBody>
          <a:bodyPr/>
          <a:lstStyle/>
          <a:p>
            <a:pPr marL="0" marR="0" lvl="0" indent="0" algn="r" defTabSz="1828891" rtl="0" eaLnBrk="1" fontAlgn="auto" latinLnBrk="0" hangingPunct="1">
              <a:lnSpc>
                <a:spcPct val="100000"/>
              </a:lnSpc>
              <a:spcBef>
                <a:spcPct val="0"/>
              </a:spcBef>
              <a:spcAft>
                <a:spcPct val="0"/>
              </a:spcAft>
              <a:buClrTx/>
              <a:buSzTx/>
              <a:buFontTx/>
              <a:buNone/>
              <a:defRPr/>
            </a:pPr>
            <a:fld id="{C82A3EF7-70D2-6F43-B2CC-06F0F10C8C22}" type="slidenum">
              <a:rPr kumimoji="0" sz="1200" b="0" i="0" u="none" strike="noStrike" kern="1200" cap="none" normalizeH="0" baseline="0">
                <a:ln>
                  <a:noFill/>
                </a:ln>
                <a:solidFill>
                  <a:prstClr val="black"/>
                </a:solidFill>
                <a:effectLst/>
                <a:uLnTx/>
                <a:uFillTx/>
                <a:latin typeface="Calibri"/>
                <a:ea typeface="+mn-ea"/>
                <a:cs typeface="+mn-cs"/>
              </a:rPr>
              <a:pPr marL="0" marR="0" lvl="0" indent="0" algn="r" defTabSz="1828891" rtl="0" eaLnBrk="1" fontAlgn="auto" latinLnBrk="0" hangingPunct="1">
                <a:lnSpc>
                  <a:spcPct val="100000"/>
                </a:lnSpc>
                <a:spcBef>
                  <a:spcPct val="0"/>
                </a:spcBef>
                <a:spcAft>
                  <a:spcPct val="0"/>
                </a:spcAft>
                <a:buClrTx/>
                <a:buSzTx/>
                <a:buFontTx/>
                <a:buNone/>
                <a:defRPr/>
              </a:pPr>
              <a:t>3</a:t>
            </a:fld>
            <a:endParaRPr kumimoji="0" sz="1200" b="0" i="0" u="none" strike="noStrike" kern="1200" cap="none" normalizeH="0" baseline="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2613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1806780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18539176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21482184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buFont typeface="Arial" panose="020B0604020202020204" pitchFamily="34" charset="0"/>
              <a:buNone/>
            </a:pPr>
            <a:r>
              <a:rPr lang="de-DE" sz="1800">
                <a:latin typeface="Community" panose="02000303040000020003" pitchFamily="2" charset="0"/>
              </a:rPr>
              <a:t>Added subhead</a:t>
            </a:r>
          </a:p>
        </p:txBody>
      </p:sp>
      <p:sp>
        <p:nvSpPr>
          <p:cNvPr id="4" name="Slide Number Placeholder 3"/>
          <p:cNvSpPr>
            <a:spLocks noGrp="1"/>
          </p:cNvSpPr>
          <p:nvPr>
            <p:ph type="sldNum" sz="quarter" idx="5"/>
          </p:nvPr>
        </p:nvSpPr>
        <p:spPr/>
        <p:txBody>
          <a:bodyPr/>
          <a:lstStyle/>
          <a:p>
            <a:pPr rtl="0"/>
            <a:fld id="{6C528159-1B8D-AA4E-B029-EAC82009EB07}" type="slidenum">
              <a:rPr/>
              <a:pPr/>
              <a:t>33</a:t>
            </a:fld>
            <a:endParaRPr/>
          </a:p>
        </p:txBody>
      </p:sp>
    </p:spTree>
    <p:extLst>
      <p:ext uri="{BB962C8B-B14F-4D97-AF65-F5344CB8AC3E}">
        <p14:creationId xmlns:p14="http://schemas.microsoft.com/office/powerpoint/2010/main" val="8055597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31979008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34341043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37175858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21719931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7764703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ommunity" panose="02000303040000020003" pitchFamily="2" charset="0"/>
            </a:endParaRPr>
          </a:p>
        </p:txBody>
      </p:sp>
      <p:sp>
        <p:nvSpPr>
          <p:cNvPr id="4" name="Slide Number Placeholder 3"/>
          <p:cNvSpPr>
            <a:spLocks noGrp="1"/>
          </p:cNvSpPr>
          <p:nvPr>
            <p:ph type="sldNum" sz="quarter" idx="10"/>
          </p:nvPr>
        </p:nvSpPr>
        <p:spPr/>
        <p:txBody>
          <a:bodyPr/>
          <a:lstStyle/>
          <a:p>
            <a:pPr marL="0" marR="0" lvl="0" indent="0" algn="r" defTabSz="1828891" rtl="0" eaLnBrk="1" fontAlgn="auto" latinLnBrk="0" hangingPunct="1">
              <a:lnSpc>
                <a:spcPct val="100000"/>
              </a:lnSpc>
              <a:spcBef>
                <a:spcPct val="0"/>
              </a:spcBef>
              <a:spcAft>
                <a:spcPct val="0"/>
              </a:spcAft>
              <a:buClrTx/>
              <a:buSzTx/>
              <a:buFontTx/>
              <a:buNone/>
              <a:defRPr/>
            </a:pPr>
            <a:fld id="{C82A3EF7-70D2-6F43-B2CC-06F0F10C8C22}" type="slidenum">
              <a:rPr kumimoji="0" sz="1200" b="0" i="0" u="none" strike="noStrike" kern="1200" cap="none" normalizeH="0" baseline="0">
                <a:ln>
                  <a:noFill/>
                </a:ln>
                <a:solidFill>
                  <a:prstClr val="black"/>
                </a:solidFill>
                <a:effectLst/>
                <a:uLnTx/>
                <a:uFillTx/>
                <a:latin typeface="Calibri"/>
                <a:ea typeface="+mn-ea"/>
                <a:cs typeface="+mn-cs"/>
              </a:rPr>
              <a:pPr marL="0" marR="0" lvl="0" indent="0" algn="r" defTabSz="1828891" rtl="0" eaLnBrk="1" fontAlgn="auto" latinLnBrk="0" hangingPunct="1">
                <a:lnSpc>
                  <a:spcPct val="100000"/>
                </a:lnSpc>
                <a:spcBef>
                  <a:spcPct val="0"/>
                </a:spcBef>
                <a:spcAft>
                  <a:spcPct val="0"/>
                </a:spcAft>
                <a:buClrTx/>
                <a:buSzTx/>
                <a:buFontTx/>
                <a:buNone/>
                <a:defRPr/>
              </a:pPr>
              <a:t>39</a:t>
            </a:fld>
            <a:endParaRPr kumimoji="0" sz="1200" b="0" i="0" u="none" strike="noStrike" kern="1200" cap="none" normalizeH="0" baseline="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2355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Community" panose="02000303040000020003" pitchFamily="2" charset="0"/>
            </a:endParaRPr>
          </a:p>
        </p:txBody>
      </p:sp>
      <p:sp>
        <p:nvSpPr>
          <p:cNvPr id="4" name="Slide Number Placeholder 3"/>
          <p:cNvSpPr>
            <a:spLocks noGrp="1"/>
          </p:cNvSpPr>
          <p:nvPr>
            <p:ph type="sldNum" sz="quarter" idx="5"/>
          </p:nvPr>
        </p:nvSpPr>
        <p:spPr/>
        <p:txBody>
          <a:bodyPr/>
          <a:lstStyle/>
          <a:p>
            <a:pPr rtl="0"/>
            <a:fld id="{6C528159-1B8D-AA4E-B029-EAC82009EB07}" type="slidenum">
              <a:rPr/>
              <a:t>4</a:t>
            </a:fld>
            <a:endParaRPr/>
          </a:p>
        </p:txBody>
      </p:sp>
    </p:spTree>
    <p:extLst>
      <p:ext uri="{BB962C8B-B14F-4D97-AF65-F5344CB8AC3E}">
        <p14:creationId xmlns:p14="http://schemas.microsoft.com/office/powerpoint/2010/main" val="2205457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3181351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1657075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3662955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Community" panose="02000303040000020003" pitchFamily="2" charset="0"/>
            </a:endParaRPr>
          </a:p>
        </p:txBody>
      </p:sp>
      <p:sp>
        <p:nvSpPr>
          <p:cNvPr id="4" name="Slide Number Placeholder 3"/>
          <p:cNvSpPr>
            <a:spLocks noGrp="1"/>
          </p:cNvSpPr>
          <p:nvPr>
            <p:ph type="sldNum" sz="quarter" idx="5"/>
          </p:nvPr>
        </p:nvSpPr>
        <p:spPr/>
        <p:txBody>
          <a:bodyPr/>
          <a:lstStyle/>
          <a:p>
            <a:pPr rtl="0"/>
            <a:fld id="{DB6AE9EC-0FD7-3348-8882-476CFC85BB30}" type="slidenum">
              <a:rPr/>
              <a:t>8</a:t>
            </a:fld>
            <a:endParaRPr/>
          </a:p>
        </p:txBody>
      </p:sp>
    </p:spTree>
    <p:extLst>
      <p:ext uri="{BB962C8B-B14F-4D97-AF65-F5344CB8AC3E}">
        <p14:creationId xmlns:p14="http://schemas.microsoft.com/office/powerpoint/2010/main" val="283485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dirty="0">
              <a:latin typeface="Community" panose="02000303040000020003" pitchFamily="2" charset="0"/>
            </a:endParaRPr>
          </a:p>
        </p:txBody>
      </p:sp>
      <p:sp>
        <p:nvSpPr>
          <p:cNvPr id="4" name="Slide Number Placeholder 3"/>
          <p:cNvSpPr>
            <a:spLocks noGrp="1"/>
          </p:cNvSpPr>
          <p:nvPr>
            <p:ph type="sldNum" sz="quarter" idx="5"/>
          </p:nvPr>
        </p:nvSpPr>
        <p:spPr/>
        <p:txBody>
          <a:bodyPr/>
          <a:lstStyle/>
          <a:p>
            <a:pPr rtl="0"/>
            <a:fld id="{6C528159-1B8D-AA4E-B029-EAC82009EB07}" type="slidenum">
              <a:rPr/>
              <a:pPr/>
              <a:t>9</a:t>
            </a:fld>
            <a:endParaRPr/>
          </a:p>
        </p:txBody>
      </p:sp>
    </p:spTree>
    <p:extLst>
      <p:ext uri="{BB962C8B-B14F-4D97-AF65-F5344CB8AC3E}">
        <p14:creationId xmlns:p14="http://schemas.microsoft.com/office/powerpoint/2010/main" val="1967580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397" y="2244726"/>
            <a:ext cx="18290381"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397" y="7204076"/>
            <a:ext cx="18290381"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7CE020-C9D3-8342-B37A-5282A44BB7E7}" type="datetimeFigureOut">
              <a:rPr lang="en-US" smtClean="0"/>
              <a:t>9/8/21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3E8EA-51DB-F140-B9DD-D75A92D37EAC}" type="slidenum">
              <a:rPr lang="en-US" smtClean="0"/>
              <a:t>‹#›</a:t>
            </a:fld>
            <a:endParaRPr lang="en-US"/>
          </a:p>
        </p:txBody>
      </p:sp>
    </p:spTree>
    <p:extLst>
      <p:ext uri="{BB962C8B-B14F-4D97-AF65-F5344CB8AC3E}">
        <p14:creationId xmlns:p14="http://schemas.microsoft.com/office/powerpoint/2010/main" val="2457964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CE020-C9D3-8342-B37A-5282A44BB7E7}" type="datetimeFigureOut">
              <a:rPr lang="en-US" smtClean="0"/>
              <a:t>9/8/21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3E8EA-51DB-F140-B9DD-D75A92D37EAC}" type="slidenum">
              <a:rPr lang="en-US" smtClean="0"/>
              <a:t>‹#›</a:t>
            </a:fld>
            <a:endParaRPr lang="en-US"/>
          </a:p>
        </p:txBody>
      </p:sp>
    </p:spTree>
    <p:extLst>
      <p:ext uri="{BB962C8B-B14F-4D97-AF65-F5344CB8AC3E}">
        <p14:creationId xmlns:p14="http://schemas.microsoft.com/office/powerpoint/2010/main" val="1620303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52072" y="730250"/>
            <a:ext cx="5258485"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618" y="730250"/>
            <a:ext cx="15470614"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CE020-C9D3-8342-B37A-5282A44BB7E7}" type="datetimeFigureOut">
              <a:rPr lang="en-US" smtClean="0"/>
              <a:t>9/8/21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3E8EA-51DB-F140-B9DD-D75A92D37EAC}" type="slidenum">
              <a:rPr lang="en-US" smtClean="0"/>
              <a:t>‹#›</a:t>
            </a:fld>
            <a:endParaRPr lang="en-US"/>
          </a:p>
        </p:txBody>
      </p:sp>
    </p:spTree>
    <p:extLst>
      <p:ext uri="{BB962C8B-B14F-4D97-AF65-F5344CB8AC3E}">
        <p14:creationId xmlns:p14="http://schemas.microsoft.com/office/powerpoint/2010/main" val="516728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9AC6BD4D-D643-9547-80C4-FD1A03F61C1D}"/>
              </a:ext>
            </a:extLst>
          </p:cNvPr>
          <p:cNvSpPr>
            <a:spLocks noGrp="1"/>
          </p:cNvSpPr>
          <p:nvPr>
            <p:ph type="body" sz="quarter" idx="10"/>
          </p:nvPr>
        </p:nvSpPr>
        <p:spPr>
          <a:xfrm>
            <a:off x="1388946" y="1279526"/>
            <a:ext cx="21611908" cy="907416"/>
          </a:xfrm>
        </p:spPr>
        <p:txBody>
          <a:bodyPr>
            <a:normAutofit/>
          </a:bodyPr>
          <a:lstStyle>
            <a:lvl1pPr marL="0" indent="0">
              <a:buFontTx/>
              <a:buNone/>
              <a:defRPr sz="6596" b="0" i="0">
                <a:solidFill>
                  <a:schemeClr val="accent2"/>
                </a:solidFill>
                <a:latin typeface="Community Light" panose="02000303040000020003" pitchFamily="2" charset="0"/>
              </a:defRPr>
            </a:lvl1pPr>
            <a:lvl2pPr marL="913990" indent="0">
              <a:buFontTx/>
              <a:buNone/>
              <a:defRPr b="0" i="0">
                <a:solidFill>
                  <a:schemeClr val="bg2"/>
                </a:solidFill>
                <a:latin typeface="LKN Sans Light" panose="02000303040000020003" pitchFamily="2" charset="0"/>
              </a:defRPr>
            </a:lvl2pPr>
            <a:lvl3pPr marL="1827976" indent="0">
              <a:buFontTx/>
              <a:buNone/>
              <a:defRPr b="0" i="0">
                <a:solidFill>
                  <a:schemeClr val="bg2"/>
                </a:solidFill>
                <a:latin typeface="LKN Sans Light" panose="02000303040000020003" pitchFamily="2" charset="0"/>
              </a:defRPr>
            </a:lvl3pPr>
            <a:lvl4pPr marL="2741966" indent="0">
              <a:buFontTx/>
              <a:buNone/>
              <a:defRPr b="0" i="0">
                <a:solidFill>
                  <a:schemeClr val="bg2"/>
                </a:solidFill>
                <a:latin typeface="LKN Sans Light" panose="02000303040000020003" pitchFamily="2" charset="0"/>
              </a:defRPr>
            </a:lvl4pPr>
            <a:lvl5pPr marL="3655952" indent="0">
              <a:buFontTx/>
              <a:buNone/>
              <a:defRPr b="0" i="0">
                <a:solidFill>
                  <a:schemeClr val="bg2"/>
                </a:solidFill>
                <a:latin typeface="LKN Sans Light" panose="02000303040000020003" pitchFamily="2" charset="0"/>
              </a:defRPr>
            </a:lvl5pPr>
          </a:lstStyle>
          <a:p>
            <a:pPr lvl="0"/>
            <a:r>
              <a:rPr lang="en-US"/>
              <a:t>Edit Master text styles</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p:nvPr>
        </p:nvSpPr>
        <p:spPr>
          <a:xfrm>
            <a:off x="1388946" y="2200714"/>
            <a:ext cx="21611908" cy="1371600"/>
          </a:xfrm>
        </p:spPr>
        <p:txBody>
          <a:bodyPr lIns="109728">
            <a:normAutofit/>
          </a:bodyPr>
          <a:lstStyle>
            <a:lvl1pPr marL="0" indent="0">
              <a:buFontTx/>
              <a:buNone/>
              <a:defRPr sz="4400" b="0" i="0">
                <a:solidFill>
                  <a:schemeClr val="accent6"/>
                </a:solidFill>
                <a:latin typeface="Community Light" panose="02000303040000020003" pitchFamily="2" charset="0"/>
              </a:defRPr>
            </a:lvl1pPr>
            <a:lvl2pPr marL="913990" indent="0">
              <a:buFontTx/>
              <a:buNone/>
              <a:defRPr b="0" i="0">
                <a:solidFill>
                  <a:schemeClr val="accent6"/>
                </a:solidFill>
                <a:latin typeface="LKN Sans Light" panose="02000303040000020003" pitchFamily="2" charset="0"/>
              </a:defRPr>
            </a:lvl2pPr>
            <a:lvl3pPr marL="1827976" indent="0">
              <a:buFontTx/>
              <a:buNone/>
              <a:defRPr b="0" i="0">
                <a:solidFill>
                  <a:schemeClr val="accent6"/>
                </a:solidFill>
                <a:latin typeface="LKN Sans Light" panose="02000303040000020003" pitchFamily="2" charset="0"/>
              </a:defRPr>
            </a:lvl3pPr>
            <a:lvl4pPr marL="2741966" indent="0">
              <a:buFontTx/>
              <a:buNone/>
              <a:defRPr b="0" i="0">
                <a:solidFill>
                  <a:schemeClr val="accent6"/>
                </a:solidFill>
                <a:latin typeface="LKN Sans Light" panose="02000303040000020003" pitchFamily="2" charset="0"/>
              </a:defRPr>
            </a:lvl4pPr>
            <a:lvl5pPr marL="3655952" indent="0">
              <a:buFontTx/>
              <a:buNone/>
              <a:defRPr b="0" i="0">
                <a:solidFill>
                  <a:schemeClr val="accent6"/>
                </a:solidFill>
                <a:latin typeface="LKN Sans Light" panose="02000303040000020003" pitchFamily="2" charset="0"/>
              </a:defRPr>
            </a:lvl5pPr>
          </a:lstStyle>
          <a:p>
            <a:pPr lvl="0"/>
            <a:r>
              <a:rPr lang="en-US"/>
              <a:t>Edit Master text styles</a:t>
            </a:r>
          </a:p>
        </p:txBody>
      </p:sp>
    </p:spTree>
    <p:extLst>
      <p:ext uri="{BB962C8B-B14F-4D97-AF65-F5344CB8AC3E}">
        <p14:creationId xmlns:p14="http://schemas.microsoft.com/office/powerpoint/2010/main" val="349934770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5x13 Image Flush Right">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62C1A7CD-F849-0844-BD28-38AC3DDF3A43}"/>
              </a:ext>
            </a:extLst>
          </p:cNvPr>
          <p:cNvSpPr>
            <a:spLocks noGrp="1"/>
          </p:cNvSpPr>
          <p:nvPr>
            <p:ph type="pic" sz="quarter" idx="10" hasCustomPrompt="1"/>
          </p:nvPr>
        </p:nvSpPr>
        <p:spPr>
          <a:xfrm>
            <a:off x="12420600" y="0"/>
            <a:ext cx="11966576" cy="13716000"/>
          </a:xfrm>
        </p:spPr>
        <p:txBody>
          <a:bodyPr anchor="ctr">
            <a:normAutofit/>
          </a:bodyPr>
          <a:lstStyle>
            <a:lvl1pPr marL="0" indent="0" algn="ctr">
              <a:buFontTx/>
              <a:buNone/>
              <a:defRPr sz="4400"/>
            </a:lvl1pPr>
          </a:lstStyle>
          <a:p>
            <a:r>
              <a:rPr lang="en-US"/>
              <a:t>Insert Image</a:t>
            </a:r>
          </a:p>
        </p:txBody>
      </p:sp>
    </p:spTree>
    <p:extLst>
      <p:ext uri="{BB962C8B-B14F-4D97-AF65-F5344CB8AC3E}">
        <p14:creationId xmlns:p14="http://schemas.microsoft.com/office/powerpoint/2010/main" val="1353216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5x13 Image Flush Left">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62C1A7CD-F849-0844-BD28-38AC3DDF3A43}"/>
              </a:ext>
            </a:extLst>
          </p:cNvPr>
          <p:cNvSpPr>
            <a:spLocks noGrp="1"/>
          </p:cNvSpPr>
          <p:nvPr>
            <p:ph type="pic" sz="quarter" idx="10" hasCustomPrompt="1"/>
          </p:nvPr>
        </p:nvSpPr>
        <p:spPr>
          <a:xfrm>
            <a:off x="0" y="0"/>
            <a:ext cx="11966575" cy="13716000"/>
          </a:xfrm>
        </p:spPr>
        <p:txBody>
          <a:bodyPr anchor="ctr">
            <a:normAutofit/>
          </a:bodyPr>
          <a:lstStyle>
            <a:lvl1pPr marL="0" indent="0" algn="ctr">
              <a:buFontTx/>
              <a:buNone/>
              <a:defRPr sz="4400">
                <a:solidFill>
                  <a:schemeClr val="accent6"/>
                </a:solidFill>
              </a:defRPr>
            </a:lvl1pPr>
          </a:lstStyle>
          <a:p>
            <a:r>
              <a:rPr lang="en-US"/>
              <a:t>Insert Image</a:t>
            </a:r>
          </a:p>
        </p:txBody>
      </p:sp>
    </p:spTree>
    <p:extLst>
      <p:ext uri="{BB962C8B-B14F-4D97-AF65-F5344CB8AC3E}">
        <p14:creationId xmlns:p14="http://schemas.microsoft.com/office/powerpoint/2010/main" val="893469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CE020-C9D3-8342-B37A-5282A44BB7E7}" type="datetimeFigureOut">
              <a:rPr lang="en-US" smtClean="0"/>
              <a:t>9/8/21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3E8EA-51DB-F140-B9DD-D75A92D37EAC}" type="slidenum">
              <a:rPr lang="en-US" smtClean="0"/>
              <a:t>‹#›</a:t>
            </a:fld>
            <a:endParaRPr lang="en-US"/>
          </a:p>
        </p:txBody>
      </p:sp>
    </p:spTree>
    <p:extLst>
      <p:ext uri="{BB962C8B-B14F-4D97-AF65-F5344CB8AC3E}">
        <p14:creationId xmlns:p14="http://schemas.microsoft.com/office/powerpoint/2010/main" val="52394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917" y="3419477"/>
            <a:ext cx="21033938"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917" y="9178927"/>
            <a:ext cx="21033938"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7CE020-C9D3-8342-B37A-5282A44BB7E7}" type="datetimeFigureOut">
              <a:rPr lang="en-US" smtClean="0"/>
              <a:t>9/8/21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3E8EA-51DB-F140-B9DD-D75A92D37EAC}" type="slidenum">
              <a:rPr lang="en-US" smtClean="0"/>
              <a:t>‹#›</a:t>
            </a:fld>
            <a:endParaRPr lang="en-US"/>
          </a:p>
        </p:txBody>
      </p:sp>
    </p:spTree>
    <p:extLst>
      <p:ext uri="{BB962C8B-B14F-4D97-AF65-F5344CB8AC3E}">
        <p14:creationId xmlns:p14="http://schemas.microsoft.com/office/powerpoint/2010/main" val="3052004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618" y="3651250"/>
            <a:ext cx="10364549"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6008" y="3651250"/>
            <a:ext cx="10364549"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7CE020-C9D3-8342-B37A-5282A44BB7E7}" type="datetimeFigureOut">
              <a:rPr lang="en-US" smtClean="0"/>
              <a:t>9/8/21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B3E8EA-51DB-F140-B9DD-D75A92D37EAC}" type="slidenum">
              <a:rPr lang="en-US" smtClean="0"/>
              <a:t>‹#›</a:t>
            </a:fld>
            <a:endParaRPr lang="en-US"/>
          </a:p>
        </p:txBody>
      </p:sp>
    </p:spTree>
    <p:extLst>
      <p:ext uri="{BB962C8B-B14F-4D97-AF65-F5344CB8AC3E}">
        <p14:creationId xmlns:p14="http://schemas.microsoft.com/office/powerpoint/2010/main" val="1565840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795" y="730251"/>
            <a:ext cx="21033938"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796" y="3362326"/>
            <a:ext cx="10316917"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796" y="5010150"/>
            <a:ext cx="10316917"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6007" y="3362326"/>
            <a:ext cx="1036772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6007" y="5010150"/>
            <a:ext cx="1036772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CE020-C9D3-8342-B37A-5282A44BB7E7}" type="datetimeFigureOut">
              <a:rPr lang="en-US" smtClean="0"/>
              <a:t>9/8/21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B3E8EA-51DB-F140-B9DD-D75A92D37EAC}" type="slidenum">
              <a:rPr lang="en-US" smtClean="0"/>
              <a:t>‹#›</a:t>
            </a:fld>
            <a:endParaRPr lang="en-US"/>
          </a:p>
        </p:txBody>
      </p:sp>
    </p:spTree>
    <p:extLst>
      <p:ext uri="{BB962C8B-B14F-4D97-AF65-F5344CB8AC3E}">
        <p14:creationId xmlns:p14="http://schemas.microsoft.com/office/powerpoint/2010/main" val="51481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7CE020-C9D3-8342-B37A-5282A44BB7E7}" type="datetimeFigureOut">
              <a:rPr lang="en-US" smtClean="0"/>
              <a:t>9/8/21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B3E8EA-51DB-F140-B9DD-D75A92D37EAC}" type="slidenum">
              <a:rPr lang="en-US" smtClean="0"/>
              <a:t>‹#›</a:t>
            </a:fld>
            <a:endParaRPr lang="en-US"/>
          </a:p>
        </p:txBody>
      </p:sp>
    </p:spTree>
    <p:extLst>
      <p:ext uri="{BB962C8B-B14F-4D97-AF65-F5344CB8AC3E}">
        <p14:creationId xmlns:p14="http://schemas.microsoft.com/office/powerpoint/2010/main" val="381549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7CE020-C9D3-8342-B37A-5282A44BB7E7}" type="datetimeFigureOut">
              <a:rPr lang="en-US" smtClean="0"/>
              <a:t>9/8/21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B3E8EA-51DB-F140-B9DD-D75A92D37EAC}" type="slidenum">
              <a:rPr lang="en-US" smtClean="0"/>
              <a:t>‹#›</a:t>
            </a:fld>
            <a:endParaRPr lang="en-US"/>
          </a:p>
        </p:txBody>
      </p:sp>
    </p:spTree>
    <p:extLst>
      <p:ext uri="{BB962C8B-B14F-4D97-AF65-F5344CB8AC3E}">
        <p14:creationId xmlns:p14="http://schemas.microsoft.com/office/powerpoint/2010/main" val="1261324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796" y="914400"/>
            <a:ext cx="7865498"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7726" y="1974851"/>
            <a:ext cx="1234600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796" y="4114800"/>
            <a:ext cx="7865498"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F07CE020-C9D3-8342-B37A-5282A44BB7E7}" type="datetimeFigureOut">
              <a:rPr lang="en-US" smtClean="0"/>
              <a:t>9/8/21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B3E8EA-51DB-F140-B9DD-D75A92D37EAC}" type="slidenum">
              <a:rPr lang="en-US" smtClean="0"/>
              <a:t>‹#›</a:t>
            </a:fld>
            <a:endParaRPr lang="en-US"/>
          </a:p>
        </p:txBody>
      </p:sp>
    </p:spTree>
    <p:extLst>
      <p:ext uri="{BB962C8B-B14F-4D97-AF65-F5344CB8AC3E}">
        <p14:creationId xmlns:p14="http://schemas.microsoft.com/office/powerpoint/2010/main" val="3043861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796" y="914400"/>
            <a:ext cx="7865498"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7726" y="1974851"/>
            <a:ext cx="12346007"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796" y="4114800"/>
            <a:ext cx="7865498"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F07CE020-C9D3-8342-B37A-5282A44BB7E7}" type="datetimeFigureOut">
              <a:rPr lang="en-US" smtClean="0"/>
              <a:t>9/8/21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B3E8EA-51DB-F140-B9DD-D75A92D37EAC}" type="slidenum">
              <a:rPr lang="en-US" smtClean="0"/>
              <a:t>‹#›</a:t>
            </a:fld>
            <a:endParaRPr lang="en-US"/>
          </a:p>
        </p:txBody>
      </p:sp>
    </p:spTree>
    <p:extLst>
      <p:ext uri="{BB962C8B-B14F-4D97-AF65-F5344CB8AC3E}">
        <p14:creationId xmlns:p14="http://schemas.microsoft.com/office/powerpoint/2010/main" val="4081777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619" y="730251"/>
            <a:ext cx="21033938"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619" y="3651250"/>
            <a:ext cx="21033938"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618" y="12712701"/>
            <a:ext cx="5487114"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F07CE020-C9D3-8342-B37A-5282A44BB7E7}" type="datetimeFigureOut">
              <a:rPr lang="en-US" smtClean="0"/>
              <a:t>9/8/21</a:t>
            </a:fld>
            <a:endParaRPr lang="en-US"/>
          </a:p>
        </p:txBody>
      </p:sp>
      <p:sp>
        <p:nvSpPr>
          <p:cNvPr id="5" name="Footer Placeholder 4"/>
          <p:cNvSpPr>
            <a:spLocks noGrp="1"/>
          </p:cNvSpPr>
          <p:nvPr>
            <p:ph type="ftr" sz="quarter" idx="3"/>
          </p:nvPr>
        </p:nvSpPr>
        <p:spPr>
          <a:xfrm>
            <a:off x="8078252" y="12712701"/>
            <a:ext cx="8230672"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3443" y="12712701"/>
            <a:ext cx="5487114"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35B3E8EA-51DB-F140-B9DD-D75A92D37EAC}" type="slidenum">
              <a:rPr lang="en-US" smtClean="0"/>
              <a:t>‹#›</a:t>
            </a:fld>
            <a:endParaRPr lang="en-US"/>
          </a:p>
        </p:txBody>
      </p:sp>
    </p:spTree>
    <p:extLst>
      <p:ext uri="{BB962C8B-B14F-4D97-AF65-F5344CB8AC3E}">
        <p14:creationId xmlns:p14="http://schemas.microsoft.com/office/powerpoint/2010/main" val="203241942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5" r:id="rId12"/>
    <p:sldLayoutId id="2147483676" r:id="rId13"/>
    <p:sldLayoutId id="2147483677" r:id="rId14"/>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www.forbes.com/sites/niallmccarthy/2019/03/29/study-a-comprehensive-linkedin-profile-gives-a-71-higher-chance-of-a-job-interview-infographic/#19edc9715bac"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www.linkedin.com/learning/learning-linkedin-for-student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microsoft.com/office/2018/10/relationships/comments" Target="../comments/modernComment_2C23_BAE955DB.xm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2C0D_71161DFB.xml"/><Relationship Id="rId7"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learning.linkedin.com/blog/learning-thought-leadership/the-reasons-why-ucf-s-new-business-program-is-so-popular" TargetMode="External"/><Relationship Id="rId5" Type="http://schemas.openxmlformats.org/officeDocument/2006/relationships/image" Target="../media/image11.jpe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s://learning.linkedin.com/customer/linkedin-learning-champion-progra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hyperlink" Target="https://blog.linkedin.com/2020/may/june/2/linkedins-2020-grad-s-guide-to-getting-hir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hyperlink" Target="https://www.linkedin.com/learning/expert-tips-for-answering-common-interview-questions" TargetMode="External"/><Relationship Id="rId13" Type="http://schemas.openxmlformats.org/officeDocument/2006/relationships/hyperlink" Target="https://www.linkedin.com/learning/career-advice-from-some-of-the-biggest-names-in-business" TargetMode="External"/><Relationship Id="rId3" Type="http://schemas.openxmlformats.org/officeDocument/2006/relationships/image" Target="../media/image1.png"/><Relationship Id="rId7" Type="http://schemas.openxmlformats.org/officeDocument/2006/relationships/hyperlink" Target="https://www.linkedin.com/learning/j-t-o-donnell-on-making-recruiters-come-to-you" TargetMode="External"/><Relationship Id="rId12" Type="http://schemas.openxmlformats.org/officeDocument/2006/relationships/hyperlink" Target="https://www.linkedin.com/learning/turning-an-internship-into-a-job"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s://www.linkedin.com/learning/professional-networking" TargetMode="External"/><Relationship Id="rId11" Type="http://schemas.openxmlformats.org/officeDocument/2006/relationships/hyperlink" Target="https://www.linkedin.com/learning/jodi-glickman-on-pitching-yourself" TargetMode="External"/><Relationship Id="rId5" Type="http://schemas.openxmlformats.org/officeDocument/2006/relationships/hyperlink" Target="https://www.linkedin.com/learning/rock-your-linkedin-profile" TargetMode="External"/><Relationship Id="rId15" Type="http://schemas.openxmlformats.org/officeDocument/2006/relationships/image" Target="../media/image17.jpg"/><Relationship Id="rId10" Type="http://schemas.openxmlformats.org/officeDocument/2006/relationships/hyperlink" Target="https://www.linkedin.com/learning/resume-makeover" TargetMode="External"/><Relationship Id="rId4" Type="http://schemas.openxmlformats.org/officeDocument/2006/relationships/hyperlink" Target="https://www.linkedin.com/learning/job-hunting-for-college-grads" TargetMode="External"/><Relationship Id="rId9" Type="http://schemas.openxmlformats.org/officeDocument/2006/relationships/hyperlink" Target="https://www.linkedin.com/learning/managing-stress-and-building-resilience-while-job-hunting" TargetMode="External"/><Relationship Id="rId14" Type="http://schemas.openxmlformats.org/officeDocument/2006/relationships/hyperlink" Target="https://www.linkedin.com/learning/topics/job-searchin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hyperlink" Target="https://learning.linkedin.com/blog/engaging-your-workforce/how-to-keep-your-employees-motivated--according-to-research"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hyperlink" Target="https://learning.linkedin.com/blog/learning-thought-leadership/workplace-learning-report--higher-education-edition"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hyperlink" Target="https://learning.linkedin.com/blog/learning-thought-leadership/workplace-learning-report--higher-education-edition"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hyperlink" Target="https://www.linkedin.com/learning/preparing-for-your-review-2" TargetMode="External"/><Relationship Id="rId4" Type="http://schemas.openxmlformats.org/officeDocument/2006/relationships/hyperlink" Target="https://learning.linkedin.com/content/dam/me/learning/de-de/pdfs/customer-success-center/de_boosting_employee_engagement.pd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20.jpg"/><Relationship Id="rId5" Type="http://schemas.openxmlformats.org/officeDocument/2006/relationships/hyperlink" Target="https://learning.linkedin.com/de-de/for-higher-education"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9F9EFF-4204-8342-B1A3-9DF3A4BB9A8C}"/>
              </a:ext>
            </a:extLst>
          </p:cNvPr>
          <p:cNvSpPr/>
          <p:nvPr/>
        </p:nvSpPr>
        <p:spPr>
          <a:xfrm>
            <a:off x="0" y="-203200"/>
            <a:ext cx="5006975" cy="14274800"/>
          </a:xfrm>
          <a:prstGeom prst="rect">
            <a:avLst/>
          </a:prstGeom>
          <a:solidFill>
            <a:srgbClr val="DBE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sign&#10;&#10;Description automatically generated">
            <a:extLst>
              <a:ext uri="{FF2B5EF4-FFF2-40B4-BE49-F238E27FC236}">
                <a16:creationId xmlns:a16="http://schemas.microsoft.com/office/drawing/2014/main" id="{A7C02DF7-8CA0-5440-9888-5A2B4911C445}"/>
              </a:ext>
            </a:extLst>
          </p:cNvPr>
          <p:cNvPicPr>
            <a:picLocks noChangeAspect="1"/>
          </p:cNvPicPr>
          <p:nvPr/>
        </p:nvPicPr>
        <p:blipFill>
          <a:blip r:embed="rId3"/>
          <a:stretch>
            <a:fillRect/>
          </a:stretch>
        </p:blipFill>
        <p:spPr>
          <a:xfrm>
            <a:off x="19362483" y="12215812"/>
            <a:ext cx="3710729" cy="509572"/>
          </a:xfrm>
          <a:prstGeom prst="rect">
            <a:avLst/>
          </a:prstGeom>
        </p:spPr>
      </p:pic>
      <p:sp>
        <p:nvSpPr>
          <p:cNvPr id="8" name="Title 2">
            <a:extLst>
              <a:ext uri="{FF2B5EF4-FFF2-40B4-BE49-F238E27FC236}">
                <a16:creationId xmlns:a16="http://schemas.microsoft.com/office/drawing/2014/main" id="{1AB0AE7C-A62D-C346-817C-4C3DA7DF77F2}"/>
              </a:ext>
            </a:extLst>
          </p:cNvPr>
          <p:cNvSpPr txBox="1">
            <a:spLocks/>
          </p:cNvSpPr>
          <p:nvPr/>
        </p:nvSpPr>
        <p:spPr>
          <a:xfrm>
            <a:off x="12193587" y="4966289"/>
            <a:ext cx="10879625" cy="3783422"/>
          </a:xfrm>
          <a:prstGeom prst="rect">
            <a:avLst/>
          </a:prstGeom>
        </p:spPr>
        <p:txBody>
          <a:bodyPr lIns="0" tIns="0" rIns="0" bIns="0"/>
          <a:lstStyle>
            <a:lvl1pPr algn="l" defTabSz="1828800" rtl="0" eaLnBrk="1" latinLnBrk="0" hangingPunct="1">
              <a:lnSpc>
                <a:spcPct val="90000"/>
              </a:lnSpc>
              <a:spcBef>
                <a:spcPct val="0"/>
              </a:spcBef>
              <a:buNone/>
              <a:defRPr sz="6600" kern="1200" baseline="0">
                <a:solidFill>
                  <a:srgbClr val="915907"/>
                </a:solidFill>
                <a:latin typeface="Community Light" panose="02000303040000020003" pitchFamily="2" charset="0"/>
                <a:ea typeface="+mj-ea"/>
                <a:cs typeface="+mj-cs"/>
              </a:defRPr>
            </a:lvl1pPr>
          </a:lstStyle>
          <a:p>
            <a:pPr rtl="0"/>
            <a:r>
              <a:rPr lang="de-DE" sz="9000">
                <a:solidFill>
                  <a:srgbClr val="0664C2"/>
                </a:solidFill>
              </a:rPr>
              <a:t>LinkedIn Learning für Hochschulen und Universitäten</a:t>
            </a:r>
          </a:p>
        </p:txBody>
      </p:sp>
      <p:sp>
        <p:nvSpPr>
          <p:cNvPr id="16" name="Google Shape;277;p58">
            <a:extLst>
              <a:ext uri="{FF2B5EF4-FFF2-40B4-BE49-F238E27FC236}">
                <a16:creationId xmlns:a16="http://schemas.microsoft.com/office/drawing/2014/main" id="{D25002D1-AF08-5042-89E6-24F3F79F02A4}"/>
              </a:ext>
            </a:extLst>
          </p:cNvPr>
          <p:cNvSpPr txBox="1"/>
          <p:nvPr/>
        </p:nvSpPr>
        <p:spPr>
          <a:xfrm>
            <a:off x="1340310" y="12934500"/>
            <a:ext cx="1999482" cy="588876"/>
          </a:xfrm>
          <a:prstGeom prst="rect">
            <a:avLst/>
          </a:prstGeom>
          <a:noFill/>
          <a:ln>
            <a:noFill/>
          </a:ln>
        </p:spPr>
        <p:txBody>
          <a:bodyPr spcFirstLastPara="1" wrap="square" lIns="0" tIns="0" rIns="0" bIns="0" anchor="t" anchorCtr="0">
            <a:noAutofit/>
          </a:bodyPr>
          <a:lstStyle/>
          <a:p>
            <a:pPr lvl="0" rtl="0">
              <a:lnSpc>
                <a:spcPct val="90000"/>
              </a:lnSpc>
            </a:pPr>
            <a:r>
              <a:rPr lang="de-DE" sz="1800">
                <a:solidFill>
                  <a:srgbClr val="556879"/>
                </a:solidFill>
                <a:latin typeface="Community Light" panose="02000303040000020003" pitchFamily="2" charset="0"/>
                <a:ea typeface="Century Gothic"/>
                <a:cs typeface="Century Gothic"/>
                <a:sym typeface="Century Gothic"/>
              </a:rPr>
              <a:t>Erstellt: 23.10.2020</a:t>
            </a:r>
          </a:p>
        </p:txBody>
      </p:sp>
      <p:pic>
        <p:nvPicPr>
          <p:cNvPr id="6" name="Picture 5">
            <a:extLst>
              <a:ext uri="{FF2B5EF4-FFF2-40B4-BE49-F238E27FC236}">
                <a16:creationId xmlns:a16="http://schemas.microsoft.com/office/drawing/2014/main" id="{B7CE3DF3-980B-A64F-AD97-85CCE5722AD5}"/>
              </a:ext>
            </a:extLst>
          </p:cNvPr>
          <p:cNvPicPr>
            <a:picLocks noChangeAspect="1"/>
          </p:cNvPicPr>
          <p:nvPr/>
        </p:nvPicPr>
        <p:blipFill>
          <a:blip r:embed="rId4"/>
          <a:stretch>
            <a:fillRect/>
          </a:stretch>
        </p:blipFill>
        <p:spPr>
          <a:xfrm>
            <a:off x="-1364381" y="785983"/>
            <a:ext cx="12129122" cy="12129122"/>
          </a:xfrm>
          <a:prstGeom prst="ellipse">
            <a:avLst/>
          </a:prstGeom>
        </p:spPr>
      </p:pic>
    </p:spTree>
    <p:extLst>
      <p:ext uri="{BB962C8B-B14F-4D97-AF65-F5344CB8AC3E}">
        <p14:creationId xmlns:p14="http://schemas.microsoft.com/office/powerpoint/2010/main" val="200944069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37" name="Rectangle 36">
            <a:extLst>
              <a:ext uri="{FF2B5EF4-FFF2-40B4-BE49-F238E27FC236}">
                <a16:creationId xmlns:a16="http://schemas.microsoft.com/office/drawing/2014/main" id="{3827FB32-A2AB-4143-A78E-E7749DD73118}"/>
              </a:ext>
            </a:extLst>
          </p:cNvPr>
          <p:cNvSpPr/>
          <p:nvPr/>
        </p:nvSpPr>
        <p:spPr>
          <a:xfrm>
            <a:off x="1286846" y="5662432"/>
            <a:ext cx="6335527" cy="573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800" b="1" dirty="0">
                <a:solidFill>
                  <a:srgbClr val="0B64C2"/>
                </a:solidFill>
                <a:latin typeface="Community Light" panose="02000303040000020003" pitchFamily="2" charset="0"/>
              </a:rPr>
              <a:t>      Ein LinkedIn Profil erhöht die Jobchancen.</a:t>
            </a:r>
            <a:br>
              <a:rPr lang="en-US" sz="3800" b="1" dirty="0">
                <a:solidFill>
                  <a:srgbClr val="0B64C2"/>
                </a:solidFill>
                <a:latin typeface="Community Light" panose="02000303040000020003" pitchFamily="2" charset="0"/>
              </a:rPr>
            </a:br>
            <a:br>
              <a:rPr lang="en-US" sz="2000" b="1" dirty="0">
                <a:solidFill>
                  <a:srgbClr val="546779"/>
                </a:solidFill>
                <a:latin typeface="Community Light" panose="02000303040000020003" pitchFamily="2" charset="0"/>
              </a:rPr>
            </a:br>
            <a:r>
              <a:rPr lang="de-DE" sz="3200" dirty="0">
                <a:solidFill>
                  <a:srgbClr val="546779"/>
                </a:solidFill>
                <a:latin typeface="Community Light" panose="02000303040000020003" pitchFamily="2" charset="0"/>
              </a:rPr>
              <a:t>Laut einer Forbes-Studie werden </a:t>
            </a:r>
            <a:r>
              <a:rPr lang="de-DE" sz="3200" dirty="0" err="1">
                <a:solidFill>
                  <a:srgbClr val="546779"/>
                </a:solidFill>
                <a:latin typeface="Community Light" panose="02000303040000020003" pitchFamily="2" charset="0"/>
              </a:rPr>
              <a:t>Absolvent:innen</a:t>
            </a:r>
            <a:r>
              <a:rPr lang="de-DE" sz="3200" dirty="0">
                <a:solidFill>
                  <a:srgbClr val="546779"/>
                </a:solidFill>
                <a:latin typeface="Community Light" panose="02000303040000020003" pitchFamily="2" charset="0"/>
              </a:rPr>
              <a:t> mit einem starken LinkedIn Profil </a:t>
            </a:r>
            <a:r>
              <a:rPr lang="de-DE" sz="3200" b="1" i="1" dirty="0">
                <a:solidFill>
                  <a:srgbClr val="546779"/>
                </a:solidFill>
                <a:latin typeface="Community Light" panose="02000303040000020003" pitchFamily="2" charset="0"/>
              </a:rPr>
              <a:t>doppelt so häufig</a:t>
            </a:r>
            <a:r>
              <a:rPr lang="de-DE" sz="3200" dirty="0">
                <a:solidFill>
                  <a:srgbClr val="546779"/>
                </a:solidFill>
                <a:latin typeface="Community Light" panose="02000303040000020003" pitchFamily="2" charset="0"/>
              </a:rPr>
              <a:t> zum Bewerbungsgespräch eingeladen als </a:t>
            </a:r>
            <a:r>
              <a:rPr lang="de-DE" sz="3200" dirty="0" err="1">
                <a:solidFill>
                  <a:srgbClr val="546779"/>
                </a:solidFill>
                <a:latin typeface="Community Light" panose="02000303040000020003" pitchFamily="2" charset="0"/>
              </a:rPr>
              <a:t>Absolvent:innen</a:t>
            </a:r>
            <a:r>
              <a:rPr lang="de-DE" sz="3200" dirty="0">
                <a:solidFill>
                  <a:srgbClr val="546779"/>
                </a:solidFill>
                <a:latin typeface="Community Light" panose="02000303040000020003" pitchFamily="2" charset="0"/>
              </a:rPr>
              <a:t> ohne ein solches. </a:t>
            </a:r>
          </a:p>
        </p:txBody>
      </p:sp>
      <p:grpSp>
        <p:nvGrpSpPr>
          <p:cNvPr id="4" name="Group 3">
            <a:extLst>
              <a:ext uri="{FF2B5EF4-FFF2-40B4-BE49-F238E27FC236}">
                <a16:creationId xmlns:a16="http://schemas.microsoft.com/office/drawing/2014/main" id="{F08556D7-6ECB-A544-BBFF-9D58D6991289}"/>
              </a:ext>
            </a:extLst>
          </p:cNvPr>
          <p:cNvGrpSpPr/>
          <p:nvPr/>
        </p:nvGrpSpPr>
        <p:grpSpPr>
          <a:xfrm>
            <a:off x="1303077" y="5738648"/>
            <a:ext cx="492782" cy="492784"/>
            <a:chOff x="1382351" y="3938979"/>
            <a:chExt cx="492782" cy="492784"/>
          </a:xfrm>
        </p:grpSpPr>
        <p:sp>
          <p:nvSpPr>
            <p:cNvPr id="38" name="Oval 37">
              <a:extLst>
                <a:ext uri="{FF2B5EF4-FFF2-40B4-BE49-F238E27FC236}">
                  <a16:creationId xmlns:a16="http://schemas.microsoft.com/office/drawing/2014/main" id="{FF44862E-DF43-D14F-81C0-D6F3473DD9AD}"/>
                </a:ext>
              </a:extLst>
            </p:cNvPr>
            <p:cNvSpPr/>
            <p:nvPr/>
          </p:nvSpPr>
          <p:spPr>
            <a:xfrm>
              <a:off x="1382351" y="3938979"/>
              <a:ext cx="492782" cy="492784"/>
            </a:xfrm>
            <a:prstGeom prst="ellipse">
              <a:avLst/>
            </a:prstGeom>
            <a:solidFill>
              <a:srgbClr val="0B6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39" name="Rectangle 38">
              <a:extLst>
                <a:ext uri="{FF2B5EF4-FFF2-40B4-BE49-F238E27FC236}">
                  <a16:creationId xmlns:a16="http://schemas.microsoft.com/office/drawing/2014/main" id="{1CF3939A-D467-9F44-BAC5-C57E79B54B79}"/>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dirty="0">
                  <a:solidFill>
                    <a:srgbClr val="FEFAF6"/>
                  </a:solidFill>
                  <a:latin typeface="Community" panose="02000303040000020003" pitchFamily="2" charset="0"/>
                </a:rPr>
                <a:t>1</a:t>
              </a:r>
            </a:p>
          </p:txBody>
        </p:sp>
      </p:grpSp>
      <p:sp>
        <p:nvSpPr>
          <p:cNvPr id="47" name="Rectangle 46">
            <a:extLst>
              <a:ext uri="{FF2B5EF4-FFF2-40B4-BE49-F238E27FC236}">
                <a16:creationId xmlns:a16="http://schemas.microsoft.com/office/drawing/2014/main" id="{31A8EAEC-9687-7A42-91AF-C73BB022A7F6}"/>
              </a:ext>
            </a:extLst>
          </p:cNvPr>
          <p:cNvSpPr/>
          <p:nvPr/>
        </p:nvSpPr>
        <p:spPr>
          <a:xfrm>
            <a:off x="1258388" y="1658725"/>
            <a:ext cx="22472909"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de-DE" sz="7700" dirty="0">
                <a:solidFill>
                  <a:srgbClr val="0B64C2"/>
                </a:solidFill>
                <a:latin typeface="Community Light"/>
                <a:cs typeface="Arial"/>
              </a:rPr>
              <a:t>Warum Ihre Studierenden ein LinkedIn Profil haben sollten</a:t>
            </a:r>
          </a:p>
        </p:txBody>
      </p:sp>
      <p:sp>
        <p:nvSpPr>
          <p:cNvPr id="55" name="Rectangle 54">
            <a:extLst>
              <a:ext uri="{FF2B5EF4-FFF2-40B4-BE49-F238E27FC236}">
                <a16:creationId xmlns:a16="http://schemas.microsoft.com/office/drawing/2014/main" id="{51258981-7354-D54D-958F-49C94953DED3}"/>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de-DE" sz="3400">
                <a:solidFill>
                  <a:srgbClr val="5B696B"/>
                </a:solidFill>
                <a:latin typeface="Community"/>
              </a:rPr>
              <a:t>Onboarding</a:t>
            </a:r>
          </a:p>
        </p:txBody>
      </p:sp>
      <p:sp>
        <p:nvSpPr>
          <p:cNvPr id="56" name="Oval 55">
            <a:extLst>
              <a:ext uri="{FF2B5EF4-FFF2-40B4-BE49-F238E27FC236}">
                <a16:creationId xmlns:a16="http://schemas.microsoft.com/office/drawing/2014/main" id="{CEB51997-B935-A242-8BA6-89A062627017}"/>
              </a:ext>
            </a:extLst>
          </p:cNvPr>
          <p:cNvSpPr/>
          <p:nvPr/>
        </p:nvSpPr>
        <p:spPr>
          <a:xfrm>
            <a:off x="1286846" y="962503"/>
            <a:ext cx="509013" cy="509015"/>
          </a:xfrm>
          <a:prstGeom prst="ellipse">
            <a:avLst/>
          </a:prstGeom>
          <a:solidFill>
            <a:srgbClr val="DC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57" name="Rectangle 56">
            <a:extLst>
              <a:ext uri="{FF2B5EF4-FFF2-40B4-BE49-F238E27FC236}">
                <a16:creationId xmlns:a16="http://schemas.microsoft.com/office/drawing/2014/main" id="{84470AE4-75BC-3E41-A2AB-A88B34F1A825}"/>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0B64C2"/>
                </a:solidFill>
                <a:latin typeface="Community" panose="02000303040000020003" pitchFamily="2" charset="0"/>
              </a:rPr>
              <a:t>1</a:t>
            </a:r>
          </a:p>
        </p:txBody>
      </p:sp>
      <p:sp>
        <p:nvSpPr>
          <p:cNvPr id="58" name="Rectangle 57">
            <a:extLst>
              <a:ext uri="{FF2B5EF4-FFF2-40B4-BE49-F238E27FC236}">
                <a16:creationId xmlns:a16="http://schemas.microsoft.com/office/drawing/2014/main" id="{BC337799-6AA7-3A4F-AD73-E49881E3729B}"/>
              </a:ext>
            </a:extLst>
          </p:cNvPr>
          <p:cNvSpPr/>
          <p:nvPr/>
        </p:nvSpPr>
        <p:spPr>
          <a:xfrm>
            <a:off x="1280225" y="3128020"/>
            <a:ext cx="1338539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spcBef>
                <a:spcPct val="0"/>
              </a:spcBef>
              <a:spcAft>
                <a:spcPct val="0"/>
              </a:spcAft>
              <a:defRPr/>
            </a:pPr>
            <a:r>
              <a:rPr lang="de-DE" sz="3400" dirty="0">
                <a:solidFill>
                  <a:srgbClr val="5B696B"/>
                </a:solidFill>
                <a:latin typeface="Community"/>
              </a:rPr>
              <a:t>Die 4 wichtigsten Vorteile</a:t>
            </a:r>
          </a:p>
        </p:txBody>
      </p:sp>
      <p:sp>
        <p:nvSpPr>
          <p:cNvPr id="59" name="Rectangle 58">
            <a:extLst>
              <a:ext uri="{FF2B5EF4-FFF2-40B4-BE49-F238E27FC236}">
                <a16:creationId xmlns:a16="http://schemas.microsoft.com/office/drawing/2014/main" id="{D1EC0C08-7BD4-3043-B944-F305E061E97E}"/>
              </a:ext>
            </a:extLst>
          </p:cNvPr>
          <p:cNvSpPr/>
          <p:nvPr/>
        </p:nvSpPr>
        <p:spPr>
          <a:xfrm>
            <a:off x="8977054" y="5592083"/>
            <a:ext cx="7035579" cy="573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800" b="1" dirty="0">
                <a:solidFill>
                  <a:srgbClr val="0B64C2"/>
                </a:solidFill>
                <a:latin typeface="Community Light" panose="02000303040000020003" pitchFamily="2" charset="0"/>
              </a:rPr>
              <a:t>      Je früher das Profil erstellt wird, desto stärker ist das Netzwerk.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de-DE" sz="3200" dirty="0">
                <a:solidFill>
                  <a:srgbClr val="546779"/>
                </a:solidFill>
                <a:latin typeface="Community Light" panose="02000303040000020003" pitchFamily="2" charset="0"/>
              </a:rPr>
              <a:t>Wer sein Profil frühzeitig erstellt, erhöht seine Chancen, am Ende des Studiums über ein starkes Netzwerk zu verfügen. Das gilt besonders für benachteiligte Personen oder Studierende, die einer Minderheit angehören, und häufig auf kein natürliches Netzwerk zurückgreifen können. </a:t>
            </a:r>
          </a:p>
          <a:p>
            <a:endParaRPr lang="en-US" sz="3100" dirty="0">
              <a:solidFill>
                <a:srgbClr val="546779"/>
              </a:solidFill>
              <a:latin typeface="Community Light" panose="02000303040000020003" pitchFamily="2" charset="0"/>
            </a:endParaRPr>
          </a:p>
        </p:txBody>
      </p:sp>
      <p:grpSp>
        <p:nvGrpSpPr>
          <p:cNvPr id="60" name="Group 59">
            <a:extLst>
              <a:ext uri="{FF2B5EF4-FFF2-40B4-BE49-F238E27FC236}">
                <a16:creationId xmlns:a16="http://schemas.microsoft.com/office/drawing/2014/main" id="{6D4FF873-A7E4-C446-B967-61C988128AB5}"/>
              </a:ext>
            </a:extLst>
          </p:cNvPr>
          <p:cNvGrpSpPr/>
          <p:nvPr/>
        </p:nvGrpSpPr>
        <p:grpSpPr>
          <a:xfrm>
            <a:off x="9026236" y="5662432"/>
            <a:ext cx="492782" cy="492784"/>
            <a:chOff x="1382351" y="3499019"/>
            <a:chExt cx="492782" cy="492784"/>
          </a:xfrm>
        </p:grpSpPr>
        <p:sp>
          <p:nvSpPr>
            <p:cNvPr id="61" name="Oval 60">
              <a:extLst>
                <a:ext uri="{FF2B5EF4-FFF2-40B4-BE49-F238E27FC236}">
                  <a16:creationId xmlns:a16="http://schemas.microsoft.com/office/drawing/2014/main" id="{D9DB0C2A-5F21-CD4A-82DD-FAD8D52DA211}"/>
                </a:ext>
              </a:extLst>
            </p:cNvPr>
            <p:cNvSpPr/>
            <p:nvPr/>
          </p:nvSpPr>
          <p:spPr>
            <a:xfrm>
              <a:off x="1382351" y="3499019"/>
              <a:ext cx="492782" cy="492784"/>
            </a:xfrm>
            <a:prstGeom prst="ellipse">
              <a:avLst/>
            </a:prstGeom>
            <a:solidFill>
              <a:srgbClr val="0B6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62" name="Rectangle 61">
              <a:extLst>
                <a:ext uri="{FF2B5EF4-FFF2-40B4-BE49-F238E27FC236}">
                  <a16:creationId xmlns:a16="http://schemas.microsoft.com/office/drawing/2014/main" id="{B92A9FF8-281C-0847-89C0-1A0125F59A76}"/>
                </a:ext>
              </a:extLst>
            </p:cNvPr>
            <p:cNvSpPr/>
            <p:nvPr/>
          </p:nvSpPr>
          <p:spPr>
            <a:xfrm>
              <a:off x="1490353" y="355608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dirty="0">
                  <a:solidFill>
                    <a:srgbClr val="FEFAF6"/>
                  </a:solidFill>
                  <a:latin typeface="Community" panose="02000303040000020003" pitchFamily="2" charset="0"/>
                </a:rPr>
                <a:t>2</a:t>
              </a:r>
            </a:p>
          </p:txBody>
        </p:sp>
      </p:grpSp>
      <p:sp>
        <p:nvSpPr>
          <p:cNvPr id="63" name="Oval 62">
            <a:extLst>
              <a:ext uri="{FF2B5EF4-FFF2-40B4-BE49-F238E27FC236}">
                <a16:creationId xmlns:a16="http://schemas.microsoft.com/office/drawing/2014/main" id="{B715A29A-200C-FB43-9875-67F076387752}"/>
              </a:ext>
            </a:extLst>
          </p:cNvPr>
          <p:cNvSpPr/>
          <p:nvPr/>
        </p:nvSpPr>
        <p:spPr>
          <a:xfrm>
            <a:off x="16937739" y="5273858"/>
            <a:ext cx="6420392" cy="6375640"/>
          </a:xfrm>
          <a:prstGeom prst="ellipse">
            <a:avLst/>
          </a:prstGeom>
          <a:solidFill>
            <a:srgbClr val="DCE5E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a:solidFill>
                <a:srgbClr val="FFFFFF"/>
              </a:solidFill>
              <a:latin typeface="Community" panose="02000303040000020003" pitchFamily="2" charset="0"/>
              <a:ea typeface="+mn-ea"/>
            </a:endParaRPr>
          </a:p>
        </p:txBody>
      </p:sp>
      <p:sp>
        <p:nvSpPr>
          <p:cNvPr id="64" name="TextBox 63">
            <a:extLst>
              <a:ext uri="{FF2B5EF4-FFF2-40B4-BE49-F238E27FC236}">
                <a16:creationId xmlns:a16="http://schemas.microsoft.com/office/drawing/2014/main" id="{3D0402F7-10A8-944C-96E6-FD0DF8C55140}"/>
              </a:ext>
            </a:extLst>
          </p:cNvPr>
          <p:cNvSpPr txBox="1"/>
          <p:nvPr/>
        </p:nvSpPr>
        <p:spPr>
          <a:xfrm>
            <a:off x="17874470" y="7790919"/>
            <a:ext cx="5148736" cy="3016210"/>
          </a:xfrm>
          <a:prstGeom prst="rect">
            <a:avLst/>
          </a:prstGeom>
        </p:spPr>
        <p:txBody>
          <a:bodyPr vert="horz" wrap="square" lIns="0" tIns="0" rIns="0" bIns="0" rtlCol="0">
            <a:spAutoFit/>
          </a:bodyPr>
          <a:lstStyle>
            <a:defPPr>
              <a:defRPr lang="en-US"/>
            </a:defPPr>
          </a:lstStyle>
          <a:p>
            <a:pPr algn="ctr" rtl="0"/>
            <a:r>
              <a:rPr lang="de-DE" sz="2800" dirty="0">
                <a:solidFill>
                  <a:srgbClr val="546779"/>
                </a:solidFill>
                <a:latin typeface="Community Light" panose="02000303040000020003" pitchFamily="2" charset="0"/>
              </a:rPr>
              <a:t>Arbeitgeber melden sich </a:t>
            </a:r>
            <a:r>
              <a:rPr lang="de-DE" sz="2800" dirty="0">
                <a:solidFill>
                  <a:srgbClr val="0B64C2"/>
                </a:solidFill>
                <a:latin typeface="Community Light" panose="02000303040000020003" pitchFamily="2" charset="0"/>
                <a:hlinkClick r:id="rId4"/>
              </a:rPr>
              <a:t>laut Forbes</a:t>
            </a:r>
            <a:r>
              <a:rPr lang="de-DE" sz="2800" dirty="0">
                <a:solidFill>
                  <a:srgbClr val="546779"/>
                </a:solidFill>
                <a:latin typeface="Community Light" panose="02000303040000020003" pitchFamily="2" charset="0"/>
              </a:rPr>
              <a:t> doppelt so häufig bei </a:t>
            </a:r>
            <a:r>
              <a:rPr lang="de-DE" sz="2800" dirty="0" err="1">
                <a:solidFill>
                  <a:srgbClr val="546779"/>
                </a:solidFill>
                <a:latin typeface="Community Light" panose="02000303040000020003" pitchFamily="2" charset="0"/>
              </a:rPr>
              <a:t>Berufseinsteiger:innen</a:t>
            </a:r>
            <a:r>
              <a:rPr lang="de-DE" sz="2800" dirty="0">
                <a:solidFill>
                  <a:srgbClr val="546779"/>
                </a:solidFill>
                <a:latin typeface="Community Light" panose="02000303040000020003" pitchFamily="2" charset="0"/>
              </a:rPr>
              <a:t> zurück, wenn deren LinkedIn Profil aussagekräftig ist und Kompetenzen, Kurszertifikate und andere Abschlusszeugnisse umfasst.</a:t>
            </a:r>
          </a:p>
        </p:txBody>
      </p:sp>
      <p:sp>
        <p:nvSpPr>
          <p:cNvPr id="65" name="TextBox 64">
            <a:extLst>
              <a:ext uri="{FF2B5EF4-FFF2-40B4-BE49-F238E27FC236}">
                <a16:creationId xmlns:a16="http://schemas.microsoft.com/office/drawing/2014/main" id="{786A2183-6532-7740-A076-55E148CCFA8D}"/>
              </a:ext>
            </a:extLst>
          </p:cNvPr>
          <p:cNvSpPr txBox="1"/>
          <p:nvPr/>
        </p:nvSpPr>
        <p:spPr>
          <a:xfrm>
            <a:off x="17845234" y="6063585"/>
            <a:ext cx="4605402" cy="1692771"/>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de-DE" sz="11000" dirty="0">
                <a:solidFill>
                  <a:srgbClr val="0B64C2"/>
                </a:solidFill>
                <a:latin typeface="Community Light" panose="02000303040000020003" pitchFamily="2" charset="0"/>
                <a:cs typeface="AvenirNext LT Pro Regular"/>
              </a:rPr>
              <a:t>2x</a:t>
            </a:r>
          </a:p>
        </p:txBody>
      </p:sp>
    </p:spTree>
    <p:extLst>
      <p:ext uri="{BB962C8B-B14F-4D97-AF65-F5344CB8AC3E}">
        <p14:creationId xmlns:p14="http://schemas.microsoft.com/office/powerpoint/2010/main" val="331394124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sp>
        <p:nvSpPr>
          <p:cNvPr id="2" name="Rectangle 1">
            <a:extLst>
              <a:ext uri="{FF2B5EF4-FFF2-40B4-BE49-F238E27FC236}">
                <a16:creationId xmlns:a16="http://schemas.microsoft.com/office/drawing/2014/main" id="{7913223D-CE9F-2E4E-BFD0-283B8BDC8C45}"/>
              </a:ext>
            </a:extLst>
          </p:cNvPr>
          <p:cNvSpPr/>
          <p:nvPr/>
        </p:nvSpPr>
        <p:spPr>
          <a:xfrm>
            <a:off x="16732152" y="7529926"/>
            <a:ext cx="6136429" cy="2513909"/>
          </a:xfrm>
          <a:prstGeom prst="rect">
            <a:avLst/>
          </a:prstGeom>
          <a:solidFill>
            <a:srgbClr val="DBE6E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37" name="Rectangle 36">
            <a:extLst>
              <a:ext uri="{FF2B5EF4-FFF2-40B4-BE49-F238E27FC236}">
                <a16:creationId xmlns:a16="http://schemas.microsoft.com/office/drawing/2014/main" id="{3827FB32-A2AB-4143-A78E-E7749DD73118}"/>
              </a:ext>
            </a:extLst>
          </p:cNvPr>
          <p:cNvSpPr/>
          <p:nvPr/>
        </p:nvSpPr>
        <p:spPr>
          <a:xfrm>
            <a:off x="1294477" y="5650633"/>
            <a:ext cx="6718555" cy="573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800" b="1" dirty="0">
                <a:solidFill>
                  <a:srgbClr val="0B64C2"/>
                </a:solidFill>
                <a:latin typeface="Community Light" panose="02000303040000020003" pitchFamily="2" charset="0"/>
              </a:rPr>
              <a:t>      Studierende können ihre Berufschancen analysieren. </a:t>
            </a:r>
            <a:br>
              <a:rPr lang="en-US" sz="3300" b="1" dirty="0">
                <a:solidFill>
                  <a:srgbClr val="B1401F"/>
                </a:solidFill>
                <a:latin typeface="Community Light" panose="02000303040000020003" pitchFamily="2" charset="0"/>
              </a:rPr>
            </a:br>
            <a:endParaRPr lang="en-US" sz="3300" b="1" dirty="0">
              <a:solidFill>
                <a:srgbClr val="B1401F"/>
              </a:solidFill>
              <a:latin typeface="Community Light" panose="02000303040000020003" pitchFamily="2" charset="0"/>
            </a:endParaRPr>
          </a:p>
          <a:p>
            <a:pPr rtl="0"/>
            <a:r>
              <a:rPr lang="de-DE" sz="3200" dirty="0">
                <a:solidFill>
                  <a:srgbClr val="546779"/>
                </a:solidFill>
                <a:latin typeface="Community Light" panose="02000303040000020003" pitchFamily="2" charset="0"/>
              </a:rPr>
              <a:t>Mit LinkedIn und LinkedIn Learning können sich Studierende über Jobs, Skills und Anforderungen in praktisch jeder Branche und Tätigkeit informieren. Das hilft ihnen, ihre berufliche Laufbahn zu planen.</a:t>
            </a:r>
          </a:p>
        </p:txBody>
      </p:sp>
      <p:grpSp>
        <p:nvGrpSpPr>
          <p:cNvPr id="4" name="Group 3">
            <a:extLst>
              <a:ext uri="{FF2B5EF4-FFF2-40B4-BE49-F238E27FC236}">
                <a16:creationId xmlns:a16="http://schemas.microsoft.com/office/drawing/2014/main" id="{F08556D7-6ECB-A544-BBFF-9D58D6991289}"/>
              </a:ext>
            </a:extLst>
          </p:cNvPr>
          <p:cNvGrpSpPr/>
          <p:nvPr/>
        </p:nvGrpSpPr>
        <p:grpSpPr>
          <a:xfrm>
            <a:off x="1227994" y="5689139"/>
            <a:ext cx="492782" cy="492784"/>
            <a:chOff x="1382351" y="3938979"/>
            <a:chExt cx="492782" cy="492784"/>
          </a:xfrm>
        </p:grpSpPr>
        <p:sp>
          <p:nvSpPr>
            <p:cNvPr id="38" name="Oval 37">
              <a:extLst>
                <a:ext uri="{FF2B5EF4-FFF2-40B4-BE49-F238E27FC236}">
                  <a16:creationId xmlns:a16="http://schemas.microsoft.com/office/drawing/2014/main" id="{FF44862E-DF43-D14F-81C0-D6F3473DD9AD}"/>
                </a:ext>
              </a:extLst>
            </p:cNvPr>
            <p:cNvSpPr/>
            <p:nvPr/>
          </p:nvSpPr>
          <p:spPr>
            <a:xfrm>
              <a:off x="1382351" y="3938979"/>
              <a:ext cx="492782" cy="492784"/>
            </a:xfrm>
            <a:prstGeom prst="ellipse">
              <a:avLst/>
            </a:prstGeom>
            <a:solidFill>
              <a:srgbClr val="0B6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39" name="Rectangle 38">
              <a:extLst>
                <a:ext uri="{FF2B5EF4-FFF2-40B4-BE49-F238E27FC236}">
                  <a16:creationId xmlns:a16="http://schemas.microsoft.com/office/drawing/2014/main" id="{1CF3939A-D467-9F44-BAC5-C57E79B54B79}"/>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3</a:t>
              </a:r>
            </a:p>
          </p:txBody>
        </p:sp>
      </p:grpSp>
      <p:sp>
        <p:nvSpPr>
          <p:cNvPr id="59" name="Rectangle 58">
            <a:extLst>
              <a:ext uri="{FF2B5EF4-FFF2-40B4-BE49-F238E27FC236}">
                <a16:creationId xmlns:a16="http://schemas.microsoft.com/office/drawing/2014/main" id="{D1EC0C08-7BD4-3043-B944-F305E061E97E}"/>
              </a:ext>
            </a:extLst>
          </p:cNvPr>
          <p:cNvSpPr/>
          <p:nvPr/>
        </p:nvSpPr>
        <p:spPr>
          <a:xfrm>
            <a:off x="9007365" y="5650633"/>
            <a:ext cx="7207444" cy="4613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800" b="1" dirty="0">
                <a:solidFill>
                  <a:srgbClr val="0B64C2"/>
                </a:solidFill>
                <a:latin typeface="Community Light" panose="02000303040000020003" pitchFamily="2" charset="0"/>
              </a:rPr>
              <a:t>      Studierende können sich individuell und gezielt weiterbilden.</a:t>
            </a:r>
            <a:br>
              <a:rPr lang="en-US" sz="3800" b="1" dirty="0">
                <a:solidFill>
                  <a:srgbClr val="0B64C2"/>
                </a:solidFill>
                <a:latin typeface="Community Light" panose="02000303040000020003" pitchFamily="2" charset="0"/>
              </a:rPr>
            </a:br>
            <a:endParaRPr lang="en-US" sz="3800" b="1" dirty="0">
              <a:solidFill>
                <a:srgbClr val="0B64C2"/>
              </a:solidFill>
              <a:latin typeface="Community Light" panose="02000303040000020003" pitchFamily="2" charset="0"/>
            </a:endParaRPr>
          </a:p>
          <a:p>
            <a:pPr rtl="0"/>
            <a:r>
              <a:rPr lang="de-DE" sz="3200" dirty="0">
                <a:solidFill>
                  <a:srgbClr val="546779"/>
                </a:solidFill>
                <a:latin typeface="Community Light" panose="02000303040000020003" pitchFamily="2" charset="0"/>
              </a:rPr>
              <a:t>Auf LinkedIn erhalten Studierende individuelle und relevante Empfehlungen für LinkedIn Learning-Inhalte und werden so regelmäßig zum Lernen motiviert. Zudem können Sie </a:t>
            </a:r>
            <a:r>
              <a:rPr lang="de-DE" sz="3200" dirty="0" err="1">
                <a:solidFill>
                  <a:srgbClr val="546779"/>
                </a:solidFill>
                <a:latin typeface="Community Light" panose="02000303040000020003" pitchFamily="2" charset="0"/>
              </a:rPr>
              <a:t>Thought</a:t>
            </a:r>
            <a:r>
              <a:rPr lang="de-DE" sz="3200" dirty="0">
                <a:solidFill>
                  <a:srgbClr val="546779"/>
                </a:solidFill>
                <a:latin typeface="Community Light" panose="02000303040000020003" pitchFamily="2" charset="0"/>
              </a:rPr>
              <a:t> </a:t>
            </a:r>
            <a:r>
              <a:rPr lang="de-DE" sz="3200" dirty="0" err="1">
                <a:solidFill>
                  <a:srgbClr val="546779"/>
                </a:solidFill>
                <a:latin typeface="Community Light" panose="02000303040000020003" pitchFamily="2" charset="0"/>
              </a:rPr>
              <a:t>Leadern</a:t>
            </a:r>
            <a:r>
              <a:rPr lang="de-DE" sz="3200" dirty="0">
                <a:solidFill>
                  <a:srgbClr val="546779"/>
                </a:solidFill>
                <a:latin typeface="Community Light" panose="02000303040000020003" pitchFamily="2" charset="0"/>
              </a:rPr>
              <a:t> folgen und sich über Neuigkeiten auf ihrem Interessengebiet informieren.</a:t>
            </a:r>
          </a:p>
        </p:txBody>
      </p:sp>
      <p:grpSp>
        <p:nvGrpSpPr>
          <p:cNvPr id="60" name="Group 59">
            <a:extLst>
              <a:ext uri="{FF2B5EF4-FFF2-40B4-BE49-F238E27FC236}">
                <a16:creationId xmlns:a16="http://schemas.microsoft.com/office/drawing/2014/main" id="{6D4FF873-A7E4-C446-B967-61C988128AB5}"/>
              </a:ext>
            </a:extLst>
          </p:cNvPr>
          <p:cNvGrpSpPr/>
          <p:nvPr/>
        </p:nvGrpSpPr>
        <p:grpSpPr>
          <a:xfrm>
            <a:off x="9007365" y="5755795"/>
            <a:ext cx="492782" cy="492784"/>
            <a:chOff x="1382351" y="3938979"/>
            <a:chExt cx="492782" cy="492784"/>
          </a:xfrm>
        </p:grpSpPr>
        <p:sp>
          <p:nvSpPr>
            <p:cNvPr id="61" name="Oval 60">
              <a:extLst>
                <a:ext uri="{FF2B5EF4-FFF2-40B4-BE49-F238E27FC236}">
                  <a16:creationId xmlns:a16="http://schemas.microsoft.com/office/drawing/2014/main" id="{D9DB0C2A-5F21-CD4A-82DD-FAD8D52DA211}"/>
                </a:ext>
              </a:extLst>
            </p:cNvPr>
            <p:cNvSpPr/>
            <p:nvPr/>
          </p:nvSpPr>
          <p:spPr>
            <a:xfrm>
              <a:off x="1382351" y="3938979"/>
              <a:ext cx="492782" cy="492784"/>
            </a:xfrm>
            <a:prstGeom prst="ellipse">
              <a:avLst/>
            </a:prstGeom>
            <a:solidFill>
              <a:srgbClr val="0B6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62" name="Rectangle 61">
              <a:extLst>
                <a:ext uri="{FF2B5EF4-FFF2-40B4-BE49-F238E27FC236}">
                  <a16:creationId xmlns:a16="http://schemas.microsoft.com/office/drawing/2014/main" id="{B92A9FF8-281C-0847-89C0-1A0125F59A76}"/>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dirty="0">
                  <a:solidFill>
                    <a:srgbClr val="FEFAF6"/>
                  </a:solidFill>
                  <a:latin typeface="Community" panose="02000303040000020003" pitchFamily="2" charset="0"/>
                </a:rPr>
                <a:t>4</a:t>
              </a:r>
            </a:p>
          </p:txBody>
        </p:sp>
      </p:grpSp>
      <p:sp>
        <p:nvSpPr>
          <p:cNvPr id="40" name="Rectangle 39">
            <a:extLst>
              <a:ext uri="{FF2B5EF4-FFF2-40B4-BE49-F238E27FC236}">
                <a16:creationId xmlns:a16="http://schemas.microsoft.com/office/drawing/2014/main" id="{C776BDE5-617F-BE44-AB1F-96DD85CAA6CB}"/>
              </a:ext>
            </a:extLst>
          </p:cNvPr>
          <p:cNvSpPr/>
          <p:nvPr/>
        </p:nvSpPr>
        <p:spPr>
          <a:xfrm>
            <a:off x="1280226" y="1688946"/>
            <a:ext cx="23106949"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de-DE" sz="7700" dirty="0">
                <a:solidFill>
                  <a:srgbClr val="0B64C2"/>
                </a:solidFill>
                <a:latin typeface="Community Light"/>
                <a:cs typeface="Arial"/>
              </a:rPr>
              <a:t>Warum Ihre Studierenden ein LinkedIn Profil haben sollten</a:t>
            </a:r>
          </a:p>
        </p:txBody>
      </p:sp>
      <p:sp>
        <p:nvSpPr>
          <p:cNvPr id="41" name="Rectangle 40">
            <a:extLst>
              <a:ext uri="{FF2B5EF4-FFF2-40B4-BE49-F238E27FC236}">
                <a16:creationId xmlns:a16="http://schemas.microsoft.com/office/drawing/2014/main" id="{C9A00FA5-CB5A-A341-8BA3-AB5E41B222EA}"/>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de-DE" sz="3400">
                <a:solidFill>
                  <a:srgbClr val="5B696B"/>
                </a:solidFill>
                <a:latin typeface="Community"/>
              </a:rPr>
              <a:t>Onboarding</a:t>
            </a:r>
          </a:p>
        </p:txBody>
      </p:sp>
      <p:sp>
        <p:nvSpPr>
          <p:cNvPr id="42" name="Oval 41">
            <a:extLst>
              <a:ext uri="{FF2B5EF4-FFF2-40B4-BE49-F238E27FC236}">
                <a16:creationId xmlns:a16="http://schemas.microsoft.com/office/drawing/2014/main" id="{7C657790-BCEA-6E4F-805E-CE97D4D4455A}"/>
              </a:ext>
            </a:extLst>
          </p:cNvPr>
          <p:cNvSpPr/>
          <p:nvPr/>
        </p:nvSpPr>
        <p:spPr>
          <a:xfrm>
            <a:off x="1286846" y="962503"/>
            <a:ext cx="509013" cy="509015"/>
          </a:xfrm>
          <a:prstGeom prst="ellipse">
            <a:avLst/>
          </a:prstGeom>
          <a:solidFill>
            <a:srgbClr val="DC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43" name="Rectangle 42">
            <a:extLst>
              <a:ext uri="{FF2B5EF4-FFF2-40B4-BE49-F238E27FC236}">
                <a16:creationId xmlns:a16="http://schemas.microsoft.com/office/drawing/2014/main" id="{60B6E12E-A4A2-D347-907A-EE413A651478}"/>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0B64C2"/>
                </a:solidFill>
                <a:latin typeface="Community" panose="02000303040000020003" pitchFamily="2" charset="0"/>
              </a:rPr>
              <a:t>1</a:t>
            </a:r>
          </a:p>
        </p:txBody>
      </p:sp>
      <p:sp>
        <p:nvSpPr>
          <p:cNvPr id="44" name="Rectangle 43">
            <a:extLst>
              <a:ext uri="{FF2B5EF4-FFF2-40B4-BE49-F238E27FC236}">
                <a16:creationId xmlns:a16="http://schemas.microsoft.com/office/drawing/2014/main" id="{B2F9A612-4318-934B-9C52-E91E80670711}"/>
              </a:ext>
            </a:extLst>
          </p:cNvPr>
          <p:cNvSpPr/>
          <p:nvPr/>
        </p:nvSpPr>
        <p:spPr>
          <a:xfrm>
            <a:off x="1280226" y="3102783"/>
            <a:ext cx="1338539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spcBef>
                <a:spcPct val="0"/>
              </a:spcBef>
              <a:spcAft>
                <a:spcPct val="0"/>
              </a:spcAft>
              <a:defRPr/>
            </a:pPr>
            <a:r>
              <a:rPr lang="de-DE" sz="3400" dirty="0">
                <a:solidFill>
                  <a:srgbClr val="5B696B"/>
                </a:solidFill>
                <a:latin typeface="Community"/>
              </a:rPr>
              <a:t>Die 4 wichtigsten Vorteile</a:t>
            </a:r>
          </a:p>
        </p:txBody>
      </p:sp>
      <p:sp>
        <p:nvSpPr>
          <p:cNvPr id="19" name="Rectangle 18">
            <a:extLst>
              <a:ext uri="{FF2B5EF4-FFF2-40B4-BE49-F238E27FC236}">
                <a16:creationId xmlns:a16="http://schemas.microsoft.com/office/drawing/2014/main" id="{96EAB2B5-A701-8E41-AB93-E447A9DD1203}"/>
              </a:ext>
            </a:extLst>
          </p:cNvPr>
          <p:cNvSpPr/>
          <p:nvPr/>
        </p:nvSpPr>
        <p:spPr>
          <a:xfrm>
            <a:off x="17194349" y="7750458"/>
            <a:ext cx="5212033" cy="2513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200" dirty="0">
                <a:solidFill>
                  <a:srgbClr val="546779"/>
                </a:solidFill>
                <a:latin typeface="Community Light" panose="02000303040000020003" pitchFamily="2" charset="0"/>
              </a:rPr>
              <a:t>Wenn alle Ihre Studierenden ein LinkedIn Profil haben, können Sie verfolgen, wo diese nach ihrem Abschluss einen Job finden.</a:t>
            </a:r>
          </a:p>
        </p:txBody>
      </p:sp>
      <p:sp>
        <p:nvSpPr>
          <p:cNvPr id="3" name="Rectangle 2">
            <a:extLst>
              <a:ext uri="{FF2B5EF4-FFF2-40B4-BE49-F238E27FC236}">
                <a16:creationId xmlns:a16="http://schemas.microsoft.com/office/drawing/2014/main" id="{A985FEFF-4DB0-114A-8F8D-1C5601E25271}"/>
              </a:ext>
            </a:extLst>
          </p:cNvPr>
          <p:cNvSpPr/>
          <p:nvPr/>
        </p:nvSpPr>
        <p:spPr>
          <a:xfrm flipV="1">
            <a:off x="16765914" y="6651533"/>
            <a:ext cx="6136429" cy="631358"/>
          </a:xfrm>
          <a:prstGeom prst="rect">
            <a:avLst/>
          </a:prstGeom>
          <a:solidFill>
            <a:srgbClr val="066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6D667649-79FB-804C-9DD2-80C0FD4889D2}"/>
              </a:ext>
            </a:extLst>
          </p:cNvPr>
          <p:cNvSpPr/>
          <p:nvPr/>
        </p:nvSpPr>
        <p:spPr>
          <a:xfrm>
            <a:off x="17209142" y="6649353"/>
            <a:ext cx="5647334" cy="6313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457108" rtl="0">
              <a:spcBef>
                <a:spcPct val="0"/>
              </a:spcBef>
              <a:spcAft>
                <a:spcPct val="0"/>
              </a:spcAft>
              <a:defRPr/>
            </a:pPr>
            <a:r>
              <a:rPr lang="de-DE" sz="3000" dirty="0">
                <a:solidFill>
                  <a:srgbClr val="FEFAF6"/>
                </a:solidFill>
                <a:latin typeface="Community" panose="02000303040000020003" pitchFamily="2" charset="0"/>
              </a:rPr>
              <a:t>Was bringt Ihnen das als Institution?</a:t>
            </a:r>
          </a:p>
        </p:txBody>
      </p:sp>
    </p:spTree>
    <p:extLst>
      <p:ext uri="{BB962C8B-B14F-4D97-AF65-F5344CB8AC3E}">
        <p14:creationId xmlns:p14="http://schemas.microsoft.com/office/powerpoint/2010/main" val="413774852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37" name="Rectangle 36">
            <a:extLst>
              <a:ext uri="{FF2B5EF4-FFF2-40B4-BE49-F238E27FC236}">
                <a16:creationId xmlns:a16="http://schemas.microsoft.com/office/drawing/2014/main" id="{3827FB32-A2AB-4143-A78E-E7749DD73118}"/>
              </a:ext>
            </a:extLst>
          </p:cNvPr>
          <p:cNvSpPr/>
          <p:nvPr/>
        </p:nvSpPr>
        <p:spPr>
          <a:xfrm>
            <a:off x="1297530" y="6068526"/>
            <a:ext cx="6691438" cy="573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800" b="1" dirty="0">
                <a:solidFill>
                  <a:srgbClr val="0B64C2"/>
                </a:solidFill>
                <a:latin typeface="Community Light" panose="02000303040000020003" pitchFamily="2" charset="0"/>
              </a:rPr>
              <a:t>      Einführungsveranstaltungen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de-DE" sz="3200" dirty="0">
                <a:solidFill>
                  <a:srgbClr val="546779"/>
                </a:solidFill>
                <a:latin typeface="Community Light" panose="02000303040000020003" pitchFamily="2" charset="0"/>
              </a:rPr>
              <a:t>Zeigen Sie Ihren Studierenden bereits vor Studienbeginn, das Ihnen ihr Erfolg am Herzen liegt, und animieren Sie sie im Rahmen von Einführungsveranstaltungen, ein LinkedIn Profil zu erstellen. So können diese ihr Netzwerk während des Studiums auf- und ausbauen.</a:t>
            </a:r>
          </a:p>
        </p:txBody>
      </p:sp>
      <p:grpSp>
        <p:nvGrpSpPr>
          <p:cNvPr id="4" name="Group 3">
            <a:extLst>
              <a:ext uri="{FF2B5EF4-FFF2-40B4-BE49-F238E27FC236}">
                <a16:creationId xmlns:a16="http://schemas.microsoft.com/office/drawing/2014/main" id="{F08556D7-6ECB-A544-BBFF-9D58D6991289}"/>
              </a:ext>
            </a:extLst>
          </p:cNvPr>
          <p:cNvGrpSpPr/>
          <p:nvPr/>
        </p:nvGrpSpPr>
        <p:grpSpPr>
          <a:xfrm>
            <a:off x="1299468" y="6105000"/>
            <a:ext cx="492782" cy="492784"/>
            <a:chOff x="1382351" y="3938979"/>
            <a:chExt cx="492782" cy="492784"/>
          </a:xfrm>
        </p:grpSpPr>
        <p:sp>
          <p:nvSpPr>
            <p:cNvPr id="38" name="Oval 37">
              <a:extLst>
                <a:ext uri="{FF2B5EF4-FFF2-40B4-BE49-F238E27FC236}">
                  <a16:creationId xmlns:a16="http://schemas.microsoft.com/office/drawing/2014/main" id="{FF44862E-DF43-D14F-81C0-D6F3473DD9AD}"/>
                </a:ext>
              </a:extLst>
            </p:cNvPr>
            <p:cNvSpPr/>
            <p:nvPr/>
          </p:nvSpPr>
          <p:spPr>
            <a:xfrm>
              <a:off x="1382351" y="3938979"/>
              <a:ext cx="492782" cy="492784"/>
            </a:xfrm>
            <a:prstGeom prst="ellipse">
              <a:avLst/>
            </a:prstGeom>
            <a:solidFill>
              <a:srgbClr val="0B6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39" name="Rectangle 38">
              <a:extLst>
                <a:ext uri="{FF2B5EF4-FFF2-40B4-BE49-F238E27FC236}">
                  <a16:creationId xmlns:a16="http://schemas.microsoft.com/office/drawing/2014/main" id="{1CF3939A-D467-9F44-BAC5-C57E79B54B79}"/>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1</a:t>
              </a:r>
            </a:p>
          </p:txBody>
        </p:sp>
      </p:grpSp>
      <p:sp>
        <p:nvSpPr>
          <p:cNvPr id="47" name="Rectangle 46">
            <a:extLst>
              <a:ext uri="{FF2B5EF4-FFF2-40B4-BE49-F238E27FC236}">
                <a16:creationId xmlns:a16="http://schemas.microsoft.com/office/drawing/2014/main" id="{31A8EAEC-9687-7A42-91AF-C73BB022A7F6}"/>
              </a:ext>
            </a:extLst>
          </p:cNvPr>
          <p:cNvSpPr/>
          <p:nvPr/>
        </p:nvSpPr>
        <p:spPr>
          <a:xfrm>
            <a:off x="1280226" y="1692559"/>
            <a:ext cx="21478174"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de-DE" sz="7700">
                <a:solidFill>
                  <a:srgbClr val="0B64C2"/>
                </a:solidFill>
                <a:latin typeface="Community Light"/>
                <a:cs typeface="Arial"/>
              </a:rPr>
              <a:t>Wie Sie Ihre Studierenden motivieren, ein LinkedIn Profil zu erstellen</a:t>
            </a:r>
          </a:p>
        </p:txBody>
      </p:sp>
      <p:sp>
        <p:nvSpPr>
          <p:cNvPr id="55" name="Rectangle 54">
            <a:extLst>
              <a:ext uri="{FF2B5EF4-FFF2-40B4-BE49-F238E27FC236}">
                <a16:creationId xmlns:a16="http://schemas.microsoft.com/office/drawing/2014/main" id="{51258981-7354-D54D-958F-49C94953DED3}"/>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de-DE" sz="3400">
                <a:solidFill>
                  <a:srgbClr val="5B696B"/>
                </a:solidFill>
                <a:latin typeface="Community"/>
              </a:rPr>
              <a:t>Onboarding</a:t>
            </a:r>
          </a:p>
        </p:txBody>
      </p:sp>
      <p:sp>
        <p:nvSpPr>
          <p:cNvPr id="56" name="Oval 55">
            <a:extLst>
              <a:ext uri="{FF2B5EF4-FFF2-40B4-BE49-F238E27FC236}">
                <a16:creationId xmlns:a16="http://schemas.microsoft.com/office/drawing/2014/main" id="{CEB51997-B935-A242-8BA6-89A062627017}"/>
              </a:ext>
            </a:extLst>
          </p:cNvPr>
          <p:cNvSpPr/>
          <p:nvPr/>
        </p:nvSpPr>
        <p:spPr>
          <a:xfrm>
            <a:off x="1286846" y="962503"/>
            <a:ext cx="509013" cy="509015"/>
          </a:xfrm>
          <a:prstGeom prst="ellipse">
            <a:avLst/>
          </a:prstGeom>
          <a:solidFill>
            <a:srgbClr val="DC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57" name="Rectangle 56">
            <a:extLst>
              <a:ext uri="{FF2B5EF4-FFF2-40B4-BE49-F238E27FC236}">
                <a16:creationId xmlns:a16="http://schemas.microsoft.com/office/drawing/2014/main" id="{84470AE4-75BC-3E41-A2AB-A88B34F1A825}"/>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0B64C2"/>
                </a:solidFill>
                <a:latin typeface="Community" panose="02000303040000020003" pitchFamily="2" charset="0"/>
              </a:rPr>
              <a:t>1</a:t>
            </a:r>
          </a:p>
        </p:txBody>
      </p:sp>
      <p:sp>
        <p:nvSpPr>
          <p:cNvPr id="58" name="Rectangle 57">
            <a:extLst>
              <a:ext uri="{FF2B5EF4-FFF2-40B4-BE49-F238E27FC236}">
                <a16:creationId xmlns:a16="http://schemas.microsoft.com/office/drawing/2014/main" id="{BC337799-6AA7-3A4F-AD73-E49881E3729B}"/>
              </a:ext>
            </a:extLst>
          </p:cNvPr>
          <p:cNvSpPr/>
          <p:nvPr/>
        </p:nvSpPr>
        <p:spPr>
          <a:xfrm>
            <a:off x="1311842" y="3978112"/>
            <a:ext cx="21659956" cy="1012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spcBef>
                <a:spcPct val="0"/>
              </a:spcBef>
              <a:spcAft>
                <a:spcPct val="0"/>
              </a:spcAft>
              <a:defRPr/>
            </a:pPr>
            <a:r>
              <a:rPr lang="de-DE" sz="3400">
                <a:solidFill>
                  <a:srgbClr val="5B696B"/>
                </a:solidFill>
                <a:latin typeface="Community"/>
              </a:rPr>
              <a:t>Ein LinkedIn Profil bietet Ihren Studierenden viele Vorteile. Um sie dazu zu motivieren, ein solches zu erstellen, können Sie wichtige Etappen während des Studiums nutzen:</a:t>
            </a:r>
          </a:p>
        </p:txBody>
      </p:sp>
      <p:sp>
        <p:nvSpPr>
          <p:cNvPr id="59" name="Rectangle 58">
            <a:extLst>
              <a:ext uri="{FF2B5EF4-FFF2-40B4-BE49-F238E27FC236}">
                <a16:creationId xmlns:a16="http://schemas.microsoft.com/office/drawing/2014/main" id="{D1EC0C08-7BD4-3043-B944-F305E061E97E}"/>
              </a:ext>
            </a:extLst>
          </p:cNvPr>
          <p:cNvSpPr/>
          <p:nvPr/>
        </p:nvSpPr>
        <p:spPr>
          <a:xfrm>
            <a:off x="9007365" y="6068526"/>
            <a:ext cx="6489309" cy="573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800" b="1" dirty="0">
                <a:solidFill>
                  <a:srgbClr val="0B64C2"/>
                </a:solidFill>
                <a:latin typeface="Community Light" panose="02000303040000020003" pitchFamily="2" charset="0"/>
              </a:rPr>
              <a:t>      Orientierungsseminare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de-DE" sz="3200" dirty="0">
                <a:solidFill>
                  <a:srgbClr val="546779"/>
                </a:solidFill>
                <a:latin typeface="Community Light" panose="02000303040000020003" pitchFamily="2" charset="0"/>
              </a:rPr>
              <a:t>Sie bieten Orientierungsseminare zu Themen wie erfolgreiches Lernen und Studienfinanzierung an? Nutzen Sie diese, um über die Vorteile von LinkedIn zu informieren. Ein 45-minütiger Kurs über die richtige Nutzung der Plattform kann für Studierende eine große Hilfe sein – auch nach dem Studium. </a:t>
            </a:r>
          </a:p>
          <a:p>
            <a:endParaRPr lang="en-US" sz="3200" dirty="0">
              <a:solidFill>
                <a:srgbClr val="546779"/>
              </a:solidFill>
              <a:latin typeface="Community Light" panose="02000303040000020003" pitchFamily="2" charset="0"/>
            </a:endParaRPr>
          </a:p>
          <a:p>
            <a:pPr rtl="0"/>
            <a:r>
              <a:rPr lang="de-DE" sz="3200" b="1" i="1" dirty="0">
                <a:solidFill>
                  <a:srgbClr val="546779"/>
                </a:solidFill>
                <a:latin typeface="Community Light" panose="02000303040000020003" pitchFamily="2" charset="0"/>
              </a:rPr>
              <a:t>Unsere Kursempfehlung: </a:t>
            </a:r>
            <a:r>
              <a:rPr lang="de-DE" sz="3200" b="1" i="1" dirty="0">
                <a:solidFill>
                  <a:srgbClr val="546779"/>
                </a:solidFill>
                <a:latin typeface="Community Light" panose="02000303040000020003" pitchFamily="2" charset="0"/>
                <a:hlinkClick r:id="rId4"/>
              </a:rPr>
              <a:t>LinkedIn für Studierende</a:t>
            </a:r>
          </a:p>
        </p:txBody>
      </p:sp>
      <p:grpSp>
        <p:nvGrpSpPr>
          <p:cNvPr id="60" name="Group 59">
            <a:extLst>
              <a:ext uri="{FF2B5EF4-FFF2-40B4-BE49-F238E27FC236}">
                <a16:creationId xmlns:a16="http://schemas.microsoft.com/office/drawing/2014/main" id="{6D4FF873-A7E4-C446-B967-61C988128AB5}"/>
              </a:ext>
            </a:extLst>
          </p:cNvPr>
          <p:cNvGrpSpPr/>
          <p:nvPr/>
        </p:nvGrpSpPr>
        <p:grpSpPr>
          <a:xfrm>
            <a:off x="9026236" y="6105000"/>
            <a:ext cx="492782" cy="492784"/>
            <a:chOff x="1382351" y="3938979"/>
            <a:chExt cx="492782" cy="492784"/>
          </a:xfrm>
        </p:grpSpPr>
        <p:sp>
          <p:nvSpPr>
            <p:cNvPr id="61" name="Oval 60">
              <a:extLst>
                <a:ext uri="{FF2B5EF4-FFF2-40B4-BE49-F238E27FC236}">
                  <a16:creationId xmlns:a16="http://schemas.microsoft.com/office/drawing/2014/main" id="{D9DB0C2A-5F21-CD4A-82DD-FAD8D52DA211}"/>
                </a:ext>
              </a:extLst>
            </p:cNvPr>
            <p:cNvSpPr/>
            <p:nvPr/>
          </p:nvSpPr>
          <p:spPr>
            <a:xfrm>
              <a:off x="1382351" y="3938979"/>
              <a:ext cx="492782" cy="492784"/>
            </a:xfrm>
            <a:prstGeom prst="ellipse">
              <a:avLst/>
            </a:prstGeom>
            <a:solidFill>
              <a:srgbClr val="0B6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62" name="Rectangle 61">
              <a:extLst>
                <a:ext uri="{FF2B5EF4-FFF2-40B4-BE49-F238E27FC236}">
                  <a16:creationId xmlns:a16="http://schemas.microsoft.com/office/drawing/2014/main" id="{B92A9FF8-281C-0847-89C0-1A0125F59A76}"/>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2</a:t>
              </a:r>
            </a:p>
          </p:txBody>
        </p:sp>
      </p:grpSp>
      <p:sp>
        <p:nvSpPr>
          <p:cNvPr id="40" name="Rectangle 39">
            <a:extLst>
              <a:ext uri="{FF2B5EF4-FFF2-40B4-BE49-F238E27FC236}">
                <a16:creationId xmlns:a16="http://schemas.microsoft.com/office/drawing/2014/main" id="{10FA77BD-490F-C542-98B5-1A953DC2277C}"/>
              </a:ext>
            </a:extLst>
          </p:cNvPr>
          <p:cNvSpPr/>
          <p:nvPr/>
        </p:nvSpPr>
        <p:spPr>
          <a:xfrm>
            <a:off x="16756070" y="6068526"/>
            <a:ext cx="6241235" cy="5319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800" b="1" dirty="0">
                <a:solidFill>
                  <a:srgbClr val="0B64C2"/>
                </a:solidFill>
                <a:latin typeface="Community Light" panose="02000303040000020003" pitchFamily="2" charset="0"/>
              </a:rPr>
              <a:t>      Wahl des Hauptfachs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de-DE" sz="3200" dirty="0">
                <a:solidFill>
                  <a:srgbClr val="546779"/>
                </a:solidFill>
                <a:latin typeface="Community Light" panose="02000303040000020003" pitchFamily="2" charset="0"/>
              </a:rPr>
              <a:t>Ein weiterer Meilenstein während des Studiums ist die Wahl des Hauptfachs, stellt diese doch die Weichen für die spätere Berufswahl. Und es ist ein guter Zeitpunkt für Ihre Studierenden, sich auf LinkedIn mit Ehemaligen und Unternehmen, für die sie gerne arbeiten würden, zu vernetzen.</a:t>
            </a:r>
          </a:p>
          <a:p>
            <a:endParaRPr lang="en-US" sz="3100" dirty="0">
              <a:solidFill>
                <a:srgbClr val="546779"/>
              </a:solidFill>
              <a:latin typeface="Community Light" panose="02000303040000020003" pitchFamily="2" charset="0"/>
            </a:endParaRPr>
          </a:p>
        </p:txBody>
      </p:sp>
      <p:grpSp>
        <p:nvGrpSpPr>
          <p:cNvPr id="41" name="Group 40">
            <a:extLst>
              <a:ext uri="{FF2B5EF4-FFF2-40B4-BE49-F238E27FC236}">
                <a16:creationId xmlns:a16="http://schemas.microsoft.com/office/drawing/2014/main" id="{FFA3F7E8-A29E-834C-B172-93789E418A17}"/>
              </a:ext>
            </a:extLst>
          </p:cNvPr>
          <p:cNvGrpSpPr/>
          <p:nvPr/>
        </p:nvGrpSpPr>
        <p:grpSpPr>
          <a:xfrm>
            <a:off x="16774941" y="6105000"/>
            <a:ext cx="492782" cy="492784"/>
            <a:chOff x="1382351" y="3938979"/>
            <a:chExt cx="492782" cy="492784"/>
          </a:xfrm>
        </p:grpSpPr>
        <p:sp>
          <p:nvSpPr>
            <p:cNvPr id="42" name="Oval 41">
              <a:extLst>
                <a:ext uri="{FF2B5EF4-FFF2-40B4-BE49-F238E27FC236}">
                  <a16:creationId xmlns:a16="http://schemas.microsoft.com/office/drawing/2014/main" id="{4F6DBA54-13C0-0744-A511-0C26F50CE0C1}"/>
                </a:ext>
              </a:extLst>
            </p:cNvPr>
            <p:cNvSpPr/>
            <p:nvPr/>
          </p:nvSpPr>
          <p:spPr>
            <a:xfrm>
              <a:off x="1382351" y="3938979"/>
              <a:ext cx="492782" cy="492784"/>
            </a:xfrm>
            <a:prstGeom prst="ellipse">
              <a:avLst/>
            </a:prstGeom>
            <a:solidFill>
              <a:srgbClr val="0B6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43" name="Rectangle 42">
              <a:extLst>
                <a:ext uri="{FF2B5EF4-FFF2-40B4-BE49-F238E27FC236}">
                  <a16:creationId xmlns:a16="http://schemas.microsoft.com/office/drawing/2014/main" id="{A947AD7D-8BE5-C34A-B3E8-867466CB5C6E}"/>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3</a:t>
              </a:r>
            </a:p>
          </p:txBody>
        </p:sp>
      </p:grpSp>
    </p:spTree>
    <p:extLst>
      <p:ext uri="{BB962C8B-B14F-4D97-AF65-F5344CB8AC3E}">
        <p14:creationId xmlns:p14="http://schemas.microsoft.com/office/powerpoint/2010/main" val="335508169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47" name="Rectangle 46">
            <a:extLst>
              <a:ext uri="{FF2B5EF4-FFF2-40B4-BE49-F238E27FC236}">
                <a16:creationId xmlns:a16="http://schemas.microsoft.com/office/drawing/2014/main" id="{31A8EAEC-9687-7A42-91AF-C73BB022A7F6}"/>
              </a:ext>
            </a:extLst>
          </p:cNvPr>
          <p:cNvSpPr/>
          <p:nvPr/>
        </p:nvSpPr>
        <p:spPr>
          <a:xfrm>
            <a:off x="1280226" y="1692559"/>
            <a:ext cx="21478174"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de-DE" sz="7700">
                <a:solidFill>
                  <a:srgbClr val="0B64C2"/>
                </a:solidFill>
                <a:latin typeface="Community Light"/>
                <a:cs typeface="Arial"/>
              </a:rPr>
              <a:t>Wie Sie Ihre Studierenden motivieren, ein LinkedIn Profil zu erstellen</a:t>
            </a:r>
          </a:p>
        </p:txBody>
      </p:sp>
      <p:sp>
        <p:nvSpPr>
          <p:cNvPr id="55" name="Rectangle 54">
            <a:extLst>
              <a:ext uri="{FF2B5EF4-FFF2-40B4-BE49-F238E27FC236}">
                <a16:creationId xmlns:a16="http://schemas.microsoft.com/office/drawing/2014/main" id="{51258981-7354-D54D-958F-49C94953DED3}"/>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de-DE" sz="3400">
                <a:solidFill>
                  <a:srgbClr val="5B696B"/>
                </a:solidFill>
                <a:latin typeface="Community"/>
              </a:rPr>
              <a:t>Onboarding</a:t>
            </a:r>
          </a:p>
        </p:txBody>
      </p:sp>
      <p:sp>
        <p:nvSpPr>
          <p:cNvPr id="56" name="Oval 55">
            <a:extLst>
              <a:ext uri="{FF2B5EF4-FFF2-40B4-BE49-F238E27FC236}">
                <a16:creationId xmlns:a16="http://schemas.microsoft.com/office/drawing/2014/main" id="{CEB51997-B935-A242-8BA6-89A062627017}"/>
              </a:ext>
            </a:extLst>
          </p:cNvPr>
          <p:cNvSpPr/>
          <p:nvPr/>
        </p:nvSpPr>
        <p:spPr>
          <a:xfrm>
            <a:off x="1286846" y="962503"/>
            <a:ext cx="509013" cy="509015"/>
          </a:xfrm>
          <a:prstGeom prst="ellipse">
            <a:avLst/>
          </a:prstGeom>
          <a:solidFill>
            <a:srgbClr val="DC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57" name="Rectangle 56">
            <a:extLst>
              <a:ext uri="{FF2B5EF4-FFF2-40B4-BE49-F238E27FC236}">
                <a16:creationId xmlns:a16="http://schemas.microsoft.com/office/drawing/2014/main" id="{84470AE4-75BC-3E41-A2AB-A88B34F1A825}"/>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0B64C2"/>
                </a:solidFill>
                <a:latin typeface="Community" panose="02000303040000020003" pitchFamily="2" charset="0"/>
              </a:rPr>
              <a:t>1</a:t>
            </a:r>
          </a:p>
        </p:txBody>
      </p:sp>
      <p:sp>
        <p:nvSpPr>
          <p:cNvPr id="58" name="Rectangle 57">
            <a:extLst>
              <a:ext uri="{FF2B5EF4-FFF2-40B4-BE49-F238E27FC236}">
                <a16:creationId xmlns:a16="http://schemas.microsoft.com/office/drawing/2014/main" id="{BC337799-6AA7-3A4F-AD73-E49881E3729B}"/>
              </a:ext>
            </a:extLst>
          </p:cNvPr>
          <p:cNvSpPr/>
          <p:nvPr/>
        </p:nvSpPr>
        <p:spPr>
          <a:xfrm>
            <a:off x="1294901" y="6190299"/>
            <a:ext cx="9990720" cy="3264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spcBef>
                <a:spcPct val="0"/>
              </a:spcBef>
              <a:spcAft>
                <a:spcPct val="0"/>
              </a:spcAft>
              <a:defRPr/>
            </a:pPr>
            <a:r>
              <a:rPr lang="de-DE" sz="3200" dirty="0">
                <a:solidFill>
                  <a:srgbClr val="5B696B"/>
                </a:solidFill>
                <a:latin typeface="Community Light" panose="02000303040000020003" pitchFamily="2" charset="0"/>
              </a:rPr>
              <a:t>Vielleicht gibt es in Ihrer Einrichtung weitere Meilensteine, die sich anbieten. </a:t>
            </a:r>
          </a:p>
          <a:p>
            <a:pPr defTabSz="457108">
              <a:spcBef>
                <a:spcPct val="0"/>
              </a:spcBef>
              <a:spcAft>
                <a:spcPct val="0"/>
              </a:spcAft>
              <a:defRPr/>
            </a:pPr>
            <a:endParaRPr lang="en-US" sz="3200" dirty="0">
              <a:solidFill>
                <a:srgbClr val="5B696B"/>
              </a:solidFill>
              <a:latin typeface="Community Light" panose="02000303040000020003" pitchFamily="2" charset="0"/>
            </a:endParaRPr>
          </a:p>
          <a:p>
            <a:pPr defTabSz="457108" rtl="0">
              <a:spcBef>
                <a:spcPct val="0"/>
              </a:spcBef>
              <a:spcAft>
                <a:spcPct val="0"/>
              </a:spcAft>
              <a:defRPr/>
            </a:pPr>
            <a:r>
              <a:rPr lang="de-DE" sz="3200" dirty="0">
                <a:solidFill>
                  <a:srgbClr val="5B696B"/>
                </a:solidFill>
                <a:latin typeface="Community Light" panose="02000303040000020003" pitchFamily="2" charset="0"/>
              </a:rPr>
              <a:t>Auf alle Fälle sollten Sie einen systematischen Ansatz verfolgen, der dafür sorgt, dass alle Studierenden ein LinkedIn Profil erstellen und die Vorteile der Plattform kennenlernen. Damit erhöhen sie ihre beruflichen Chancen enorm.</a:t>
            </a:r>
          </a:p>
          <a:p>
            <a:pPr defTabSz="457108">
              <a:lnSpc>
                <a:spcPct val="90000"/>
              </a:lnSpc>
              <a:spcBef>
                <a:spcPct val="0"/>
              </a:spcBef>
              <a:spcAft>
                <a:spcPct val="0"/>
              </a:spcAft>
              <a:defRPr/>
            </a:pPr>
            <a:endParaRPr lang="en-US" sz="3400" dirty="0">
              <a:solidFill>
                <a:srgbClr val="5B696B"/>
              </a:solidFill>
              <a:latin typeface="Community"/>
            </a:endParaRPr>
          </a:p>
          <a:p>
            <a:pPr defTabSz="457108">
              <a:lnSpc>
                <a:spcPct val="90000"/>
              </a:lnSpc>
              <a:spcBef>
                <a:spcPct val="0"/>
              </a:spcBef>
              <a:spcAft>
                <a:spcPct val="0"/>
              </a:spcAft>
              <a:defRPr/>
            </a:pPr>
            <a:endParaRPr lang="en-US" sz="3400" dirty="0">
              <a:solidFill>
                <a:srgbClr val="5B696B"/>
              </a:solidFill>
              <a:latin typeface="Community"/>
            </a:endParaRPr>
          </a:p>
        </p:txBody>
      </p:sp>
      <p:sp>
        <p:nvSpPr>
          <p:cNvPr id="44" name="Rectangle 43">
            <a:extLst>
              <a:ext uri="{FF2B5EF4-FFF2-40B4-BE49-F238E27FC236}">
                <a16:creationId xmlns:a16="http://schemas.microsoft.com/office/drawing/2014/main" id="{EE5C3A1D-8040-164F-BB36-DF7B7440D71E}"/>
              </a:ext>
            </a:extLst>
          </p:cNvPr>
          <p:cNvSpPr/>
          <p:nvPr/>
        </p:nvSpPr>
        <p:spPr>
          <a:xfrm>
            <a:off x="12859100" y="4768817"/>
            <a:ext cx="10233174" cy="6375640"/>
          </a:xfrm>
          <a:prstGeom prst="rect">
            <a:avLst/>
          </a:prstGeom>
          <a:solidFill>
            <a:srgbClr val="DCE5E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76D550DF-D391-E045-80C8-13F3BCD27AE7}"/>
              </a:ext>
            </a:extLst>
          </p:cNvPr>
          <p:cNvSpPr/>
          <p:nvPr/>
        </p:nvSpPr>
        <p:spPr>
          <a:xfrm>
            <a:off x="13614628" y="5497075"/>
            <a:ext cx="8838093" cy="2664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4000" b="1">
                <a:solidFill>
                  <a:srgbClr val="0B64C2"/>
                </a:solidFill>
                <a:latin typeface="Community Light" panose="02000303040000020003" pitchFamily="2" charset="0"/>
              </a:rPr>
              <a:t>„Ich wünsche mir, dass alle unsere Erstsemestler:innen LinkedIn nutzen. Denn ich weiß, was das bewirken kann.“</a:t>
            </a:r>
          </a:p>
          <a:p>
            <a:endParaRPr lang="en-US" sz="2800" b="1" dirty="0">
              <a:solidFill>
                <a:srgbClr val="B1401F"/>
              </a:solidFill>
              <a:latin typeface="Community Light" panose="02000303040000020003" pitchFamily="2" charset="0"/>
            </a:endParaRPr>
          </a:p>
        </p:txBody>
      </p:sp>
      <p:sp>
        <p:nvSpPr>
          <p:cNvPr id="67" name="Rectangle 66">
            <a:extLst>
              <a:ext uri="{FF2B5EF4-FFF2-40B4-BE49-F238E27FC236}">
                <a16:creationId xmlns:a16="http://schemas.microsoft.com/office/drawing/2014/main" id="{48609D3A-3B3F-F849-B2F5-A4BB2146D423}"/>
              </a:ext>
            </a:extLst>
          </p:cNvPr>
          <p:cNvSpPr/>
          <p:nvPr/>
        </p:nvSpPr>
        <p:spPr>
          <a:xfrm>
            <a:off x="15689290" y="8806843"/>
            <a:ext cx="4186878" cy="1477328"/>
          </a:xfrm>
          <a:prstGeom prst="rect">
            <a:avLst/>
          </a:prstGeom>
        </p:spPr>
        <p:txBody>
          <a:bodyPr wrap="square" lIns="0" tIns="0" rIns="0" bIns="0">
            <a:spAutoFit/>
          </a:bodyPr>
          <a:lstStyle/>
          <a:p>
            <a:pPr rtl="0"/>
            <a:r>
              <a:rPr lang="de-DE" sz="2400" b="1" dirty="0" err="1">
                <a:solidFill>
                  <a:srgbClr val="556679"/>
                </a:solidFill>
                <a:latin typeface="Community Semibold" panose="02000303040000020003" pitchFamily="2" charset="0"/>
              </a:rPr>
              <a:t>Jimmt</a:t>
            </a:r>
            <a:r>
              <a:rPr lang="de-DE" sz="2400" b="1" dirty="0">
                <a:solidFill>
                  <a:srgbClr val="556679"/>
                </a:solidFill>
                <a:latin typeface="Community Semibold" panose="02000303040000020003" pitchFamily="2" charset="0"/>
              </a:rPr>
              <a:t> Dawes</a:t>
            </a:r>
          </a:p>
          <a:p>
            <a:pPr rtl="0"/>
            <a:r>
              <a:rPr lang="de-DE" sz="2400" dirty="0">
                <a:solidFill>
                  <a:srgbClr val="556679"/>
                </a:solidFill>
                <a:latin typeface="Community" panose="02000303040000020003" pitchFamily="2" charset="0"/>
              </a:rPr>
              <a:t>Mentoring- und Tutorenprogramm am Lambton College</a:t>
            </a:r>
          </a:p>
          <a:p>
            <a:endParaRPr lang="en-US" sz="2400" dirty="0">
              <a:solidFill>
                <a:srgbClr val="556679"/>
              </a:solidFill>
              <a:latin typeface="Community" panose="02000303040000020003" pitchFamily="2" charset="0"/>
            </a:endParaRPr>
          </a:p>
        </p:txBody>
      </p:sp>
      <p:pic>
        <p:nvPicPr>
          <p:cNvPr id="70" name="Picture 69" descr="A person wearing a suit and tie&#10;&#10;Description automatically generated">
            <a:extLst>
              <a:ext uri="{FF2B5EF4-FFF2-40B4-BE49-F238E27FC236}">
                <a16:creationId xmlns:a16="http://schemas.microsoft.com/office/drawing/2014/main" id="{AE652475-BAD4-A543-BC0F-B08899422156}"/>
              </a:ext>
            </a:extLst>
          </p:cNvPr>
          <p:cNvPicPr>
            <a:picLocks noChangeAspect="1"/>
          </p:cNvPicPr>
          <p:nvPr/>
        </p:nvPicPr>
        <p:blipFill rotWithShape="1">
          <a:blip r:embed="rId4"/>
          <a:srcRect/>
          <a:stretch/>
        </p:blipFill>
        <p:spPr>
          <a:xfrm>
            <a:off x="13631522" y="8590601"/>
            <a:ext cx="1728447" cy="1728447"/>
          </a:xfrm>
          <a:prstGeom prst="ellipse">
            <a:avLst/>
          </a:prstGeom>
        </p:spPr>
      </p:pic>
    </p:spTree>
    <p:extLst>
      <p:ext uri="{BB962C8B-B14F-4D97-AF65-F5344CB8AC3E}">
        <p14:creationId xmlns:p14="http://schemas.microsoft.com/office/powerpoint/2010/main" val="2049937302"/>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4"/>
          <a:stretch>
            <a:fillRect/>
          </a:stretch>
        </p:blipFill>
        <p:spPr>
          <a:xfrm>
            <a:off x="20932688" y="12810373"/>
            <a:ext cx="2090518" cy="287078"/>
          </a:xfrm>
          <a:prstGeom prst="rect">
            <a:avLst/>
          </a:prstGeom>
        </p:spPr>
      </p:pic>
      <p:sp>
        <p:nvSpPr>
          <p:cNvPr id="37" name="Rectangle 36">
            <a:extLst>
              <a:ext uri="{FF2B5EF4-FFF2-40B4-BE49-F238E27FC236}">
                <a16:creationId xmlns:a16="http://schemas.microsoft.com/office/drawing/2014/main" id="{3827FB32-A2AB-4143-A78E-E7749DD73118}"/>
              </a:ext>
            </a:extLst>
          </p:cNvPr>
          <p:cNvSpPr/>
          <p:nvPr/>
        </p:nvSpPr>
        <p:spPr>
          <a:xfrm>
            <a:off x="7079318" y="5972630"/>
            <a:ext cx="4807882" cy="4142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800" b="1" dirty="0">
                <a:solidFill>
                  <a:srgbClr val="0B64C2"/>
                </a:solidFill>
                <a:latin typeface="Community Light" panose="02000303040000020003" pitchFamily="2" charset="0"/>
              </a:rPr>
              <a:t>      1. Jahr</a:t>
            </a:r>
          </a:p>
          <a:p>
            <a:pPr rtl="0"/>
            <a:br>
              <a:rPr lang="en-US" sz="2000" b="1" dirty="0">
                <a:solidFill>
                  <a:srgbClr val="546779"/>
                </a:solidFill>
                <a:latin typeface="Community Light" panose="02000303040000020003" pitchFamily="2" charset="0"/>
              </a:rPr>
            </a:br>
            <a:r>
              <a:rPr lang="de-DE" sz="3200" dirty="0">
                <a:solidFill>
                  <a:srgbClr val="546779"/>
                </a:solidFill>
                <a:latin typeface="Community Light" panose="02000303040000020003" pitchFamily="2" charset="0"/>
              </a:rPr>
              <a:t>Effizientes Lesen, erfolgreiches Notizenerstellen, effektives Wiederholen und Aufbauen von Resilienz, um mit Druck und Misserfolgen umzugehen</a:t>
            </a:r>
          </a:p>
          <a:p>
            <a:endParaRPr lang="en-US" sz="3200" dirty="0">
              <a:solidFill>
                <a:srgbClr val="546779"/>
              </a:solidFill>
              <a:latin typeface="Community Light" panose="02000303040000020003" pitchFamily="2" charset="0"/>
            </a:endParaRPr>
          </a:p>
          <a:p>
            <a:endParaRPr lang="en-US" sz="3200" dirty="0">
              <a:solidFill>
                <a:srgbClr val="546779"/>
              </a:solidFill>
              <a:latin typeface="Community Light" panose="02000303040000020003" pitchFamily="2" charset="0"/>
            </a:endParaRPr>
          </a:p>
        </p:txBody>
      </p:sp>
      <p:grpSp>
        <p:nvGrpSpPr>
          <p:cNvPr id="4" name="Group 3">
            <a:extLst>
              <a:ext uri="{FF2B5EF4-FFF2-40B4-BE49-F238E27FC236}">
                <a16:creationId xmlns:a16="http://schemas.microsoft.com/office/drawing/2014/main" id="{F08556D7-6ECB-A544-BBFF-9D58D6991289}"/>
              </a:ext>
            </a:extLst>
          </p:cNvPr>
          <p:cNvGrpSpPr/>
          <p:nvPr/>
        </p:nvGrpSpPr>
        <p:grpSpPr>
          <a:xfrm>
            <a:off x="7081256" y="6009103"/>
            <a:ext cx="492782" cy="492784"/>
            <a:chOff x="1382351" y="3938979"/>
            <a:chExt cx="492782" cy="492784"/>
          </a:xfrm>
        </p:grpSpPr>
        <p:sp>
          <p:nvSpPr>
            <p:cNvPr id="38" name="Oval 37">
              <a:extLst>
                <a:ext uri="{FF2B5EF4-FFF2-40B4-BE49-F238E27FC236}">
                  <a16:creationId xmlns:a16="http://schemas.microsoft.com/office/drawing/2014/main" id="{FF44862E-DF43-D14F-81C0-D6F3473DD9AD}"/>
                </a:ext>
              </a:extLst>
            </p:cNvPr>
            <p:cNvSpPr/>
            <p:nvPr/>
          </p:nvSpPr>
          <p:spPr>
            <a:xfrm>
              <a:off x="1382351" y="3938979"/>
              <a:ext cx="492782" cy="492784"/>
            </a:xfrm>
            <a:prstGeom prst="ellipse">
              <a:avLst/>
            </a:prstGeom>
            <a:solidFill>
              <a:srgbClr val="0B6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39" name="Rectangle 38">
              <a:extLst>
                <a:ext uri="{FF2B5EF4-FFF2-40B4-BE49-F238E27FC236}">
                  <a16:creationId xmlns:a16="http://schemas.microsoft.com/office/drawing/2014/main" id="{1CF3939A-D467-9F44-BAC5-C57E79B54B79}"/>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1</a:t>
              </a:r>
            </a:p>
          </p:txBody>
        </p:sp>
      </p:grpSp>
      <p:sp>
        <p:nvSpPr>
          <p:cNvPr id="47" name="Rectangle 46">
            <a:extLst>
              <a:ext uri="{FF2B5EF4-FFF2-40B4-BE49-F238E27FC236}">
                <a16:creationId xmlns:a16="http://schemas.microsoft.com/office/drawing/2014/main" id="{31A8EAEC-9687-7A42-91AF-C73BB022A7F6}"/>
              </a:ext>
            </a:extLst>
          </p:cNvPr>
          <p:cNvSpPr/>
          <p:nvPr/>
        </p:nvSpPr>
        <p:spPr>
          <a:xfrm>
            <a:off x="1280226" y="1692559"/>
            <a:ext cx="21478174"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de-DE" sz="7700">
                <a:solidFill>
                  <a:srgbClr val="556679"/>
                </a:solidFill>
                <a:latin typeface="Community Light"/>
                <a:cs typeface="Arial"/>
              </a:rPr>
              <a:t>Beispiel:</a:t>
            </a:r>
            <a:r>
              <a:rPr lang="de-DE" sz="7700">
                <a:solidFill>
                  <a:srgbClr val="0465C1"/>
                </a:solidFill>
                <a:latin typeface="Community Light"/>
                <a:cs typeface="Arial"/>
              </a:rPr>
              <a:t> Wie das King’s College die beruflichen Chancen seiner Studierenden mit LinkedIn steigert</a:t>
            </a:r>
          </a:p>
        </p:txBody>
      </p:sp>
      <p:sp>
        <p:nvSpPr>
          <p:cNvPr id="55" name="Rectangle 54">
            <a:extLst>
              <a:ext uri="{FF2B5EF4-FFF2-40B4-BE49-F238E27FC236}">
                <a16:creationId xmlns:a16="http://schemas.microsoft.com/office/drawing/2014/main" id="{51258981-7354-D54D-958F-49C94953DED3}"/>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de-DE" sz="3400">
                <a:solidFill>
                  <a:srgbClr val="5B696B"/>
                </a:solidFill>
                <a:latin typeface="Community"/>
              </a:rPr>
              <a:t>Onboarding</a:t>
            </a:r>
          </a:p>
        </p:txBody>
      </p:sp>
      <p:sp>
        <p:nvSpPr>
          <p:cNvPr id="56" name="Oval 55">
            <a:extLst>
              <a:ext uri="{FF2B5EF4-FFF2-40B4-BE49-F238E27FC236}">
                <a16:creationId xmlns:a16="http://schemas.microsoft.com/office/drawing/2014/main" id="{CEB51997-B935-A242-8BA6-89A062627017}"/>
              </a:ext>
            </a:extLst>
          </p:cNvPr>
          <p:cNvSpPr/>
          <p:nvPr/>
        </p:nvSpPr>
        <p:spPr>
          <a:xfrm>
            <a:off x="1286846" y="962503"/>
            <a:ext cx="509013" cy="509015"/>
          </a:xfrm>
          <a:prstGeom prst="ellipse">
            <a:avLst/>
          </a:prstGeom>
          <a:solidFill>
            <a:srgbClr val="DC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57" name="Rectangle 56">
            <a:extLst>
              <a:ext uri="{FF2B5EF4-FFF2-40B4-BE49-F238E27FC236}">
                <a16:creationId xmlns:a16="http://schemas.microsoft.com/office/drawing/2014/main" id="{84470AE4-75BC-3E41-A2AB-A88B34F1A825}"/>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0B64C2"/>
                </a:solidFill>
                <a:latin typeface="Community" panose="02000303040000020003" pitchFamily="2" charset="0"/>
              </a:rPr>
              <a:t>1</a:t>
            </a:r>
          </a:p>
        </p:txBody>
      </p:sp>
      <p:sp>
        <p:nvSpPr>
          <p:cNvPr id="58" name="Rectangle 57">
            <a:extLst>
              <a:ext uri="{FF2B5EF4-FFF2-40B4-BE49-F238E27FC236}">
                <a16:creationId xmlns:a16="http://schemas.microsoft.com/office/drawing/2014/main" id="{BC337799-6AA7-3A4F-AD73-E49881E3729B}"/>
              </a:ext>
            </a:extLst>
          </p:cNvPr>
          <p:cNvSpPr/>
          <p:nvPr/>
        </p:nvSpPr>
        <p:spPr>
          <a:xfrm>
            <a:off x="1311842" y="3978112"/>
            <a:ext cx="21187211" cy="1012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spcBef>
                <a:spcPct val="0"/>
              </a:spcBef>
              <a:spcAft>
                <a:spcPct val="0"/>
              </a:spcAft>
              <a:defRPr/>
            </a:pPr>
            <a:r>
              <a:rPr lang="de-DE" sz="3400" dirty="0">
                <a:solidFill>
                  <a:srgbClr val="5B696B"/>
                </a:solidFill>
                <a:latin typeface="Community"/>
              </a:rPr>
              <a:t>Die Verantwortlichen am </a:t>
            </a:r>
            <a:r>
              <a:rPr lang="de-DE" sz="3400" dirty="0" err="1">
                <a:solidFill>
                  <a:srgbClr val="5B696B"/>
                </a:solidFill>
                <a:latin typeface="Community"/>
              </a:rPr>
              <a:t>King’s</a:t>
            </a:r>
            <a:r>
              <a:rPr lang="de-DE" sz="3400" dirty="0">
                <a:solidFill>
                  <a:srgbClr val="5B696B"/>
                </a:solidFill>
                <a:latin typeface="Community"/>
              </a:rPr>
              <a:t> College, einer renommierten öffentlichen Universität in London, hatten erkannt, dass ihre </a:t>
            </a:r>
            <a:r>
              <a:rPr lang="de-DE" sz="3400" dirty="0" err="1">
                <a:solidFill>
                  <a:srgbClr val="5B696B"/>
                </a:solidFill>
                <a:latin typeface="Community"/>
              </a:rPr>
              <a:t>Absolvent:innen</a:t>
            </a:r>
            <a:r>
              <a:rPr lang="de-DE" sz="3400" dirty="0">
                <a:solidFill>
                  <a:srgbClr val="5B696B"/>
                </a:solidFill>
                <a:latin typeface="Community"/>
              </a:rPr>
              <a:t> für den erfolgreichen Start ins Berufsleben mehr brauchten als ein Abschlusszeugnis. Sie mussten auch über ein ausgewogenes Portfolio an Kompetenzen verfügen.</a:t>
            </a:r>
          </a:p>
        </p:txBody>
      </p:sp>
      <p:sp>
        <p:nvSpPr>
          <p:cNvPr id="59" name="Rectangle 58">
            <a:extLst>
              <a:ext uri="{FF2B5EF4-FFF2-40B4-BE49-F238E27FC236}">
                <a16:creationId xmlns:a16="http://schemas.microsoft.com/office/drawing/2014/main" id="{D1EC0C08-7BD4-3043-B944-F305E061E97E}"/>
              </a:ext>
            </a:extLst>
          </p:cNvPr>
          <p:cNvSpPr/>
          <p:nvPr/>
        </p:nvSpPr>
        <p:spPr>
          <a:xfrm>
            <a:off x="12859101" y="5972629"/>
            <a:ext cx="4807881" cy="33547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800" b="1" dirty="0">
                <a:solidFill>
                  <a:srgbClr val="0B64C2"/>
                </a:solidFill>
                <a:latin typeface="Community Light" panose="02000303040000020003" pitchFamily="2" charset="0"/>
              </a:rPr>
              <a:t>      2. Jahr</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de-DE" sz="3200" dirty="0">
                <a:solidFill>
                  <a:srgbClr val="546779"/>
                </a:solidFill>
                <a:latin typeface="Community Light" panose="02000303040000020003" pitchFamily="2" charset="0"/>
              </a:rPr>
              <a:t>Grammatik, Rechtschreibung, Textbearbeitung und Umgang mit Software wie Endnote</a:t>
            </a:r>
          </a:p>
        </p:txBody>
      </p:sp>
      <p:grpSp>
        <p:nvGrpSpPr>
          <p:cNvPr id="60" name="Group 59">
            <a:extLst>
              <a:ext uri="{FF2B5EF4-FFF2-40B4-BE49-F238E27FC236}">
                <a16:creationId xmlns:a16="http://schemas.microsoft.com/office/drawing/2014/main" id="{6D4FF873-A7E4-C446-B967-61C988128AB5}"/>
              </a:ext>
            </a:extLst>
          </p:cNvPr>
          <p:cNvGrpSpPr/>
          <p:nvPr/>
        </p:nvGrpSpPr>
        <p:grpSpPr>
          <a:xfrm>
            <a:off x="12877972" y="6009103"/>
            <a:ext cx="492782" cy="492784"/>
            <a:chOff x="1382351" y="3938979"/>
            <a:chExt cx="492782" cy="492784"/>
          </a:xfrm>
        </p:grpSpPr>
        <p:sp>
          <p:nvSpPr>
            <p:cNvPr id="61" name="Oval 60">
              <a:extLst>
                <a:ext uri="{FF2B5EF4-FFF2-40B4-BE49-F238E27FC236}">
                  <a16:creationId xmlns:a16="http://schemas.microsoft.com/office/drawing/2014/main" id="{D9DB0C2A-5F21-CD4A-82DD-FAD8D52DA211}"/>
                </a:ext>
              </a:extLst>
            </p:cNvPr>
            <p:cNvSpPr/>
            <p:nvPr/>
          </p:nvSpPr>
          <p:spPr>
            <a:xfrm>
              <a:off x="1382351" y="3938979"/>
              <a:ext cx="492782" cy="492784"/>
            </a:xfrm>
            <a:prstGeom prst="ellipse">
              <a:avLst/>
            </a:prstGeom>
            <a:solidFill>
              <a:srgbClr val="0B6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62" name="Rectangle 61">
              <a:extLst>
                <a:ext uri="{FF2B5EF4-FFF2-40B4-BE49-F238E27FC236}">
                  <a16:creationId xmlns:a16="http://schemas.microsoft.com/office/drawing/2014/main" id="{B92A9FF8-281C-0847-89C0-1A0125F59A76}"/>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2</a:t>
              </a:r>
            </a:p>
          </p:txBody>
        </p:sp>
      </p:grpSp>
      <p:sp>
        <p:nvSpPr>
          <p:cNvPr id="40" name="Rectangle 39">
            <a:extLst>
              <a:ext uri="{FF2B5EF4-FFF2-40B4-BE49-F238E27FC236}">
                <a16:creationId xmlns:a16="http://schemas.microsoft.com/office/drawing/2014/main" id="{10FA77BD-490F-C542-98B5-1A953DC2277C}"/>
              </a:ext>
            </a:extLst>
          </p:cNvPr>
          <p:cNvSpPr/>
          <p:nvPr/>
        </p:nvSpPr>
        <p:spPr>
          <a:xfrm>
            <a:off x="18623084" y="5972630"/>
            <a:ext cx="4807881" cy="4330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800" b="1" dirty="0">
                <a:solidFill>
                  <a:srgbClr val="0B64C2"/>
                </a:solidFill>
                <a:latin typeface="Community Light" panose="02000303040000020003" pitchFamily="2" charset="0"/>
              </a:rPr>
              <a:t> 3. Jahr</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de-DE" sz="3200" dirty="0">
                <a:solidFill>
                  <a:srgbClr val="546779"/>
                </a:solidFill>
                <a:latin typeface="Community Light" panose="02000303040000020003" pitchFamily="2" charset="0"/>
              </a:rPr>
              <a:t>Zeit- und Projektmanagement, erfolgreiche Jobsuche, Elevator Pitches halten und vom Praktikum zur Festanstellung kommen</a:t>
            </a:r>
            <a:br>
              <a:rPr lang="en-US" sz="3200" dirty="0">
                <a:solidFill>
                  <a:srgbClr val="546779"/>
                </a:solidFill>
                <a:latin typeface="Community Light" panose="02000303040000020003" pitchFamily="2" charset="0"/>
              </a:rPr>
            </a:br>
            <a:endParaRPr lang="en-US" sz="3200" dirty="0">
              <a:solidFill>
                <a:srgbClr val="546779"/>
              </a:solidFill>
              <a:latin typeface="Community Light" panose="02000303040000020003" pitchFamily="2" charset="0"/>
            </a:endParaRPr>
          </a:p>
        </p:txBody>
      </p:sp>
      <p:grpSp>
        <p:nvGrpSpPr>
          <p:cNvPr id="41" name="Group 40">
            <a:extLst>
              <a:ext uri="{FF2B5EF4-FFF2-40B4-BE49-F238E27FC236}">
                <a16:creationId xmlns:a16="http://schemas.microsoft.com/office/drawing/2014/main" id="{FFA3F7E8-A29E-834C-B172-93789E418A17}"/>
              </a:ext>
            </a:extLst>
          </p:cNvPr>
          <p:cNvGrpSpPr/>
          <p:nvPr/>
        </p:nvGrpSpPr>
        <p:grpSpPr>
          <a:xfrm>
            <a:off x="18641956" y="6009103"/>
            <a:ext cx="492782" cy="492784"/>
            <a:chOff x="1382351" y="3938979"/>
            <a:chExt cx="492782" cy="492784"/>
          </a:xfrm>
        </p:grpSpPr>
        <p:sp>
          <p:nvSpPr>
            <p:cNvPr id="42" name="Oval 41">
              <a:extLst>
                <a:ext uri="{FF2B5EF4-FFF2-40B4-BE49-F238E27FC236}">
                  <a16:creationId xmlns:a16="http://schemas.microsoft.com/office/drawing/2014/main" id="{4F6DBA54-13C0-0744-A511-0C26F50CE0C1}"/>
                </a:ext>
              </a:extLst>
            </p:cNvPr>
            <p:cNvSpPr/>
            <p:nvPr/>
          </p:nvSpPr>
          <p:spPr>
            <a:xfrm>
              <a:off x="1382351" y="3938979"/>
              <a:ext cx="492782" cy="492784"/>
            </a:xfrm>
            <a:prstGeom prst="ellipse">
              <a:avLst/>
            </a:prstGeom>
            <a:solidFill>
              <a:srgbClr val="0B6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43" name="Rectangle 42">
              <a:extLst>
                <a:ext uri="{FF2B5EF4-FFF2-40B4-BE49-F238E27FC236}">
                  <a16:creationId xmlns:a16="http://schemas.microsoft.com/office/drawing/2014/main" id="{A947AD7D-8BE5-C34A-B3E8-867466CB5C6E}"/>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3</a:t>
              </a:r>
            </a:p>
          </p:txBody>
        </p:sp>
      </p:grpSp>
      <p:sp>
        <p:nvSpPr>
          <p:cNvPr id="44" name="Rectangle 43">
            <a:extLst>
              <a:ext uri="{FF2B5EF4-FFF2-40B4-BE49-F238E27FC236}">
                <a16:creationId xmlns:a16="http://schemas.microsoft.com/office/drawing/2014/main" id="{02E2072A-B8D4-584D-8978-7D0691378822}"/>
              </a:ext>
            </a:extLst>
          </p:cNvPr>
          <p:cNvSpPr/>
          <p:nvPr/>
        </p:nvSpPr>
        <p:spPr>
          <a:xfrm>
            <a:off x="1319568" y="6038744"/>
            <a:ext cx="4538720" cy="4755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400" dirty="0">
                <a:solidFill>
                  <a:srgbClr val="0465C1"/>
                </a:solidFill>
                <a:latin typeface="Community" panose="02000303040000020003" pitchFamily="2" charset="0"/>
              </a:rPr>
              <a:t>Deshalb motivierte die Universität ihre </a:t>
            </a:r>
            <a:r>
              <a:rPr lang="de-DE" sz="3400" dirty="0" err="1">
                <a:solidFill>
                  <a:srgbClr val="0465C1"/>
                </a:solidFill>
                <a:latin typeface="Community" panose="02000303040000020003" pitchFamily="2" charset="0"/>
              </a:rPr>
              <a:t>Erstsemestler:innen</a:t>
            </a:r>
            <a:r>
              <a:rPr lang="de-DE" sz="3400" dirty="0">
                <a:solidFill>
                  <a:srgbClr val="0465C1"/>
                </a:solidFill>
                <a:latin typeface="Community" panose="02000303040000020003" pitchFamily="2" charset="0"/>
              </a:rPr>
              <a:t>, ein LinkedIn Profil anzulegen, und bot ihnen während des gesamten Studiums ausgewählte LinkedIn Learning-Kurse zu </a:t>
            </a:r>
            <a:r>
              <a:rPr lang="de-DE" sz="3400" dirty="0">
                <a:solidFill>
                  <a:srgbClr val="54667A"/>
                </a:solidFill>
                <a:latin typeface="Community" panose="02000303040000020003" pitchFamily="2" charset="0"/>
              </a:rPr>
              <a:t>folgenden Inhalten </a:t>
            </a:r>
            <a:r>
              <a:rPr lang="de-DE" sz="3400" dirty="0">
                <a:solidFill>
                  <a:srgbClr val="0465C1"/>
                </a:solidFill>
                <a:latin typeface="Community" panose="02000303040000020003" pitchFamily="2" charset="0"/>
              </a:rPr>
              <a:t>an:</a:t>
            </a:r>
          </a:p>
          <a:p>
            <a:endParaRPr lang="en-US" sz="3200" dirty="0">
              <a:solidFill>
                <a:srgbClr val="546779"/>
              </a:solidFill>
              <a:latin typeface="Community Light" panose="02000303040000020003" pitchFamily="2" charset="0"/>
            </a:endParaRPr>
          </a:p>
          <a:p>
            <a:endParaRPr lang="en-US" sz="3200" dirty="0">
              <a:solidFill>
                <a:srgbClr val="546779"/>
              </a:solidFill>
              <a:latin typeface="Community Light" panose="02000303040000020003" pitchFamily="2" charset="0"/>
            </a:endParaRPr>
          </a:p>
          <a:p>
            <a:endParaRPr lang="en-US" sz="3200" dirty="0">
              <a:solidFill>
                <a:srgbClr val="546779"/>
              </a:solidFill>
              <a:latin typeface="Community Light" panose="02000303040000020003" pitchFamily="2" charset="0"/>
            </a:endParaRPr>
          </a:p>
        </p:txBody>
      </p:sp>
    </p:spTree>
    <p:extLst>
      <p:ext uri="{BB962C8B-B14F-4D97-AF65-F5344CB8AC3E}">
        <p14:creationId xmlns:p14="http://schemas.microsoft.com/office/powerpoint/2010/main" val="3135854043"/>
      </p:ext>
    </p:extLst>
  </p:cSld>
  <p:clrMapOvr>
    <a:masterClrMapping/>
  </p:clrMapOvr>
  <p:transition spd="slow">
    <p:wipe/>
  </p:transition>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58" name="Rectangle 57">
            <a:extLst>
              <a:ext uri="{FF2B5EF4-FFF2-40B4-BE49-F238E27FC236}">
                <a16:creationId xmlns:a16="http://schemas.microsoft.com/office/drawing/2014/main" id="{BC337799-6AA7-3A4F-AD73-E49881E3729B}"/>
              </a:ext>
            </a:extLst>
          </p:cNvPr>
          <p:cNvSpPr/>
          <p:nvPr/>
        </p:nvSpPr>
        <p:spPr>
          <a:xfrm>
            <a:off x="1311842" y="7547782"/>
            <a:ext cx="10432405" cy="2705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spcBef>
                <a:spcPct val="0"/>
              </a:spcBef>
              <a:spcAft>
                <a:spcPct val="0"/>
              </a:spcAft>
              <a:defRPr/>
            </a:pPr>
            <a:r>
              <a:rPr lang="de-DE" sz="3200" dirty="0">
                <a:solidFill>
                  <a:srgbClr val="0465C1"/>
                </a:solidFill>
                <a:latin typeface="Community Light" panose="02000303040000020003" pitchFamily="2" charset="0"/>
              </a:rPr>
              <a:t>Das Ergebnis:</a:t>
            </a:r>
            <a:r>
              <a:rPr lang="de-DE" sz="3200" dirty="0">
                <a:solidFill>
                  <a:srgbClr val="5B696B"/>
                </a:solidFill>
                <a:latin typeface="Community Light" panose="02000303040000020003" pitchFamily="2" charset="0"/>
              </a:rPr>
              <a:t> Tausende Studierende nahmen mit Begeisterung an den Kursen teil: 72 % von ihnen fanden die Inhalte hilfreich, sehr hilfreich oder äußerst hilfreich. Zudem fühlten sie sich besser auf die Arbeitswelt vorbereitet, weil sie über wichtige Kompetenzen und ein starkes berufliches Profil verfügten.</a:t>
            </a:r>
          </a:p>
        </p:txBody>
      </p:sp>
      <p:sp>
        <p:nvSpPr>
          <p:cNvPr id="44" name="Rectangle 43">
            <a:extLst>
              <a:ext uri="{FF2B5EF4-FFF2-40B4-BE49-F238E27FC236}">
                <a16:creationId xmlns:a16="http://schemas.microsoft.com/office/drawing/2014/main" id="{EE5C3A1D-8040-164F-BB36-DF7B7440D71E}"/>
              </a:ext>
            </a:extLst>
          </p:cNvPr>
          <p:cNvSpPr/>
          <p:nvPr/>
        </p:nvSpPr>
        <p:spPr>
          <a:xfrm>
            <a:off x="12859100" y="5712717"/>
            <a:ext cx="10233174" cy="6375640"/>
          </a:xfrm>
          <a:prstGeom prst="rect">
            <a:avLst/>
          </a:prstGeom>
          <a:solidFill>
            <a:srgbClr val="DCE5E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76D550DF-D391-E045-80C8-13F3BCD27AE7}"/>
              </a:ext>
            </a:extLst>
          </p:cNvPr>
          <p:cNvSpPr/>
          <p:nvPr/>
        </p:nvSpPr>
        <p:spPr>
          <a:xfrm>
            <a:off x="13614628" y="6440975"/>
            <a:ext cx="9408578" cy="2664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800" b="1" dirty="0">
                <a:solidFill>
                  <a:srgbClr val="0B64C2"/>
                </a:solidFill>
                <a:latin typeface="Community Light" panose="02000303040000020003" pitchFamily="2" charset="0"/>
              </a:rPr>
              <a:t>„</a:t>
            </a:r>
            <a:r>
              <a:rPr lang="de-DE" sz="3200" b="1" dirty="0">
                <a:solidFill>
                  <a:srgbClr val="0B64C2"/>
                </a:solidFill>
                <a:latin typeface="Community Light" panose="02000303040000020003" pitchFamily="2" charset="0"/>
              </a:rPr>
              <a:t>So können wir unseren Studierenden ein noch umfassenderes Bildungsangebot machen und unsere Stärken als Hochschule noch besser zur Geltung bringen. Für die Studierenden integrieren sich die Kompetenzen so noch besser in den Studienplan und die Kurse sind jederzeit zugänglich.“</a:t>
            </a:r>
          </a:p>
        </p:txBody>
      </p:sp>
      <p:sp>
        <p:nvSpPr>
          <p:cNvPr id="67" name="Rectangle 66">
            <a:extLst>
              <a:ext uri="{FF2B5EF4-FFF2-40B4-BE49-F238E27FC236}">
                <a16:creationId xmlns:a16="http://schemas.microsoft.com/office/drawing/2014/main" id="{48609D3A-3B3F-F849-B2F5-A4BB2146D423}"/>
              </a:ext>
            </a:extLst>
          </p:cNvPr>
          <p:cNvSpPr/>
          <p:nvPr/>
        </p:nvSpPr>
        <p:spPr>
          <a:xfrm>
            <a:off x="15689290" y="9828049"/>
            <a:ext cx="3457941" cy="1477328"/>
          </a:xfrm>
          <a:prstGeom prst="rect">
            <a:avLst/>
          </a:prstGeom>
        </p:spPr>
        <p:txBody>
          <a:bodyPr wrap="square" lIns="0" tIns="0" rIns="0" bIns="0">
            <a:spAutoFit/>
          </a:bodyPr>
          <a:lstStyle/>
          <a:p>
            <a:pPr rtl="0"/>
            <a:r>
              <a:rPr lang="de-DE" sz="2400" b="1">
                <a:solidFill>
                  <a:srgbClr val="556679"/>
                </a:solidFill>
                <a:latin typeface="Community Semibold" panose="02000303040000020003" pitchFamily="2" charset="0"/>
              </a:rPr>
              <a:t>Dr. Eleanor Dommett</a:t>
            </a:r>
          </a:p>
          <a:p>
            <a:pPr rtl="0"/>
            <a:r>
              <a:rPr lang="de-DE" sz="2400">
                <a:solidFill>
                  <a:srgbClr val="556679"/>
                </a:solidFill>
                <a:latin typeface="Community" panose="02000303040000020003" pitchFamily="2" charset="0"/>
              </a:rPr>
              <a:t>Leitende Dozentin,</a:t>
            </a:r>
            <a:br>
              <a:rPr lang="en-US" sz="2400" dirty="0">
                <a:solidFill>
                  <a:srgbClr val="556679"/>
                </a:solidFill>
                <a:latin typeface="Community" panose="02000303040000020003" pitchFamily="2" charset="0"/>
              </a:rPr>
            </a:br>
            <a:r>
              <a:rPr lang="de-DE" sz="2400">
                <a:solidFill>
                  <a:srgbClr val="556679"/>
                </a:solidFill>
                <a:latin typeface="Community" panose="02000303040000020003" pitchFamily="2" charset="0"/>
              </a:rPr>
              <a:t>Fachbereich Psychologie</a:t>
            </a:r>
          </a:p>
          <a:p>
            <a:pPr rtl="0"/>
            <a:r>
              <a:rPr lang="de-DE" sz="2400">
                <a:solidFill>
                  <a:srgbClr val="556679"/>
                </a:solidFill>
                <a:latin typeface="Community" panose="02000303040000020003" pitchFamily="2" charset="0"/>
              </a:rPr>
              <a:t>King’s College</a:t>
            </a:r>
          </a:p>
        </p:txBody>
      </p:sp>
      <p:sp>
        <p:nvSpPr>
          <p:cNvPr id="35" name="Rectangle 34">
            <a:extLst>
              <a:ext uri="{FF2B5EF4-FFF2-40B4-BE49-F238E27FC236}">
                <a16:creationId xmlns:a16="http://schemas.microsoft.com/office/drawing/2014/main" id="{AB0008CB-5B9A-8745-BEFD-6C348F7CF7FD}"/>
              </a:ext>
            </a:extLst>
          </p:cNvPr>
          <p:cNvSpPr/>
          <p:nvPr/>
        </p:nvSpPr>
        <p:spPr>
          <a:xfrm>
            <a:off x="1280226" y="1692559"/>
            <a:ext cx="21478174"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de-DE" sz="7700">
                <a:solidFill>
                  <a:srgbClr val="556679"/>
                </a:solidFill>
                <a:latin typeface="Community Light"/>
                <a:cs typeface="Arial"/>
              </a:rPr>
              <a:t>Beispiel:</a:t>
            </a:r>
            <a:r>
              <a:rPr lang="de-DE" sz="7700">
                <a:solidFill>
                  <a:srgbClr val="0465C1"/>
                </a:solidFill>
                <a:latin typeface="Community Light"/>
                <a:cs typeface="Arial"/>
              </a:rPr>
              <a:t> Wie das King’s College die beruflichen Chancen seiner Studierenden mit LinkedIn steigert</a:t>
            </a:r>
          </a:p>
        </p:txBody>
      </p:sp>
      <p:sp>
        <p:nvSpPr>
          <p:cNvPr id="37" name="Rectangle 36">
            <a:extLst>
              <a:ext uri="{FF2B5EF4-FFF2-40B4-BE49-F238E27FC236}">
                <a16:creationId xmlns:a16="http://schemas.microsoft.com/office/drawing/2014/main" id="{52491123-4C6D-AD4C-A873-194804809377}"/>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de-DE" sz="3400">
                <a:solidFill>
                  <a:srgbClr val="5B696B"/>
                </a:solidFill>
                <a:latin typeface="Community"/>
              </a:rPr>
              <a:t>Onboarding</a:t>
            </a:r>
          </a:p>
        </p:txBody>
      </p:sp>
      <p:sp>
        <p:nvSpPr>
          <p:cNvPr id="38" name="Oval 37">
            <a:extLst>
              <a:ext uri="{FF2B5EF4-FFF2-40B4-BE49-F238E27FC236}">
                <a16:creationId xmlns:a16="http://schemas.microsoft.com/office/drawing/2014/main" id="{C0384AA0-D556-E146-A3E2-085AD4C6DB8E}"/>
              </a:ext>
            </a:extLst>
          </p:cNvPr>
          <p:cNvSpPr/>
          <p:nvPr/>
        </p:nvSpPr>
        <p:spPr>
          <a:xfrm>
            <a:off x="1286846" y="962503"/>
            <a:ext cx="509013" cy="509015"/>
          </a:xfrm>
          <a:prstGeom prst="ellipse">
            <a:avLst/>
          </a:prstGeom>
          <a:solidFill>
            <a:srgbClr val="DC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39" name="Rectangle 38">
            <a:extLst>
              <a:ext uri="{FF2B5EF4-FFF2-40B4-BE49-F238E27FC236}">
                <a16:creationId xmlns:a16="http://schemas.microsoft.com/office/drawing/2014/main" id="{A46687D7-C578-4344-8D17-169446AB6993}"/>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0B64C2"/>
                </a:solidFill>
                <a:latin typeface="Community" panose="02000303040000020003" pitchFamily="2" charset="0"/>
              </a:rPr>
              <a:t>1</a:t>
            </a:r>
          </a:p>
        </p:txBody>
      </p:sp>
      <p:sp>
        <p:nvSpPr>
          <p:cNvPr id="40" name="Rectangle 39">
            <a:extLst>
              <a:ext uri="{FF2B5EF4-FFF2-40B4-BE49-F238E27FC236}">
                <a16:creationId xmlns:a16="http://schemas.microsoft.com/office/drawing/2014/main" id="{5FA0650D-59DF-4849-AAAC-5F598B3F0A99}"/>
              </a:ext>
            </a:extLst>
          </p:cNvPr>
          <p:cNvSpPr/>
          <p:nvPr/>
        </p:nvSpPr>
        <p:spPr>
          <a:xfrm>
            <a:off x="1311842" y="3978112"/>
            <a:ext cx="21155041" cy="1012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spcBef>
                <a:spcPct val="0"/>
              </a:spcBef>
              <a:spcAft>
                <a:spcPct val="0"/>
              </a:spcAft>
              <a:defRPr/>
            </a:pPr>
            <a:r>
              <a:rPr lang="de-DE" sz="3400">
                <a:solidFill>
                  <a:srgbClr val="5B696B"/>
                </a:solidFill>
                <a:latin typeface="Community"/>
              </a:rPr>
              <a:t>Die Verantwortlichen am King’s College, einer renommierten öffentlichen Universität in London, hatten erkannt, dass ihre Absolvent:innen für den erfolgreichen Start ins Berufsleben mehr brauchten als ein Abschlusszeugnis. Sie mussten auch über ein ausgewogenes Portfolio an Kompetenzen verfügen.</a:t>
            </a:r>
          </a:p>
        </p:txBody>
      </p:sp>
      <p:pic>
        <p:nvPicPr>
          <p:cNvPr id="42" name="Picture 41" descr="A person smiling for the camera&#10;&#10;Description automatically generated">
            <a:extLst>
              <a:ext uri="{FF2B5EF4-FFF2-40B4-BE49-F238E27FC236}">
                <a16:creationId xmlns:a16="http://schemas.microsoft.com/office/drawing/2014/main" id="{C97F0094-F27B-AD42-AA60-B2DFBE3A12E3}"/>
              </a:ext>
            </a:extLst>
          </p:cNvPr>
          <p:cNvPicPr>
            <a:picLocks noChangeAspect="1"/>
          </p:cNvPicPr>
          <p:nvPr/>
        </p:nvPicPr>
        <p:blipFill>
          <a:blip r:embed="rId4"/>
          <a:stretch>
            <a:fillRect/>
          </a:stretch>
        </p:blipFill>
        <p:spPr>
          <a:xfrm>
            <a:off x="13631522" y="9698829"/>
            <a:ext cx="1728447" cy="1728447"/>
          </a:xfrm>
          <a:prstGeom prst="ellipse">
            <a:avLst/>
          </a:prstGeom>
        </p:spPr>
      </p:pic>
    </p:spTree>
    <p:extLst>
      <p:ext uri="{BB962C8B-B14F-4D97-AF65-F5344CB8AC3E}">
        <p14:creationId xmlns:p14="http://schemas.microsoft.com/office/powerpoint/2010/main" val="403743729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BA1C046-F6FB-C14A-8CC8-CD8CEB43E6A5}"/>
              </a:ext>
            </a:extLst>
          </p:cNvPr>
          <p:cNvGrpSpPr/>
          <p:nvPr/>
        </p:nvGrpSpPr>
        <p:grpSpPr>
          <a:xfrm>
            <a:off x="1362560" y="6027397"/>
            <a:ext cx="8070198" cy="1661206"/>
            <a:chOff x="1362560" y="3216828"/>
            <a:chExt cx="8070198" cy="1661206"/>
          </a:xfrm>
        </p:grpSpPr>
        <p:sp>
          <p:nvSpPr>
            <p:cNvPr id="12" name="Oval 11">
              <a:extLst>
                <a:ext uri="{FF2B5EF4-FFF2-40B4-BE49-F238E27FC236}">
                  <a16:creationId xmlns:a16="http://schemas.microsoft.com/office/drawing/2014/main" id="{53594586-8587-5143-B02D-283C61E099EA}"/>
                </a:ext>
              </a:extLst>
            </p:cNvPr>
            <p:cNvSpPr/>
            <p:nvPr/>
          </p:nvSpPr>
          <p:spPr>
            <a:xfrm>
              <a:off x="1362560" y="3437515"/>
              <a:ext cx="1188720" cy="1188719"/>
            </a:xfrm>
            <a:prstGeom prst="ellipse">
              <a:avLst/>
            </a:prstGeom>
            <a:solidFill>
              <a:srgbClr val="D6E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u="none" strike="noStrike" kern="1200" cap="none" spc="0" normalizeH="0" baseline="0" noProof="0">
                <a:ln>
                  <a:noFill/>
                </a:ln>
                <a:solidFill>
                  <a:prstClr val="white"/>
                </a:solidFill>
                <a:effectLst/>
                <a:uLnTx/>
                <a:uFillTx/>
                <a:latin typeface="Community Light" panose="02000303040000020003" pitchFamily="2" charset="0"/>
              </a:endParaRPr>
            </a:p>
          </p:txBody>
        </p:sp>
        <p:sp>
          <p:nvSpPr>
            <p:cNvPr id="13" name="Rectangle 12">
              <a:extLst>
                <a:ext uri="{FF2B5EF4-FFF2-40B4-BE49-F238E27FC236}">
                  <a16:creationId xmlns:a16="http://schemas.microsoft.com/office/drawing/2014/main" id="{CBCF7BAF-731D-9541-8CB2-1D1D180B0858}"/>
                </a:ext>
              </a:extLst>
            </p:cNvPr>
            <p:cNvSpPr/>
            <p:nvPr/>
          </p:nvSpPr>
          <p:spPr>
            <a:xfrm>
              <a:off x="1573967" y="3582645"/>
              <a:ext cx="765906" cy="920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de-DE" sz="7000" u="none" strike="noStrike" kern="1200" cap="none" normalizeH="0" baseline="0">
                  <a:ln>
                    <a:noFill/>
                  </a:ln>
                  <a:solidFill>
                    <a:srgbClr val="446F2C"/>
                  </a:solidFill>
                  <a:effectLst/>
                  <a:uLnTx/>
                  <a:uFillTx/>
                  <a:latin typeface="Community" panose="02000303040000020003" pitchFamily="2" charset="0"/>
                </a:rPr>
                <a:t>2</a:t>
              </a:r>
            </a:p>
          </p:txBody>
        </p:sp>
        <p:sp>
          <p:nvSpPr>
            <p:cNvPr id="14" name="Rectangle 13">
              <a:extLst>
                <a:ext uri="{FF2B5EF4-FFF2-40B4-BE49-F238E27FC236}">
                  <a16:creationId xmlns:a16="http://schemas.microsoft.com/office/drawing/2014/main" id="{440DF8E9-6043-5640-9C14-353BB73128F5}"/>
                </a:ext>
              </a:extLst>
            </p:cNvPr>
            <p:cNvSpPr/>
            <p:nvPr/>
          </p:nvSpPr>
          <p:spPr>
            <a:xfrm>
              <a:off x="2947673" y="3216828"/>
              <a:ext cx="6485085" cy="1661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lvl="0" rtl="0">
                <a:lnSpc>
                  <a:spcPct val="90000"/>
                </a:lnSpc>
                <a:spcBef>
                  <a:spcPct val="0"/>
                </a:spcBef>
                <a:spcAft>
                  <a:spcPct val="0"/>
                </a:spcAft>
                <a:defRPr/>
              </a:pPr>
              <a:r>
                <a:rPr lang="de-DE" sz="12000" dirty="0">
                  <a:solidFill>
                    <a:srgbClr val="5B696B"/>
                  </a:solidFill>
                  <a:latin typeface="Community Light" panose="02000303040000020003" pitchFamily="2" charset="0"/>
                </a:rPr>
                <a:t>Lehrkräfte</a:t>
              </a:r>
            </a:p>
          </p:txBody>
        </p:sp>
      </p:grpSp>
      <p:pic>
        <p:nvPicPr>
          <p:cNvPr id="17" name="Picture 16" descr="A close up of a sign&#10;&#10;Description automatically generated">
            <a:extLst>
              <a:ext uri="{FF2B5EF4-FFF2-40B4-BE49-F238E27FC236}">
                <a16:creationId xmlns:a16="http://schemas.microsoft.com/office/drawing/2014/main" id="{9A3194A4-00C0-614B-8252-13EB3CA23010}"/>
              </a:ext>
            </a:extLst>
          </p:cNvPr>
          <p:cNvPicPr>
            <a:picLocks noChangeAspect="1"/>
          </p:cNvPicPr>
          <p:nvPr/>
        </p:nvPicPr>
        <p:blipFill>
          <a:blip r:embed="rId3"/>
          <a:stretch>
            <a:fillRect/>
          </a:stretch>
        </p:blipFill>
        <p:spPr>
          <a:xfrm>
            <a:off x="1362560" y="12811147"/>
            <a:ext cx="2090791" cy="287116"/>
          </a:xfrm>
          <a:prstGeom prst="rect">
            <a:avLst/>
          </a:prstGeom>
        </p:spPr>
      </p:pic>
      <p:pic>
        <p:nvPicPr>
          <p:cNvPr id="5" name="Picture 4">
            <a:extLst>
              <a:ext uri="{FF2B5EF4-FFF2-40B4-BE49-F238E27FC236}">
                <a16:creationId xmlns:a16="http://schemas.microsoft.com/office/drawing/2014/main" id="{9CF8821C-0304-1848-AACE-CE9DA9CCF486}"/>
              </a:ext>
            </a:extLst>
          </p:cNvPr>
          <p:cNvPicPr>
            <a:picLocks noChangeAspect="1"/>
          </p:cNvPicPr>
          <p:nvPr/>
        </p:nvPicPr>
        <p:blipFill>
          <a:blip r:embed="rId4"/>
          <a:stretch>
            <a:fillRect/>
          </a:stretch>
        </p:blipFill>
        <p:spPr>
          <a:xfrm>
            <a:off x="12193587" y="-1"/>
            <a:ext cx="12193588" cy="13762515"/>
          </a:xfrm>
          <a:prstGeom prst="rect">
            <a:avLst/>
          </a:prstGeom>
        </p:spPr>
      </p:pic>
      <p:sp>
        <p:nvSpPr>
          <p:cNvPr id="8" name="Rectangle 7">
            <a:extLst>
              <a:ext uri="{FF2B5EF4-FFF2-40B4-BE49-F238E27FC236}">
                <a16:creationId xmlns:a16="http://schemas.microsoft.com/office/drawing/2014/main" id="{211A4F8A-F8D4-F14B-B1F4-A7D7E68B2443}"/>
              </a:ext>
            </a:extLst>
          </p:cNvPr>
          <p:cNvSpPr/>
          <p:nvPr/>
        </p:nvSpPr>
        <p:spPr>
          <a:xfrm>
            <a:off x="2947673" y="7688603"/>
            <a:ext cx="7350569" cy="777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de-DE" sz="3400">
                <a:solidFill>
                  <a:srgbClr val="44702D"/>
                </a:solidFill>
                <a:latin typeface="Community" panose="02000303040000020003" pitchFamily="2" charset="0"/>
              </a:rPr>
              <a:t>Wie Sie LinkedIn auf den Studienplan abstimmen, um Ihren Studierenden ein noch besseres Lernerlebnis zu bieten</a:t>
            </a:r>
          </a:p>
        </p:txBody>
      </p:sp>
    </p:spTree>
    <p:extLst>
      <p:ext uri="{BB962C8B-B14F-4D97-AF65-F5344CB8AC3E}">
        <p14:creationId xmlns:p14="http://schemas.microsoft.com/office/powerpoint/2010/main" val="97038366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64" name="Rectangle 63">
            <a:extLst>
              <a:ext uri="{FF2B5EF4-FFF2-40B4-BE49-F238E27FC236}">
                <a16:creationId xmlns:a16="http://schemas.microsoft.com/office/drawing/2014/main" id="{004AD94F-11E6-AE41-B079-2442124B29B8}"/>
              </a:ext>
            </a:extLst>
          </p:cNvPr>
          <p:cNvSpPr/>
          <p:nvPr/>
        </p:nvSpPr>
        <p:spPr>
          <a:xfrm>
            <a:off x="1280226" y="1692559"/>
            <a:ext cx="21711596"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de-DE" sz="7700">
                <a:solidFill>
                  <a:srgbClr val="446F2C"/>
                </a:solidFill>
                <a:latin typeface="Community Light"/>
                <a:cs typeface="Arial"/>
              </a:rPr>
              <a:t>LinkedIn hilft Lehrkräften, ihren Studierenden ein noch besseres Lernerlebnis zu bieten</a:t>
            </a:r>
          </a:p>
        </p:txBody>
      </p:sp>
      <p:sp>
        <p:nvSpPr>
          <p:cNvPr id="65" name="Rectangle 64">
            <a:extLst>
              <a:ext uri="{FF2B5EF4-FFF2-40B4-BE49-F238E27FC236}">
                <a16:creationId xmlns:a16="http://schemas.microsoft.com/office/drawing/2014/main" id="{DBF7E2A1-A638-D24E-9B85-041FCCB258B0}"/>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de-DE" sz="3400">
                <a:solidFill>
                  <a:srgbClr val="5B696B"/>
                </a:solidFill>
                <a:latin typeface="Community"/>
              </a:rPr>
              <a:t>Lehrkräfte</a:t>
            </a:r>
          </a:p>
        </p:txBody>
      </p:sp>
      <p:sp>
        <p:nvSpPr>
          <p:cNvPr id="66" name="Oval 65">
            <a:extLst>
              <a:ext uri="{FF2B5EF4-FFF2-40B4-BE49-F238E27FC236}">
                <a16:creationId xmlns:a16="http://schemas.microsoft.com/office/drawing/2014/main" id="{F6086D62-5DF9-2D4E-BAD8-ABA06F57D0DC}"/>
              </a:ext>
            </a:extLst>
          </p:cNvPr>
          <p:cNvSpPr/>
          <p:nvPr/>
        </p:nvSpPr>
        <p:spPr>
          <a:xfrm>
            <a:off x="1286846" y="962503"/>
            <a:ext cx="509013" cy="509015"/>
          </a:xfrm>
          <a:prstGeom prst="ellipse">
            <a:avLst/>
          </a:prstGeom>
          <a:solidFill>
            <a:srgbClr val="D6E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67" name="Rectangle 66">
            <a:extLst>
              <a:ext uri="{FF2B5EF4-FFF2-40B4-BE49-F238E27FC236}">
                <a16:creationId xmlns:a16="http://schemas.microsoft.com/office/drawing/2014/main" id="{7ABF5264-C3E2-5949-9C46-66075FA37F07}"/>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446F2C"/>
                </a:solidFill>
                <a:latin typeface="Community" panose="02000303040000020003" pitchFamily="2" charset="0"/>
              </a:rPr>
              <a:t>2</a:t>
            </a:r>
          </a:p>
        </p:txBody>
      </p:sp>
      <p:sp>
        <p:nvSpPr>
          <p:cNvPr id="69" name="Oval 68">
            <a:extLst>
              <a:ext uri="{FF2B5EF4-FFF2-40B4-BE49-F238E27FC236}">
                <a16:creationId xmlns:a16="http://schemas.microsoft.com/office/drawing/2014/main" id="{E05C552B-7155-D149-AD28-5C7F2D2A44BD}"/>
              </a:ext>
            </a:extLst>
          </p:cNvPr>
          <p:cNvSpPr/>
          <p:nvPr/>
        </p:nvSpPr>
        <p:spPr>
          <a:xfrm>
            <a:off x="16436148" y="4893733"/>
            <a:ext cx="6955740" cy="6907256"/>
          </a:xfrm>
          <a:prstGeom prst="ellipse">
            <a:avLst/>
          </a:prstGeom>
          <a:solidFill>
            <a:srgbClr val="D6EBD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a:solidFill>
                <a:srgbClr val="FFFFFF"/>
              </a:solidFill>
              <a:latin typeface="Community" panose="02000303040000020003" pitchFamily="2" charset="0"/>
              <a:ea typeface="+mn-ea"/>
            </a:endParaRPr>
          </a:p>
        </p:txBody>
      </p:sp>
      <p:sp>
        <p:nvSpPr>
          <p:cNvPr id="75" name="Rectangle 74">
            <a:extLst>
              <a:ext uri="{FF2B5EF4-FFF2-40B4-BE49-F238E27FC236}">
                <a16:creationId xmlns:a16="http://schemas.microsoft.com/office/drawing/2014/main" id="{A9809505-147C-BD43-9C66-7217D6FE4262}"/>
              </a:ext>
            </a:extLst>
          </p:cNvPr>
          <p:cNvSpPr/>
          <p:nvPr/>
        </p:nvSpPr>
        <p:spPr>
          <a:xfrm>
            <a:off x="1297530" y="5548912"/>
            <a:ext cx="6955740" cy="62926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200" dirty="0">
                <a:solidFill>
                  <a:srgbClr val="546779"/>
                </a:solidFill>
                <a:latin typeface="Community Light" panose="02000303040000020003" pitchFamily="2" charset="0"/>
              </a:rPr>
              <a:t>Ihre Lehrkräfte haben einen großen Einfluss auf das Leben der Studierenden. Wie sie die </a:t>
            </a:r>
            <a:r>
              <a:rPr lang="de-DE" sz="3200" dirty="0" err="1">
                <a:solidFill>
                  <a:srgbClr val="546779"/>
                </a:solidFill>
                <a:latin typeface="Community Light" panose="02000303040000020003" pitchFamily="2" charset="0"/>
              </a:rPr>
              <a:t>Kursteilnehmer:innen</a:t>
            </a:r>
            <a:r>
              <a:rPr lang="de-DE" sz="3200" dirty="0">
                <a:solidFill>
                  <a:srgbClr val="546779"/>
                </a:solidFill>
                <a:latin typeface="Community Light" panose="02000303040000020003" pitchFamily="2" charset="0"/>
              </a:rPr>
              <a:t> motivieren und inspirieren, trägt maßgeblich dazu bei, wie diese ihr Studium in Erinnerung behalten. </a:t>
            </a:r>
          </a:p>
          <a:p>
            <a:endParaRPr lang="en-US" sz="3200" dirty="0">
              <a:solidFill>
                <a:srgbClr val="546779"/>
              </a:solidFill>
              <a:latin typeface="Community Light" panose="02000303040000020003" pitchFamily="2" charset="0"/>
            </a:endParaRPr>
          </a:p>
          <a:p>
            <a:pPr rtl="0"/>
            <a:r>
              <a:rPr lang="de-DE" sz="3200" dirty="0">
                <a:solidFill>
                  <a:srgbClr val="546779"/>
                </a:solidFill>
                <a:latin typeface="Community Light" panose="02000303040000020003" pitchFamily="2" charset="0"/>
              </a:rPr>
              <a:t>Mit LinkedIn und LinkedIn Learning stellen Sie Ihren Lehrkräften die Ressourcen zur Verfügung, die sie brauchen, um ihren Studierenden zu optimalen Ergebnissen zu verhelfen. </a:t>
            </a:r>
          </a:p>
          <a:p>
            <a:endParaRPr lang="en-US" sz="3200" dirty="0">
              <a:solidFill>
                <a:srgbClr val="546779"/>
              </a:solidFill>
              <a:latin typeface="Community Light" panose="02000303040000020003" pitchFamily="2" charset="0"/>
            </a:endParaRPr>
          </a:p>
        </p:txBody>
      </p:sp>
      <p:sp>
        <p:nvSpPr>
          <p:cNvPr id="83" name="Rectangle 82">
            <a:extLst>
              <a:ext uri="{FF2B5EF4-FFF2-40B4-BE49-F238E27FC236}">
                <a16:creationId xmlns:a16="http://schemas.microsoft.com/office/drawing/2014/main" id="{D07A5353-40C0-5344-B342-6A18BB0440CC}"/>
              </a:ext>
            </a:extLst>
          </p:cNvPr>
          <p:cNvSpPr/>
          <p:nvPr/>
        </p:nvSpPr>
        <p:spPr>
          <a:xfrm>
            <a:off x="9018526" y="5548912"/>
            <a:ext cx="6335527" cy="45452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200" dirty="0">
                <a:solidFill>
                  <a:srgbClr val="546779"/>
                </a:solidFill>
                <a:latin typeface="Community Light" panose="02000303040000020003" pitchFamily="2" charset="0"/>
              </a:rPr>
              <a:t>Mehr als 16.000 von </a:t>
            </a:r>
            <a:r>
              <a:rPr lang="de-DE" sz="3200" dirty="0" err="1">
                <a:solidFill>
                  <a:srgbClr val="546779"/>
                </a:solidFill>
                <a:latin typeface="Community Light" panose="02000303040000020003" pitchFamily="2" charset="0"/>
              </a:rPr>
              <a:t>Expert:innen</a:t>
            </a:r>
            <a:r>
              <a:rPr lang="de-DE" sz="3200" dirty="0">
                <a:solidFill>
                  <a:srgbClr val="546779"/>
                </a:solidFill>
                <a:latin typeface="Community Light" panose="02000303040000020003" pitchFamily="2" charset="0"/>
              </a:rPr>
              <a:t> konzipierte Kursen decken Hunderte von Themen ab – von technischen Kompetenzen wie Python und Cloud-Computing über kreative Fähigkeiten wie Photoshop und Design </a:t>
            </a:r>
            <a:r>
              <a:rPr lang="de-DE" sz="3200" dirty="0" err="1">
                <a:solidFill>
                  <a:srgbClr val="546779"/>
                </a:solidFill>
                <a:latin typeface="Community Light" panose="02000303040000020003" pitchFamily="2" charset="0"/>
              </a:rPr>
              <a:t>Thinking</a:t>
            </a:r>
            <a:r>
              <a:rPr lang="de-DE" sz="3200" dirty="0">
                <a:solidFill>
                  <a:srgbClr val="546779"/>
                </a:solidFill>
                <a:latin typeface="Community Light" panose="02000303040000020003" pitchFamily="2" charset="0"/>
              </a:rPr>
              <a:t> bis hin zu grundlegenden Soft Skills wie Führung und Kommunikation.</a:t>
            </a:r>
          </a:p>
          <a:p>
            <a:endParaRPr lang="en-US" sz="3200" dirty="0">
              <a:solidFill>
                <a:srgbClr val="546779"/>
              </a:solidFill>
              <a:latin typeface="Community Light" panose="02000303040000020003" pitchFamily="2" charset="0"/>
            </a:endParaRPr>
          </a:p>
          <a:p>
            <a:pPr rtl="0"/>
            <a:r>
              <a:rPr lang="de-DE" sz="3200" dirty="0">
                <a:solidFill>
                  <a:srgbClr val="546779"/>
                </a:solidFill>
                <a:latin typeface="Community Light" panose="02000303040000020003" pitchFamily="2" charset="0"/>
              </a:rPr>
              <a:t>(Fortsetzung nächste Seite)</a:t>
            </a:r>
          </a:p>
        </p:txBody>
      </p:sp>
      <p:sp>
        <p:nvSpPr>
          <p:cNvPr id="45" name="Rectangle 44">
            <a:extLst>
              <a:ext uri="{FF2B5EF4-FFF2-40B4-BE49-F238E27FC236}">
                <a16:creationId xmlns:a16="http://schemas.microsoft.com/office/drawing/2014/main" id="{1D473C76-F4CC-E84C-905C-A0E13E67CE40}"/>
              </a:ext>
            </a:extLst>
          </p:cNvPr>
          <p:cNvSpPr/>
          <p:nvPr/>
        </p:nvSpPr>
        <p:spPr>
          <a:xfrm>
            <a:off x="16800895" y="6858000"/>
            <a:ext cx="6145277" cy="306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rtl="0"/>
            <a:r>
              <a:rPr lang="de-DE" sz="2600" b="1" dirty="0">
                <a:solidFill>
                  <a:srgbClr val="446F2C"/>
                </a:solidFill>
                <a:latin typeface="Community Light" panose="02000303040000020003" pitchFamily="2" charset="0"/>
              </a:rPr>
              <a:t>„Kaum eine andere Plattform bietet ein solch breites Spektrum an Themen und ist so genau auf die Bedürfnisse unserer Studierenden zugeschnitten. Auf LinkedIn Learning finden Sie in allen wichtigen Bereichen Inhalte zu den derzeit gefragtesten technischen Kompetenzen und Soft Skills.“</a:t>
            </a:r>
          </a:p>
        </p:txBody>
      </p:sp>
      <p:sp>
        <p:nvSpPr>
          <p:cNvPr id="46" name="Rectangle 45">
            <a:extLst>
              <a:ext uri="{FF2B5EF4-FFF2-40B4-BE49-F238E27FC236}">
                <a16:creationId xmlns:a16="http://schemas.microsoft.com/office/drawing/2014/main" id="{D935BC31-E74B-AF42-AC50-0E76894160B9}"/>
              </a:ext>
            </a:extLst>
          </p:cNvPr>
          <p:cNvSpPr/>
          <p:nvPr/>
        </p:nvSpPr>
        <p:spPr>
          <a:xfrm>
            <a:off x="18249661" y="9786562"/>
            <a:ext cx="3247747" cy="1846659"/>
          </a:xfrm>
          <a:prstGeom prst="rect">
            <a:avLst/>
          </a:prstGeom>
        </p:spPr>
        <p:txBody>
          <a:bodyPr wrap="square" lIns="0" tIns="0" rIns="0" bIns="0">
            <a:spAutoFit/>
          </a:bodyPr>
          <a:lstStyle/>
          <a:p>
            <a:pPr algn="ctr" rtl="0"/>
            <a:r>
              <a:rPr lang="de-DE" sz="2400" b="1" dirty="0">
                <a:solidFill>
                  <a:srgbClr val="556679"/>
                </a:solidFill>
                <a:latin typeface="Community Semibold" panose="02000303040000020003" pitchFamily="2" charset="0"/>
              </a:rPr>
              <a:t>David Porter </a:t>
            </a:r>
            <a:br>
              <a:rPr lang="en-US" sz="2400" b="1" dirty="0">
                <a:solidFill>
                  <a:srgbClr val="556679"/>
                </a:solidFill>
                <a:latin typeface="Community Semibold" panose="02000303040000020003" pitchFamily="2" charset="0"/>
              </a:rPr>
            </a:br>
            <a:r>
              <a:rPr lang="de-DE" sz="2400" dirty="0">
                <a:solidFill>
                  <a:srgbClr val="556679"/>
                </a:solidFill>
                <a:latin typeface="Community" panose="02000303040000020003" pitchFamily="2" charset="0"/>
              </a:rPr>
              <a:t>über LinkedIn Learning</a:t>
            </a:r>
          </a:p>
          <a:p>
            <a:pPr algn="ctr" rtl="0"/>
            <a:r>
              <a:rPr lang="de-DE" sz="2400" dirty="0">
                <a:solidFill>
                  <a:srgbClr val="556679"/>
                </a:solidFill>
                <a:latin typeface="Community" panose="02000303040000020003" pitchFamily="2" charset="0"/>
              </a:rPr>
              <a:t>Früherer CEO von </a:t>
            </a:r>
            <a:r>
              <a:rPr lang="de-DE" sz="2400" dirty="0" err="1">
                <a:solidFill>
                  <a:srgbClr val="556679"/>
                </a:solidFill>
                <a:latin typeface="Community" panose="02000303040000020003" pitchFamily="2" charset="0"/>
              </a:rPr>
              <a:t>eCampusOntario</a:t>
            </a:r>
            <a:r>
              <a:rPr lang="de-DE" sz="2400" dirty="0">
                <a:solidFill>
                  <a:srgbClr val="556679"/>
                </a:solidFill>
                <a:latin typeface="Community" panose="02000303040000020003" pitchFamily="2" charset="0"/>
              </a:rPr>
              <a:t> 	</a:t>
            </a:r>
          </a:p>
          <a:p>
            <a:pPr algn="ctr"/>
            <a:endParaRPr lang="en-US" sz="2400" dirty="0">
              <a:solidFill>
                <a:srgbClr val="556679"/>
              </a:solidFill>
              <a:latin typeface="Community" panose="02000303040000020003" pitchFamily="2" charset="0"/>
            </a:endParaRPr>
          </a:p>
        </p:txBody>
      </p:sp>
      <p:pic>
        <p:nvPicPr>
          <p:cNvPr id="84" name="Picture 83" descr="A person wearing a suit and tie smiling at the camera&#10;&#10;Description automatically generated">
            <a:extLst>
              <a:ext uri="{FF2B5EF4-FFF2-40B4-BE49-F238E27FC236}">
                <a16:creationId xmlns:a16="http://schemas.microsoft.com/office/drawing/2014/main" id="{27F7AA95-8447-B24D-B658-0DEC402C3C12}"/>
              </a:ext>
            </a:extLst>
          </p:cNvPr>
          <p:cNvPicPr>
            <a:picLocks noChangeAspect="1"/>
          </p:cNvPicPr>
          <p:nvPr/>
        </p:nvPicPr>
        <p:blipFill rotWithShape="1">
          <a:blip r:embed="rId4"/>
          <a:srcRect/>
          <a:stretch/>
        </p:blipFill>
        <p:spPr>
          <a:xfrm>
            <a:off x="19238282" y="5390186"/>
            <a:ext cx="1351472" cy="1351472"/>
          </a:xfrm>
          <a:prstGeom prst="ellipse">
            <a:avLst/>
          </a:prstGeom>
        </p:spPr>
      </p:pic>
    </p:spTree>
    <p:extLst>
      <p:ext uri="{BB962C8B-B14F-4D97-AF65-F5344CB8AC3E}">
        <p14:creationId xmlns:p14="http://schemas.microsoft.com/office/powerpoint/2010/main" val="369312107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64" name="Rectangle 63">
            <a:extLst>
              <a:ext uri="{FF2B5EF4-FFF2-40B4-BE49-F238E27FC236}">
                <a16:creationId xmlns:a16="http://schemas.microsoft.com/office/drawing/2014/main" id="{004AD94F-11E6-AE41-B079-2442124B29B8}"/>
              </a:ext>
            </a:extLst>
          </p:cNvPr>
          <p:cNvSpPr/>
          <p:nvPr/>
        </p:nvSpPr>
        <p:spPr>
          <a:xfrm>
            <a:off x="1280226" y="1692559"/>
            <a:ext cx="21711596"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de-DE" sz="7700">
                <a:solidFill>
                  <a:srgbClr val="446F2C"/>
                </a:solidFill>
                <a:latin typeface="Community Light"/>
                <a:cs typeface="Arial"/>
              </a:rPr>
              <a:t>LinkedIn hilft Lehrkräften, ihren Studierenden ein noch besseres Lernerlebnis zu bieten</a:t>
            </a:r>
          </a:p>
        </p:txBody>
      </p:sp>
      <p:sp>
        <p:nvSpPr>
          <p:cNvPr id="65" name="Rectangle 64">
            <a:extLst>
              <a:ext uri="{FF2B5EF4-FFF2-40B4-BE49-F238E27FC236}">
                <a16:creationId xmlns:a16="http://schemas.microsoft.com/office/drawing/2014/main" id="{DBF7E2A1-A638-D24E-9B85-041FCCB258B0}"/>
              </a:ext>
            </a:extLst>
          </p:cNvPr>
          <p:cNvSpPr/>
          <p:nvPr/>
        </p:nvSpPr>
        <p:spPr>
          <a:xfrm>
            <a:off x="2022249" y="993541"/>
            <a:ext cx="4075314"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de-DE" sz="3400">
                <a:solidFill>
                  <a:srgbClr val="5B696B"/>
                </a:solidFill>
                <a:latin typeface="Community"/>
              </a:rPr>
              <a:t>Lehrkräfte</a:t>
            </a:r>
          </a:p>
        </p:txBody>
      </p:sp>
      <p:sp>
        <p:nvSpPr>
          <p:cNvPr id="66" name="Oval 65">
            <a:extLst>
              <a:ext uri="{FF2B5EF4-FFF2-40B4-BE49-F238E27FC236}">
                <a16:creationId xmlns:a16="http://schemas.microsoft.com/office/drawing/2014/main" id="{F6086D62-5DF9-2D4E-BAD8-ABA06F57D0DC}"/>
              </a:ext>
            </a:extLst>
          </p:cNvPr>
          <p:cNvSpPr/>
          <p:nvPr/>
        </p:nvSpPr>
        <p:spPr>
          <a:xfrm>
            <a:off x="1286846" y="962503"/>
            <a:ext cx="509013" cy="509015"/>
          </a:xfrm>
          <a:prstGeom prst="ellipse">
            <a:avLst/>
          </a:prstGeom>
          <a:solidFill>
            <a:srgbClr val="D6E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67" name="Rectangle 66">
            <a:extLst>
              <a:ext uri="{FF2B5EF4-FFF2-40B4-BE49-F238E27FC236}">
                <a16:creationId xmlns:a16="http://schemas.microsoft.com/office/drawing/2014/main" id="{7ABF5264-C3E2-5949-9C46-66075FA37F07}"/>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446F2C"/>
                </a:solidFill>
                <a:latin typeface="Community" panose="02000303040000020003" pitchFamily="2" charset="0"/>
              </a:rPr>
              <a:t>2</a:t>
            </a:r>
          </a:p>
        </p:txBody>
      </p:sp>
      <p:sp>
        <p:nvSpPr>
          <p:cNvPr id="75" name="Rectangle 74">
            <a:extLst>
              <a:ext uri="{FF2B5EF4-FFF2-40B4-BE49-F238E27FC236}">
                <a16:creationId xmlns:a16="http://schemas.microsoft.com/office/drawing/2014/main" id="{A9809505-147C-BD43-9C66-7217D6FE4262}"/>
              </a:ext>
            </a:extLst>
          </p:cNvPr>
          <p:cNvSpPr/>
          <p:nvPr/>
        </p:nvSpPr>
        <p:spPr>
          <a:xfrm>
            <a:off x="1297530" y="5548913"/>
            <a:ext cx="6335527" cy="3188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200">
                <a:solidFill>
                  <a:srgbClr val="546779"/>
                </a:solidFill>
                <a:latin typeface="Community Light" panose="02000303040000020003" pitchFamily="2" charset="0"/>
              </a:rPr>
              <a:t>(Fortsetzung) Ein weiterer Vorteil: Lehrkräfte können den Studienplan zielgenau um LinkedIn Learning-Inhalte ergänzen, um die wichtigsten Hard und Soft Skills zu vermitteln. Unser Team unterstützt sie dabei, die richtigen Inhalte für ihre Studierenden auszuwählen.</a:t>
            </a:r>
          </a:p>
        </p:txBody>
      </p:sp>
      <p:sp>
        <p:nvSpPr>
          <p:cNvPr id="83" name="Rectangle 82">
            <a:extLst>
              <a:ext uri="{FF2B5EF4-FFF2-40B4-BE49-F238E27FC236}">
                <a16:creationId xmlns:a16="http://schemas.microsoft.com/office/drawing/2014/main" id="{D07A5353-40C0-5344-B342-6A18BB0440CC}"/>
              </a:ext>
            </a:extLst>
          </p:cNvPr>
          <p:cNvSpPr/>
          <p:nvPr/>
        </p:nvSpPr>
        <p:spPr>
          <a:xfrm>
            <a:off x="9018526" y="5548912"/>
            <a:ext cx="6335527" cy="355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200">
                <a:solidFill>
                  <a:srgbClr val="546779"/>
                </a:solidFill>
                <a:latin typeface="Community Light" panose="02000303040000020003" pitchFamily="2" charset="0"/>
              </a:rPr>
              <a:t>LinkedIn Learning-Inhalte eignen sich auch für den umgedrehten Unterricht (Flipped Classroom), sodass während der Seminare mehr Raum für Diskussion, Übung, Anwendung und Feedback bleibt. Dadurch prägen sich die Lerninhalte besser ein und Lehrkräfte sehen schneller Erfolgserlebnisse.</a:t>
            </a:r>
          </a:p>
        </p:txBody>
      </p:sp>
      <p:sp>
        <p:nvSpPr>
          <p:cNvPr id="38" name="Oval 37">
            <a:extLst>
              <a:ext uri="{FF2B5EF4-FFF2-40B4-BE49-F238E27FC236}">
                <a16:creationId xmlns:a16="http://schemas.microsoft.com/office/drawing/2014/main" id="{C0E55CEA-0029-BE4E-A6E6-567A69A1B9E4}"/>
              </a:ext>
            </a:extLst>
          </p:cNvPr>
          <p:cNvSpPr/>
          <p:nvPr/>
        </p:nvSpPr>
        <p:spPr>
          <a:xfrm>
            <a:off x="16436148" y="4893733"/>
            <a:ext cx="6955740" cy="6907256"/>
          </a:xfrm>
          <a:prstGeom prst="ellipse">
            <a:avLst/>
          </a:prstGeom>
          <a:solidFill>
            <a:srgbClr val="D6EBD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a:solidFill>
                <a:srgbClr val="FFFFFF"/>
              </a:solidFill>
              <a:latin typeface="Community" panose="02000303040000020003" pitchFamily="2" charset="0"/>
              <a:ea typeface="+mn-ea"/>
            </a:endParaRPr>
          </a:p>
        </p:txBody>
      </p:sp>
      <p:sp>
        <p:nvSpPr>
          <p:cNvPr id="39" name="Rectangle 38">
            <a:extLst>
              <a:ext uri="{FF2B5EF4-FFF2-40B4-BE49-F238E27FC236}">
                <a16:creationId xmlns:a16="http://schemas.microsoft.com/office/drawing/2014/main" id="{45035E7B-4E42-0D41-8742-59BAE9D5E7F3}"/>
              </a:ext>
            </a:extLst>
          </p:cNvPr>
          <p:cNvSpPr/>
          <p:nvPr/>
        </p:nvSpPr>
        <p:spPr>
          <a:xfrm>
            <a:off x="17103281" y="7078764"/>
            <a:ext cx="5621474" cy="306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rtl="0"/>
            <a:r>
              <a:rPr lang="de-DE" sz="2800" b="1" dirty="0">
                <a:solidFill>
                  <a:srgbClr val="446F2C"/>
                </a:solidFill>
                <a:latin typeface="Community Light" panose="02000303040000020003" pitchFamily="2" charset="0"/>
              </a:rPr>
              <a:t>„Die Kurse auf LinkedIn Learning sind praxisnah und an der Realität ausgerichtet und die Videos sind genau das, was wir brauchen.“</a:t>
            </a:r>
          </a:p>
        </p:txBody>
      </p:sp>
      <p:sp>
        <p:nvSpPr>
          <p:cNvPr id="40" name="Rectangle 39">
            <a:extLst>
              <a:ext uri="{FF2B5EF4-FFF2-40B4-BE49-F238E27FC236}">
                <a16:creationId xmlns:a16="http://schemas.microsoft.com/office/drawing/2014/main" id="{ABFF0F28-14AE-CD45-B3C7-4719CE985DE2}"/>
              </a:ext>
            </a:extLst>
          </p:cNvPr>
          <p:cNvSpPr/>
          <p:nvPr/>
        </p:nvSpPr>
        <p:spPr>
          <a:xfrm>
            <a:off x="17925329" y="9299650"/>
            <a:ext cx="3833160" cy="1846659"/>
          </a:xfrm>
          <a:prstGeom prst="rect">
            <a:avLst/>
          </a:prstGeom>
        </p:spPr>
        <p:txBody>
          <a:bodyPr wrap="square" lIns="0" tIns="0" rIns="0" bIns="0">
            <a:spAutoFit/>
          </a:bodyPr>
          <a:lstStyle/>
          <a:p>
            <a:pPr algn="ctr" rtl="0"/>
            <a:r>
              <a:rPr lang="de-DE" sz="2400" b="1" dirty="0">
                <a:solidFill>
                  <a:srgbClr val="556679"/>
                </a:solidFill>
                <a:latin typeface="Community Semibold" panose="02000303040000020003" pitchFamily="2" charset="0"/>
              </a:rPr>
              <a:t>Rick Hodges</a:t>
            </a:r>
          </a:p>
          <a:p>
            <a:pPr algn="ctr" rtl="0"/>
            <a:r>
              <a:rPr lang="de-DE" sz="2400" dirty="0">
                <a:solidFill>
                  <a:srgbClr val="556679"/>
                </a:solidFill>
                <a:latin typeface="Community" panose="02000303040000020003" pitchFamily="2" charset="0"/>
              </a:rPr>
              <a:t>Dean</a:t>
            </a:r>
          </a:p>
          <a:p>
            <a:pPr algn="ctr" rtl="0"/>
            <a:r>
              <a:rPr lang="de-DE" sz="2400" dirty="0">
                <a:solidFill>
                  <a:srgbClr val="556679"/>
                </a:solidFill>
                <a:latin typeface="Community" panose="02000303040000020003" pitchFamily="2" charset="0"/>
              </a:rPr>
              <a:t>LA Community College </a:t>
            </a:r>
            <a:r>
              <a:rPr lang="de-DE" sz="2400" dirty="0" err="1">
                <a:solidFill>
                  <a:srgbClr val="556679"/>
                </a:solidFill>
                <a:latin typeface="Community" panose="02000303040000020003" pitchFamily="2" charset="0"/>
              </a:rPr>
              <a:t>District</a:t>
            </a:r>
            <a:r>
              <a:rPr lang="de-DE" sz="2400" dirty="0">
                <a:solidFill>
                  <a:srgbClr val="556679"/>
                </a:solidFill>
                <a:latin typeface="Community" panose="02000303040000020003" pitchFamily="2" charset="0"/>
              </a:rPr>
              <a:t>	</a:t>
            </a:r>
          </a:p>
          <a:p>
            <a:pPr algn="ctr"/>
            <a:endParaRPr lang="en-US" sz="2400" dirty="0">
              <a:solidFill>
                <a:srgbClr val="556679"/>
              </a:solidFill>
              <a:latin typeface="Community" panose="02000303040000020003" pitchFamily="2" charset="0"/>
            </a:endParaRPr>
          </a:p>
        </p:txBody>
      </p:sp>
      <p:pic>
        <p:nvPicPr>
          <p:cNvPr id="42" name="Picture 41" descr="A person wearing a suit and tie smiling at the camera&#10;&#10;Description automatically generated">
            <a:extLst>
              <a:ext uri="{FF2B5EF4-FFF2-40B4-BE49-F238E27FC236}">
                <a16:creationId xmlns:a16="http://schemas.microsoft.com/office/drawing/2014/main" id="{E141FE0D-BB24-1149-B952-C0002BF9690B}"/>
              </a:ext>
            </a:extLst>
          </p:cNvPr>
          <p:cNvPicPr>
            <a:picLocks noChangeAspect="1"/>
          </p:cNvPicPr>
          <p:nvPr/>
        </p:nvPicPr>
        <p:blipFill rotWithShape="1">
          <a:blip r:embed="rId4"/>
          <a:srcRect/>
          <a:stretch/>
        </p:blipFill>
        <p:spPr>
          <a:xfrm>
            <a:off x="19238282" y="5390186"/>
            <a:ext cx="1351472" cy="1351472"/>
          </a:xfrm>
          <a:prstGeom prst="ellipse">
            <a:avLst/>
          </a:prstGeom>
        </p:spPr>
      </p:pic>
      <p:pic>
        <p:nvPicPr>
          <p:cNvPr id="13" name="Picture 12" descr="A person wearing a suit and tie&#10;&#10;Description automatically generated">
            <a:extLst>
              <a:ext uri="{FF2B5EF4-FFF2-40B4-BE49-F238E27FC236}">
                <a16:creationId xmlns:a16="http://schemas.microsoft.com/office/drawing/2014/main" id="{72F575B7-2DBC-E349-B1E5-B99C7586883D}"/>
              </a:ext>
            </a:extLst>
          </p:cNvPr>
          <p:cNvPicPr>
            <a:picLocks noChangeAspect="1"/>
          </p:cNvPicPr>
          <p:nvPr/>
        </p:nvPicPr>
        <p:blipFill rotWithShape="1">
          <a:blip r:embed="rId5"/>
          <a:srcRect/>
          <a:stretch/>
        </p:blipFill>
        <p:spPr>
          <a:xfrm>
            <a:off x="19238282" y="5327257"/>
            <a:ext cx="1477329" cy="1477329"/>
          </a:xfrm>
          <a:prstGeom prst="ellipse">
            <a:avLst/>
          </a:prstGeom>
        </p:spPr>
      </p:pic>
    </p:spTree>
    <p:extLst>
      <p:ext uri="{BB962C8B-B14F-4D97-AF65-F5344CB8AC3E}">
        <p14:creationId xmlns:p14="http://schemas.microsoft.com/office/powerpoint/2010/main" val="2699251291"/>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37" name="Rectangle 36">
            <a:extLst>
              <a:ext uri="{FF2B5EF4-FFF2-40B4-BE49-F238E27FC236}">
                <a16:creationId xmlns:a16="http://schemas.microsoft.com/office/drawing/2014/main" id="{3827FB32-A2AB-4143-A78E-E7749DD73118}"/>
              </a:ext>
            </a:extLst>
          </p:cNvPr>
          <p:cNvSpPr/>
          <p:nvPr/>
        </p:nvSpPr>
        <p:spPr>
          <a:xfrm>
            <a:off x="1315987" y="5668285"/>
            <a:ext cx="6894996" cy="573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800" b="1" dirty="0">
                <a:solidFill>
                  <a:srgbClr val="446F2C"/>
                </a:solidFill>
                <a:latin typeface="Community Light" panose="02000303040000020003" pitchFamily="2" charset="0"/>
              </a:rPr>
              <a:t>      Erfolgreich unterrichten mit LinkedIn Learning</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de-DE" sz="3200" dirty="0">
                <a:solidFill>
                  <a:srgbClr val="546779"/>
                </a:solidFill>
                <a:latin typeface="Community Light" panose="02000303040000020003" pitchFamily="2" charset="0"/>
              </a:rPr>
              <a:t>Die Technologie verändert sich so schnell, dass Lehrbücher nicht hinterherkommen. Um dennoch sicherzustellen, dass Ihre Lehrkräfte stets die neuesten Kompetenzen vermitteln, können Sie LinkedIn Learning und die mehr als 60 Kurse, die jede Woche neu erscheinen, in den Studienplan integrieren. Ihre Lehrkräfte können sich so auf das Vermitteln der Grundlagen sowie auf Diskussionen und Übungen konzentrieren. </a:t>
            </a:r>
          </a:p>
        </p:txBody>
      </p:sp>
      <p:grpSp>
        <p:nvGrpSpPr>
          <p:cNvPr id="4" name="Group 3">
            <a:extLst>
              <a:ext uri="{FF2B5EF4-FFF2-40B4-BE49-F238E27FC236}">
                <a16:creationId xmlns:a16="http://schemas.microsoft.com/office/drawing/2014/main" id="{F08556D7-6ECB-A544-BBFF-9D58D6991289}"/>
              </a:ext>
            </a:extLst>
          </p:cNvPr>
          <p:cNvGrpSpPr/>
          <p:nvPr/>
        </p:nvGrpSpPr>
        <p:grpSpPr>
          <a:xfrm>
            <a:off x="1317925" y="5708041"/>
            <a:ext cx="492782" cy="492784"/>
            <a:chOff x="1382351" y="3938979"/>
            <a:chExt cx="492782" cy="492784"/>
          </a:xfrm>
        </p:grpSpPr>
        <p:sp>
          <p:nvSpPr>
            <p:cNvPr id="38" name="Oval 37">
              <a:extLst>
                <a:ext uri="{FF2B5EF4-FFF2-40B4-BE49-F238E27FC236}">
                  <a16:creationId xmlns:a16="http://schemas.microsoft.com/office/drawing/2014/main" id="{FF44862E-DF43-D14F-81C0-D6F3473DD9AD}"/>
                </a:ext>
              </a:extLst>
            </p:cNvPr>
            <p:cNvSpPr/>
            <p:nvPr/>
          </p:nvSpPr>
          <p:spPr>
            <a:xfrm>
              <a:off x="1382351" y="3938979"/>
              <a:ext cx="492782" cy="492784"/>
            </a:xfrm>
            <a:prstGeom prst="ellipse">
              <a:avLst/>
            </a:prstGeom>
            <a:solidFill>
              <a:srgbClr val="446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39" name="Rectangle 38">
              <a:extLst>
                <a:ext uri="{FF2B5EF4-FFF2-40B4-BE49-F238E27FC236}">
                  <a16:creationId xmlns:a16="http://schemas.microsoft.com/office/drawing/2014/main" id="{1CF3939A-D467-9F44-BAC5-C57E79B54B79}"/>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1</a:t>
              </a:r>
            </a:p>
          </p:txBody>
        </p:sp>
      </p:grpSp>
      <p:sp>
        <p:nvSpPr>
          <p:cNvPr id="47" name="Rectangle 46">
            <a:extLst>
              <a:ext uri="{FF2B5EF4-FFF2-40B4-BE49-F238E27FC236}">
                <a16:creationId xmlns:a16="http://schemas.microsoft.com/office/drawing/2014/main" id="{31A8EAEC-9687-7A42-91AF-C73BB022A7F6}"/>
              </a:ext>
            </a:extLst>
          </p:cNvPr>
          <p:cNvSpPr/>
          <p:nvPr/>
        </p:nvSpPr>
        <p:spPr>
          <a:xfrm>
            <a:off x="1280226" y="1692559"/>
            <a:ext cx="21711596"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de-DE" sz="7700">
                <a:solidFill>
                  <a:srgbClr val="446F2C"/>
                </a:solidFill>
                <a:latin typeface="Community Light"/>
                <a:cs typeface="Arial"/>
              </a:rPr>
              <a:t>Wie Lehrkräfte Studierenden mit LinkedIn Learning zu besseren Ergebnissen verhelfen</a:t>
            </a:r>
          </a:p>
          <a:p>
            <a:pPr>
              <a:lnSpc>
                <a:spcPct val="90000"/>
              </a:lnSpc>
            </a:pPr>
            <a:endParaRPr lang="en-US" sz="7700" spc="-100" dirty="0">
              <a:solidFill>
                <a:srgbClr val="556679"/>
              </a:solidFill>
              <a:latin typeface="Community Light"/>
              <a:cs typeface="Arial"/>
            </a:endParaRPr>
          </a:p>
        </p:txBody>
      </p:sp>
      <p:sp>
        <p:nvSpPr>
          <p:cNvPr id="58" name="Rectangle 57">
            <a:extLst>
              <a:ext uri="{FF2B5EF4-FFF2-40B4-BE49-F238E27FC236}">
                <a16:creationId xmlns:a16="http://schemas.microsoft.com/office/drawing/2014/main" id="{BC337799-6AA7-3A4F-AD73-E49881E3729B}"/>
              </a:ext>
            </a:extLst>
          </p:cNvPr>
          <p:cNvSpPr/>
          <p:nvPr/>
        </p:nvSpPr>
        <p:spPr>
          <a:xfrm>
            <a:off x="1311843" y="3978112"/>
            <a:ext cx="14910290"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spcBef>
                <a:spcPct val="0"/>
              </a:spcBef>
              <a:spcAft>
                <a:spcPct val="0"/>
              </a:spcAft>
              <a:defRPr/>
            </a:pPr>
            <a:r>
              <a:rPr lang="de-DE" sz="3400">
                <a:solidFill>
                  <a:srgbClr val="5B696B"/>
                </a:solidFill>
                <a:latin typeface="Community"/>
              </a:rPr>
              <a:t>4 Best Practices</a:t>
            </a:r>
          </a:p>
          <a:p>
            <a:pPr defTabSz="457108">
              <a:spcBef>
                <a:spcPct val="0"/>
              </a:spcBef>
              <a:spcAft>
                <a:spcPct val="0"/>
              </a:spcAft>
              <a:defRPr/>
            </a:pPr>
            <a:endParaRPr lang="en-US" sz="3400" dirty="0">
              <a:solidFill>
                <a:srgbClr val="5B696B"/>
              </a:solidFill>
              <a:latin typeface="Community"/>
            </a:endParaRPr>
          </a:p>
        </p:txBody>
      </p:sp>
      <p:sp>
        <p:nvSpPr>
          <p:cNvPr id="59" name="Rectangle 58">
            <a:extLst>
              <a:ext uri="{FF2B5EF4-FFF2-40B4-BE49-F238E27FC236}">
                <a16:creationId xmlns:a16="http://schemas.microsoft.com/office/drawing/2014/main" id="{D1EC0C08-7BD4-3043-B944-F305E061E97E}"/>
              </a:ext>
            </a:extLst>
          </p:cNvPr>
          <p:cNvSpPr/>
          <p:nvPr/>
        </p:nvSpPr>
        <p:spPr>
          <a:xfrm>
            <a:off x="9025822" y="5668285"/>
            <a:ext cx="6736288" cy="573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800" b="1" dirty="0">
                <a:solidFill>
                  <a:srgbClr val="446F2C"/>
                </a:solidFill>
                <a:latin typeface="Community Light" panose="02000303040000020003" pitchFamily="2" charset="0"/>
              </a:rPr>
              <a:t>      Auch nach dem Abschluss in Kontakt bleiben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de-DE" sz="3200" dirty="0">
                <a:solidFill>
                  <a:srgbClr val="546779"/>
                </a:solidFill>
                <a:latin typeface="Community Light" panose="02000303040000020003" pitchFamily="2" charset="0"/>
              </a:rPr>
              <a:t>Die Studierenden verlassen die Hochschule und der Kontakt bricht ab? Das muss nicht sein. Mit LinkedIn können Ihre Lehrkräfte auch viele Jahre nach dem Abschluss den Kontakt zu Studierenden halten. Und sie können ihren Studierenden Empfehlungen auf LinkedIn schreiben und deren Berufschancen dadurch erhöhen.</a:t>
            </a:r>
          </a:p>
        </p:txBody>
      </p:sp>
      <p:grpSp>
        <p:nvGrpSpPr>
          <p:cNvPr id="60" name="Group 59">
            <a:extLst>
              <a:ext uri="{FF2B5EF4-FFF2-40B4-BE49-F238E27FC236}">
                <a16:creationId xmlns:a16="http://schemas.microsoft.com/office/drawing/2014/main" id="{6D4FF873-A7E4-C446-B967-61C988128AB5}"/>
              </a:ext>
            </a:extLst>
          </p:cNvPr>
          <p:cNvGrpSpPr/>
          <p:nvPr/>
        </p:nvGrpSpPr>
        <p:grpSpPr>
          <a:xfrm>
            <a:off x="9044693" y="5708041"/>
            <a:ext cx="492782" cy="492784"/>
            <a:chOff x="1382351" y="3938979"/>
            <a:chExt cx="492782" cy="492784"/>
          </a:xfrm>
        </p:grpSpPr>
        <p:sp>
          <p:nvSpPr>
            <p:cNvPr id="61" name="Oval 60">
              <a:extLst>
                <a:ext uri="{FF2B5EF4-FFF2-40B4-BE49-F238E27FC236}">
                  <a16:creationId xmlns:a16="http://schemas.microsoft.com/office/drawing/2014/main" id="{D9DB0C2A-5F21-CD4A-82DD-FAD8D52DA211}"/>
                </a:ext>
              </a:extLst>
            </p:cNvPr>
            <p:cNvSpPr/>
            <p:nvPr/>
          </p:nvSpPr>
          <p:spPr>
            <a:xfrm>
              <a:off x="1382351" y="3938979"/>
              <a:ext cx="492782" cy="492784"/>
            </a:xfrm>
            <a:prstGeom prst="ellipse">
              <a:avLst/>
            </a:prstGeom>
            <a:solidFill>
              <a:srgbClr val="446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62" name="Rectangle 61">
              <a:extLst>
                <a:ext uri="{FF2B5EF4-FFF2-40B4-BE49-F238E27FC236}">
                  <a16:creationId xmlns:a16="http://schemas.microsoft.com/office/drawing/2014/main" id="{B92A9FF8-281C-0847-89C0-1A0125F59A76}"/>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2</a:t>
              </a:r>
            </a:p>
          </p:txBody>
        </p:sp>
      </p:grpSp>
      <p:sp>
        <p:nvSpPr>
          <p:cNvPr id="63" name="Oval 62">
            <a:extLst>
              <a:ext uri="{FF2B5EF4-FFF2-40B4-BE49-F238E27FC236}">
                <a16:creationId xmlns:a16="http://schemas.microsoft.com/office/drawing/2014/main" id="{B715A29A-200C-FB43-9875-67F076387752}"/>
              </a:ext>
            </a:extLst>
          </p:cNvPr>
          <p:cNvSpPr/>
          <p:nvPr/>
        </p:nvSpPr>
        <p:spPr>
          <a:xfrm>
            <a:off x="16703822" y="5563136"/>
            <a:ext cx="6420392" cy="6375640"/>
          </a:xfrm>
          <a:prstGeom prst="ellipse">
            <a:avLst/>
          </a:prstGeom>
          <a:solidFill>
            <a:srgbClr val="D6EBD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dirty="0">
              <a:solidFill>
                <a:srgbClr val="FFFFFF"/>
              </a:solidFill>
              <a:latin typeface="Community" panose="02000303040000020003" pitchFamily="2" charset="0"/>
              <a:ea typeface="+mn-ea"/>
            </a:endParaRPr>
          </a:p>
        </p:txBody>
      </p:sp>
      <p:sp>
        <p:nvSpPr>
          <p:cNvPr id="64" name="TextBox 63">
            <a:extLst>
              <a:ext uri="{FF2B5EF4-FFF2-40B4-BE49-F238E27FC236}">
                <a16:creationId xmlns:a16="http://schemas.microsoft.com/office/drawing/2014/main" id="{3D0402F7-10A8-944C-96E6-FD0DF8C55140}"/>
              </a:ext>
            </a:extLst>
          </p:cNvPr>
          <p:cNvSpPr txBox="1"/>
          <p:nvPr/>
        </p:nvSpPr>
        <p:spPr>
          <a:xfrm>
            <a:off x="17780213" y="8286358"/>
            <a:ext cx="4605402" cy="1969770"/>
          </a:xfrm>
          <a:prstGeom prst="rect">
            <a:avLst/>
          </a:prstGeom>
        </p:spPr>
        <p:txBody>
          <a:bodyPr vert="horz" wrap="square" lIns="0" tIns="0" rIns="0" bIns="0" rtlCol="0">
            <a:spAutoFit/>
          </a:bodyPr>
          <a:lstStyle>
            <a:defPPr>
              <a:defRPr lang="en-US"/>
            </a:defPPr>
          </a:lstStyle>
          <a:p>
            <a:pPr algn="ctr" rtl="0"/>
            <a:r>
              <a:rPr lang="de-DE" sz="3200" dirty="0">
                <a:solidFill>
                  <a:srgbClr val="546779"/>
                </a:solidFill>
                <a:latin typeface="Community Light" panose="02000303040000020003" pitchFamily="2" charset="0"/>
              </a:rPr>
              <a:t>Jede Woche erscheinen auf LinkedIn Learning mehr als 60 neue Kurse zu den derzeit gefragtesten Skills.</a:t>
            </a:r>
          </a:p>
        </p:txBody>
      </p:sp>
      <p:sp>
        <p:nvSpPr>
          <p:cNvPr id="65" name="TextBox 64">
            <a:extLst>
              <a:ext uri="{FF2B5EF4-FFF2-40B4-BE49-F238E27FC236}">
                <a16:creationId xmlns:a16="http://schemas.microsoft.com/office/drawing/2014/main" id="{786A2183-6532-7740-A076-55E148CCFA8D}"/>
              </a:ext>
            </a:extLst>
          </p:cNvPr>
          <p:cNvSpPr txBox="1"/>
          <p:nvPr/>
        </p:nvSpPr>
        <p:spPr>
          <a:xfrm>
            <a:off x="17611317" y="6439699"/>
            <a:ext cx="4605402" cy="1846659"/>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de-DE" sz="12000" dirty="0">
                <a:solidFill>
                  <a:srgbClr val="446F2C"/>
                </a:solidFill>
                <a:latin typeface="Community Light" panose="02000303040000020003" pitchFamily="2" charset="0"/>
                <a:cs typeface="AvenirNext LT Pro Regular"/>
              </a:rPr>
              <a:t>60+</a:t>
            </a:r>
          </a:p>
        </p:txBody>
      </p:sp>
      <p:sp>
        <p:nvSpPr>
          <p:cNvPr id="40" name="Rectangle 39">
            <a:extLst>
              <a:ext uri="{FF2B5EF4-FFF2-40B4-BE49-F238E27FC236}">
                <a16:creationId xmlns:a16="http://schemas.microsoft.com/office/drawing/2014/main" id="{B04DF2EC-F295-6643-988D-03F019B9F80F}"/>
              </a:ext>
            </a:extLst>
          </p:cNvPr>
          <p:cNvSpPr/>
          <p:nvPr/>
        </p:nvSpPr>
        <p:spPr>
          <a:xfrm>
            <a:off x="2022249" y="993541"/>
            <a:ext cx="4075314"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de-DE" sz="3400">
                <a:solidFill>
                  <a:srgbClr val="5B696B"/>
                </a:solidFill>
                <a:latin typeface="Community"/>
              </a:rPr>
              <a:t>Lehrkräfte</a:t>
            </a:r>
          </a:p>
        </p:txBody>
      </p:sp>
      <p:sp>
        <p:nvSpPr>
          <p:cNvPr id="41" name="Oval 40">
            <a:extLst>
              <a:ext uri="{FF2B5EF4-FFF2-40B4-BE49-F238E27FC236}">
                <a16:creationId xmlns:a16="http://schemas.microsoft.com/office/drawing/2014/main" id="{A0E80127-63E4-9A45-82C4-6A402E282381}"/>
              </a:ext>
            </a:extLst>
          </p:cNvPr>
          <p:cNvSpPr/>
          <p:nvPr/>
        </p:nvSpPr>
        <p:spPr>
          <a:xfrm>
            <a:off x="1286846" y="962503"/>
            <a:ext cx="509013" cy="509015"/>
          </a:xfrm>
          <a:prstGeom prst="ellipse">
            <a:avLst/>
          </a:prstGeom>
          <a:solidFill>
            <a:srgbClr val="D6E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42" name="Rectangle 41">
            <a:extLst>
              <a:ext uri="{FF2B5EF4-FFF2-40B4-BE49-F238E27FC236}">
                <a16:creationId xmlns:a16="http://schemas.microsoft.com/office/drawing/2014/main" id="{EDAA53E5-26F6-1A4B-BF28-1838AFF34C11}"/>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446F2C"/>
                </a:solidFill>
                <a:latin typeface="Community" panose="02000303040000020003" pitchFamily="2" charset="0"/>
              </a:rPr>
              <a:t>2</a:t>
            </a:r>
          </a:p>
        </p:txBody>
      </p:sp>
    </p:spTree>
    <p:extLst>
      <p:ext uri="{BB962C8B-B14F-4D97-AF65-F5344CB8AC3E}">
        <p14:creationId xmlns:p14="http://schemas.microsoft.com/office/powerpoint/2010/main" val="227398620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DD40D8A5-9886-2C45-B3BF-0F7E0623FAC3}"/>
              </a:ext>
            </a:extLst>
          </p:cNvPr>
          <p:cNvSpPr/>
          <p:nvPr/>
        </p:nvSpPr>
        <p:spPr>
          <a:xfrm>
            <a:off x="-2689337" y="1451112"/>
            <a:ext cx="10870152" cy="10870152"/>
          </a:xfrm>
          <a:prstGeom prst="ellipse">
            <a:avLst/>
          </a:prstGeom>
          <a:solidFill>
            <a:srgbClr val="D6EBC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8" name="MW_T" descr="1145704,C,27021,8ecefdcf-5617-4ae8-8f82-cdf5a637bba9,1" hidden="1"/>
          <p:cNvPicPr/>
          <p:nvPr/>
        </p:nvPicPr>
        <p:blipFill>
          <a:blip r:embed="rId3"/>
          <a:stretch>
            <a:fillRect/>
          </a:stretch>
        </p:blipFill>
        <p:spPr>
          <a:xfrm>
            <a:off x="1587" y="0"/>
            <a:ext cx="25400" cy="25400"/>
          </a:xfrm>
          <a:prstGeom prst="rect">
            <a:avLst/>
          </a:prstGeom>
        </p:spPr>
      </p:pic>
      <p:sp>
        <p:nvSpPr>
          <p:cNvPr id="24" name="Rectangle 23">
            <a:extLst>
              <a:ext uri="{FF2B5EF4-FFF2-40B4-BE49-F238E27FC236}">
                <a16:creationId xmlns:a16="http://schemas.microsoft.com/office/drawing/2014/main" id="{9E744DCC-CBC1-1A4F-A347-823F957E3241}"/>
              </a:ext>
            </a:extLst>
          </p:cNvPr>
          <p:cNvSpPr/>
          <p:nvPr/>
        </p:nvSpPr>
        <p:spPr>
          <a:xfrm>
            <a:off x="1331025" y="4796972"/>
            <a:ext cx="6330215" cy="4122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de-DE" sz="7700" dirty="0">
                <a:solidFill>
                  <a:srgbClr val="44702B"/>
                </a:solidFill>
                <a:latin typeface="Community Light"/>
                <a:cs typeface="Arial"/>
              </a:rPr>
              <a:t>Warum Bildungs-einrichtungen von LinkedIn profitieren </a:t>
            </a:r>
          </a:p>
        </p:txBody>
      </p:sp>
      <p:pic>
        <p:nvPicPr>
          <p:cNvPr id="19" name="Picture 18" descr="A close up of a sign&#10;&#10;Description automatically generated">
            <a:extLst>
              <a:ext uri="{FF2B5EF4-FFF2-40B4-BE49-F238E27FC236}">
                <a16:creationId xmlns:a16="http://schemas.microsoft.com/office/drawing/2014/main" id="{AEBF980F-0D59-7F4D-AD9A-014C7401FAD2}"/>
              </a:ext>
            </a:extLst>
          </p:cNvPr>
          <p:cNvPicPr>
            <a:picLocks noChangeAspect="1"/>
          </p:cNvPicPr>
          <p:nvPr/>
        </p:nvPicPr>
        <p:blipFill>
          <a:blip r:embed="rId4"/>
          <a:stretch>
            <a:fillRect/>
          </a:stretch>
        </p:blipFill>
        <p:spPr>
          <a:xfrm>
            <a:off x="1334092" y="12888051"/>
            <a:ext cx="2090518" cy="287078"/>
          </a:xfrm>
          <a:prstGeom prst="rect">
            <a:avLst/>
          </a:prstGeom>
        </p:spPr>
      </p:pic>
      <p:sp>
        <p:nvSpPr>
          <p:cNvPr id="22" name="TextBox 21">
            <a:extLst>
              <a:ext uri="{FF2B5EF4-FFF2-40B4-BE49-F238E27FC236}">
                <a16:creationId xmlns:a16="http://schemas.microsoft.com/office/drawing/2014/main" id="{A96179BB-E6EC-B141-B2B8-B3E2DC57C711}"/>
              </a:ext>
            </a:extLst>
          </p:cNvPr>
          <p:cNvSpPr txBox="1"/>
          <p:nvPr/>
        </p:nvSpPr>
        <p:spPr>
          <a:xfrm>
            <a:off x="9104091" y="2410628"/>
            <a:ext cx="6365413" cy="8894743"/>
          </a:xfrm>
          <a:prstGeom prst="rect">
            <a:avLst/>
          </a:prstGeom>
        </p:spPr>
        <p:txBody>
          <a:bodyPr vert="horz" wrap="square" lIns="0" tIns="0" rIns="0" bIns="0" rtlCol="0">
            <a:spAutoFit/>
          </a:bodyPr>
          <a:lstStyle>
            <a:defPPr>
              <a:defRPr lang="en-US"/>
            </a:defPPr>
          </a:lstStyle>
          <a:p>
            <a:pPr defTabSz="1828514" rtl="0">
              <a:spcBef>
                <a:spcPct val="0"/>
              </a:spcBef>
              <a:spcAft>
                <a:spcPct val="0"/>
              </a:spcAft>
              <a:defRPr/>
            </a:pPr>
            <a:r>
              <a:rPr lang="de-DE" sz="3400">
                <a:solidFill>
                  <a:srgbClr val="5E6869"/>
                </a:solidFill>
                <a:latin typeface="Community Light"/>
                <a:cs typeface="Arial"/>
              </a:rPr>
              <a:t>Als Weiterbildungseinrichtung haben Sie einen klaren Auftrag: Ihren Studierenden zum Erfolg zu verhelfen und sie mit den Kompetenzen und ethischen Grundsätzen auszustatten, die sie brauchen, um einen produktiven und positiven Beitrag zur Gesellschaft zu leisten. </a:t>
            </a:r>
          </a:p>
          <a:p>
            <a:pPr defTabSz="1828514">
              <a:spcBef>
                <a:spcPct val="0"/>
              </a:spcBef>
              <a:spcAft>
                <a:spcPct val="0"/>
              </a:spcAft>
              <a:defRPr/>
            </a:pPr>
            <a:endParaRPr lang="en-US" sz="3400" dirty="0">
              <a:solidFill>
                <a:srgbClr val="5E6869"/>
              </a:solidFill>
              <a:latin typeface="Community Light"/>
              <a:cs typeface="Arial"/>
            </a:endParaRPr>
          </a:p>
          <a:p>
            <a:pPr defTabSz="1828514" rtl="0">
              <a:spcBef>
                <a:spcPct val="0"/>
              </a:spcBef>
              <a:spcAft>
                <a:spcPct val="0"/>
              </a:spcAft>
              <a:defRPr/>
            </a:pPr>
            <a:r>
              <a:rPr lang="de-DE" sz="3400">
                <a:solidFill>
                  <a:srgbClr val="5E6869"/>
                </a:solidFill>
                <a:latin typeface="Community Light"/>
                <a:cs typeface="Arial"/>
              </a:rPr>
              <a:t>Keine leichte Aufgabe, auch wenn Sie personell, kulturell und technisch bereits gut aufgestellt sind. Deshalb kooperieren immer mehr Hochschulen und Universitäten mit gleichgesinnten Partnern, um Ihren Studierenden die besten Chancen zu bieten.</a:t>
            </a:r>
          </a:p>
        </p:txBody>
      </p:sp>
      <p:grpSp>
        <p:nvGrpSpPr>
          <p:cNvPr id="20" name="Group 19">
            <a:extLst>
              <a:ext uri="{FF2B5EF4-FFF2-40B4-BE49-F238E27FC236}">
                <a16:creationId xmlns:a16="http://schemas.microsoft.com/office/drawing/2014/main" id="{DEB06447-9814-F046-86F1-A3A409ED1DD1}"/>
              </a:ext>
            </a:extLst>
          </p:cNvPr>
          <p:cNvGrpSpPr/>
          <p:nvPr/>
        </p:nvGrpSpPr>
        <p:grpSpPr>
          <a:xfrm>
            <a:off x="16734644" y="7474225"/>
            <a:ext cx="5004446" cy="4969564"/>
            <a:chOff x="16713683" y="4949038"/>
            <a:chExt cx="6176677" cy="6133625"/>
          </a:xfrm>
        </p:grpSpPr>
        <p:sp>
          <p:nvSpPr>
            <p:cNvPr id="21" name="Oval 20">
              <a:extLst>
                <a:ext uri="{FF2B5EF4-FFF2-40B4-BE49-F238E27FC236}">
                  <a16:creationId xmlns:a16="http://schemas.microsoft.com/office/drawing/2014/main" id="{9036DA16-2571-6746-B8F1-534F77C402EC}"/>
                </a:ext>
              </a:extLst>
            </p:cNvPr>
            <p:cNvSpPr/>
            <p:nvPr/>
          </p:nvSpPr>
          <p:spPr>
            <a:xfrm>
              <a:off x="16713683" y="4949038"/>
              <a:ext cx="6176677" cy="6133625"/>
            </a:xfrm>
            <a:prstGeom prst="ellipse">
              <a:avLst/>
            </a:prstGeom>
            <a:solidFill>
              <a:srgbClr val="D6E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dirty="0">
                <a:solidFill>
                  <a:srgbClr val="FFFFFF"/>
                </a:solidFill>
                <a:latin typeface="Community" panose="02000303040000020003" pitchFamily="2" charset="0"/>
                <a:ea typeface="+mn-ea"/>
              </a:endParaRPr>
            </a:p>
          </p:txBody>
        </p:sp>
        <p:sp>
          <p:nvSpPr>
            <p:cNvPr id="23" name="TextBox 22">
              <a:extLst>
                <a:ext uri="{FF2B5EF4-FFF2-40B4-BE49-F238E27FC236}">
                  <a16:creationId xmlns:a16="http://schemas.microsoft.com/office/drawing/2014/main" id="{B7EECF6F-E6B7-DD46-B3A6-FB2591B24199}"/>
                </a:ext>
              </a:extLst>
            </p:cNvPr>
            <p:cNvSpPr txBox="1"/>
            <p:nvPr/>
          </p:nvSpPr>
          <p:spPr>
            <a:xfrm>
              <a:off x="17466671" y="7577417"/>
              <a:ext cx="4695462" cy="2431165"/>
            </a:xfrm>
            <a:prstGeom prst="rect">
              <a:avLst/>
            </a:prstGeom>
          </p:spPr>
          <p:txBody>
            <a:bodyPr vert="horz" wrap="square" lIns="0" tIns="0" rIns="0" bIns="0" rtlCol="0">
              <a:spAutoFit/>
            </a:bodyPr>
            <a:lstStyle>
              <a:defPPr>
                <a:defRPr lang="en-US"/>
              </a:defPPr>
            </a:lstStyle>
            <a:p>
              <a:pPr algn="ctr" rtl="0"/>
              <a:r>
                <a:rPr lang="de-DE" sz="4800" dirty="0">
                  <a:solidFill>
                    <a:srgbClr val="546779"/>
                  </a:solidFill>
                  <a:latin typeface="Community Light" panose="02000303040000020003" pitchFamily="2" charset="0"/>
                </a:rPr>
                <a:t>Hochschulen sind auf LinkedIn.</a:t>
              </a:r>
            </a:p>
            <a:p>
              <a:pPr algn="ctr"/>
              <a:endParaRPr lang="en-US" sz="3200" dirty="0">
                <a:solidFill>
                  <a:srgbClr val="546779"/>
                </a:solidFill>
                <a:latin typeface="Community Light" panose="02000303040000020003" pitchFamily="2" charset="0"/>
              </a:endParaRPr>
            </a:p>
          </p:txBody>
        </p:sp>
        <p:sp>
          <p:nvSpPr>
            <p:cNvPr id="25" name="TextBox 24">
              <a:extLst>
                <a:ext uri="{FF2B5EF4-FFF2-40B4-BE49-F238E27FC236}">
                  <a16:creationId xmlns:a16="http://schemas.microsoft.com/office/drawing/2014/main" id="{E5482A1C-35F1-1340-9287-53BDDCDDE9A9}"/>
                </a:ext>
              </a:extLst>
            </p:cNvPr>
            <p:cNvSpPr txBox="1"/>
            <p:nvPr/>
          </p:nvSpPr>
          <p:spPr>
            <a:xfrm>
              <a:off x="17466671" y="5905991"/>
              <a:ext cx="4695462" cy="1671426"/>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de-DE" sz="8800" dirty="0">
                  <a:solidFill>
                    <a:srgbClr val="44702B"/>
                  </a:solidFill>
                  <a:latin typeface="Community Light" panose="02000303040000020003" pitchFamily="2" charset="0"/>
                  <a:cs typeface="AvenirNext LT Pro Regular"/>
                </a:rPr>
                <a:t>90.000+</a:t>
              </a:r>
            </a:p>
          </p:txBody>
        </p:sp>
      </p:grpSp>
      <p:sp>
        <p:nvSpPr>
          <p:cNvPr id="26" name="TextBox 25">
            <a:extLst>
              <a:ext uri="{FF2B5EF4-FFF2-40B4-BE49-F238E27FC236}">
                <a16:creationId xmlns:a16="http://schemas.microsoft.com/office/drawing/2014/main" id="{A96AA314-B7EB-EB4A-920C-4FDF582D00B0}"/>
              </a:ext>
            </a:extLst>
          </p:cNvPr>
          <p:cNvSpPr txBox="1"/>
          <p:nvPr/>
        </p:nvSpPr>
        <p:spPr>
          <a:xfrm>
            <a:off x="16690737" y="2410628"/>
            <a:ext cx="6365413" cy="4708981"/>
          </a:xfrm>
          <a:prstGeom prst="rect">
            <a:avLst/>
          </a:prstGeom>
        </p:spPr>
        <p:txBody>
          <a:bodyPr vert="horz" wrap="square" lIns="0" tIns="0" rIns="0" bIns="0" rtlCol="0">
            <a:spAutoFit/>
          </a:bodyPr>
          <a:lstStyle>
            <a:defPPr>
              <a:defRPr lang="en-US"/>
            </a:defPPr>
          </a:lstStyle>
          <a:p>
            <a:pPr defTabSz="1828514" rtl="0">
              <a:spcBef>
                <a:spcPct val="0"/>
              </a:spcBef>
              <a:spcAft>
                <a:spcPct val="0"/>
              </a:spcAft>
              <a:defRPr/>
            </a:pPr>
            <a:r>
              <a:rPr lang="de-DE" sz="3400">
                <a:solidFill>
                  <a:srgbClr val="5E6869"/>
                </a:solidFill>
                <a:latin typeface="Community Light"/>
                <a:cs typeface="Arial"/>
              </a:rPr>
              <a:t>Zu diesen Partnern gehören auch LinkedIn und LinkedIn Learning. Wir unterstützen Bildungseinrichtungen weltweit dabei, sich flexibel an neue Herausforderungen anzupassen und zu wachsen. Und wir helfen Studierenden, Kontakte zu knüpfen und Kompetenzen zu erwerben, um einen Job zu finden, der zu ihnen passt.</a:t>
            </a:r>
          </a:p>
          <a:p>
            <a:pPr defTabSz="1828514">
              <a:spcBef>
                <a:spcPct val="0"/>
              </a:spcBef>
              <a:spcAft>
                <a:spcPct val="0"/>
              </a:spcAft>
              <a:defRPr/>
            </a:pPr>
            <a:endParaRPr lang="en-US" sz="3400" dirty="0">
              <a:solidFill>
                <a:srgbClr val="5E6869"/>
              </a:solidFill>
              <a:latin typeface="Community Light"/>
              <a:cs typeface="Arial"/>
            </a:endParaRPr>
          </a:p>
        </p:txBody>
      </p:sp>
      <p:sp>
        <p:nvSpPr>
          <p:cNvPr id="16" name="Rectangle 15">
            <a:extLst>
              <a:ext uri="{FF2B5EF4-FFF2-40B4-BE49-F238E27FC236}">
                <a16:creationId xmlns:a16="http://schemas.microsoft.com/office/drawing/2014/main" id="{3A702173-7835-2441-AF00-00096E0BB1CE}"/>
              </a:ext>
            </a:extLst>
          </p:cNvPr>
          <p:cNvSpPr/>
          <p:nvPr/>
        </p:nvSpPr>
        <p:spPr>
          <a:xfrm>
            <a:off x="1331025" y="4225599"/>
            <a:ext cx="2411242"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de-DE" sz="3400">
                <a:solidFill>
                  <a:srgbClr val="5B696B"/>
                </a:solidFill>
                <a:latin typeface="Community"/>
              </a:rPr>
              <a:t>Einführung</a:t>
            </a:r>
          </a:p>
        </p:txBody>
      </p:sp>
    </p:spTree>
    <p:extLst>
      <p:ext uri="{BB962C8B-B14F-4D97-AF65-F5344CB8AC3E}">
        <p14:creationId xmlns:p14="http://schemas.microsoft.com/office/powerpoint/2010/main" val="1524004732"/>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37" name="Rectangle 36">
            <a:extLst>
              <a:ext uri="{FF2B5EF4-FFF2-40B4-BE49-F238E27FC236}">
                <a16:creationId xmlns:a16="http://schemas.microsoft.com/office/drawing/2014/main" id="{3827FB32-A2AB-4143-A78E-E7749DD73118}"/>
              </a:ext>
            </a:extLst>
          </p:cNvPr>
          <p:cNvSpPr/>
          <p:nvPr/>
        </p:nvSpPr>
        <p:spPr>
          <a:xfrm>
            <a:off x="1297530" y="5646610"/>
            <a:ext cx="6335527" cy="573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800" b="1" dirty="0">
                <a:solidFill>
                  <a:srgbClr val="446F2C"/>
                </a:solidFill>
                <a:latin typeface="Community Light" panose="02000303040000020003" pitchFamily="2" charset="0"/>
              </a:rPr>
              <a:t>      Mithilfe von Einblicken Prioritäten setzen</a:t>
            </a:r>
            <a:br>
              <a:rPr lang="en-US" sz="3800" b="1" dirty="0">
                <a:solidFill>
                  <a:srgbClr val="446F2C"/>
                </a:solidFill>
                <a:latin typeface="Community Light" panose="02000303040000020003" pitchFamily="2" charset="0"/>
              </a:rPr>
            </a:br>
            <a:br>
              <a:rPr lang="en-US" sz="3300" b="1" dirty="0">
                <a:solidFill>
                  <a:srgbClr val="B1401F"/>
                </a:solidFill>
                <a:latin typeface="Community Light" panose="02000303040000020003" pitchFamily="2" charset="0"/>
              </a:rPr>
            </a:br>
            <a:r>
              <a:rPr lang="de-DE" sz="3200" dirty="0">
                <a:solidFill>
                  <a:srgbClr val="546779"/>
                </a:solidFill>
                <a:latin typeface="Community Light" panose="02000303040000020003" pitchFamily="2" charset="0"/>
              </a:rPr>
              <a:t>Welche neuen Programme sollten Sie konzipieren? Und welche Kompetenzen brauchen Ihre Studierenden aktuell? Die Einblicke von LinkedIn Learning helfen Ihnen, besser zu planen und Prioritäten zu setzen.</a:t>
            </a:r>
          </a:p>
        </p:txBody>
      </p:sp>
      <p:grpSp>
        <p:nvGrpSpPr>
          <p:cNvPr id="4" name="Group 3">
            <a:extLst>
              <a:ext uri="{FF2B5EF4-FFF2-40B4-BE49-F238E27FC236}">
                <a16:creationId xmlns:a16="http://schemas.microsoft.com/office/drawing/2014/main" id="{F08556D7-6ECB-A544-BBFF-9D58D6991289}"/>
              </a:ext>
            </a:extLst>
          </p:cNvPr>
          <p:cNvGrpSpPr/>
          <p:nvPr/>
        </p:nvGrpSpPr>
        <p:grpSpPr>
          <a:xfrm>
            <a:off x="1299468" y="5674742"/>
            <a:ext cx="492782" cy="492784"/>
            <a:chOff x="1382351" y="3938979"/>
            <a:chExt cx="492782" cy="492784"/>
          </a:xfrm>
        </p:grpSpPr>
        <p:sp>
          <p:nvSpPr>
            <p:cNvPr id="38" name="Oval 37">
              <a:extLst>
                <a:ext uri="{FF2B5EF4-FFF2-40B4-BE49-F238E27FC236}">
                  <a16:creationId xmlns:a16="http://schemas.microsoft.com/office/drawing/2014/main" id="{FF44862E-DF43-D14F-81C0-D6F3473DD9AD}"/>
                </a:ext>
              </a:extLst>
            </p:cNvPr>
            <p:cNvSpPr/>
            <p:nvPr/>
          </p:nvSpPr>
          <p:spPr>
            <a:xfrm>
              <a:off x="1382351" y="3938979"/>
              <a:ext cx="492782" cy="492784"/>
            </a:xfrm>
            <a:prstGeom prst="ellipse">
              <a:avLst/>
            </a:prstGeom>
            <a:solidFill>
              <a:srgbClr val="446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39" name="Rectangle 38">
              <a:extLst>
                <a:ext uri="{FF2B5EF4-FFF2-40B4-BE49-F238E27FC236}">
                  <a16:creationId xmlns:a16="http://schemas.microsoft.com/office/drawing/2014/main" id="{1CF3939A-D467-9F44-BAC5-C57E79B54B79}"/>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3</a:t>
              </a:r>
            </a:p>
          </p:txBody>
        </p:sp>
      </p:grpSp>
      <p:sp>
        <p:nvSpPr>
          <p:cNvPr id="47" name="Rectangle 46">
            <a:extLst>
              <a:ext uri="{FF2B5EF4-FFF2-40B4-BE49-F238E27FC236}">
                <a16:creationId xmlns:a16="http://schemas.microsoft.com/office/drawing/2014/main" id="{31A8EAEC-9687-7A42-91AF-C73BB022A7F6}"/>
              </a:ext>
            </a:extLst>
          </p:cNvPr>
          <p:cNvSpPr/>
          <p:nvPr/>
        </p:nvSpPr>
        <p:spPr>
          <a:xfrm>
            <a:off x="1280226" y="1692559"/>
            <a:ext cx="21711596"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de-DE" sz="7700">
                <a:solidFill>
                  <a:srgbClr val="446F2C"/>
                </a:solidFill>
                <a:latin typeface="Community Light"/>
                <a:cs typeface="Arial"/>
              </a:rPr>
              <a:t>Wie Lehrkräfte Studierenden mit LinkedIn Learning zu besseren Ergebnissen verhelfen</a:t>
            </a:r>
          </a:p>
          <a:p>
            <a:pPr>
              <a:lnSpc>
                <a:spcPct val="90000"/>
              </a:lnSpc>
            </a:pPr>
            <a:endParaRPr lang="en-US" sz="7700" spc="-100" dirty="0">
              <a:solidFill>
                <a:srgbClr val="556679"/>
              </a:solidFill>
              <a:latin typeface="Community Light"/>
              <a:cs typeface="Arial"/>
            </a:endParaRPr>
          </a:p>
        </p:txBody>
      </p:sp>
      <p:sp>
        <p:nvSpPr>
          <p:cNvPr id="58" name="Rectangle 57">
            <a:extLst>
              <a:ext uri="{FF2B5EF4-FFF2-40B4-BE49-F238E27FC236}">
                <a16:creationId xmlns:a16="http://schemas.microsoft.com/office/drawing/2014/main" id="{BC337799-6AA7-3A4F-AD73-E49881E3729B}"/>
              </a:ext>
            </a:extLst>
          </p:cNvPr>
          <p:cNvSpPr/>
          <p:nvPr/>
        </p:nvSpPr>
        <p:spPr>
          <a:xfrm>
            <a:off x="1311843" y="3978112"/>
            <a:ext cx="14910290"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spcBef>
                <a:spcPct val="0"/>
              </a:spcBef>
              <a:spcAft>
                <a:spcPct val="0"/>
              </a:spcAft>
              <a:defRPr/>
            </a:pPr>
            <a:r>
              <a:rPr lang="de-DE" sz="3400">
                <a:solidFill>
                  <a:srgbClr val="5B696B"/>
                </a:solidFill>
                <a:latin typeface="Community"/>
              </a:rPr>
              <a:t>4 Best Practices</a:t>
            </a:r>
          </a:p>
          <a:p>
            <a:pPr defTabSz="457108">
              <a:spcBef>
                <a:spcPct val="0"/>
              </a:spcBef>
              <a:spcAft>
                <a:spcPct val="0"/>
              </a:spcAft>
              <a:defRPr/>
            </a:pPr>
            <a:endParaRPr lang="en-US" sz="3400" dirty="0">
              <a:solidFill>
                <a:srgbClr val="5B696B"/>
              </a:solidFill>
              <a:latin typeface="Community"/>
            </a:endParaRPr>
          </a:p>
        </p:txBody>
      </p:sp>
      <p:sp>
        <p:nvSpPr>
          <p:cNvPr id="59" name="Rectangle 58">
            <a:extLst>
              <a:ext uri="{FF2B5EF4-FFF2-40B4-BE49-F238E27FC236}">
                <a16:creationId xmlns:a16="http://schemas.microsoft.com/office/drawing/2014/main" id="{D1EC0C08-7BD4-3043-B944-F305E061E97E}"/>
              </a:ext>
            </a:extLst>
          </p:cNvPr>
          <p:cNvSpPr/>
          <p:nvPr/>
        </p:nvSpPr>
        <p:spPr>
          <a:xfrm>
            <a:off x="9134238" y="5662441"/>
            <a:ext cx="6335527" cy="573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800" b="1" dirty="0">
                <a:solidFill>
                  <a:srgbClr val="446F2C"/>
                </a:solidFill>
                <a:latin typeface="Community Light" panose="02000303040000020003" pitchFamily="2" charset="0"/>
              </a:rPr>
              <a:t>     </a:t>
            </a:r>
            <a:r>
              <a:rPr lang="de-DE" sz="4000" b="1" dirty="0">
                <a:solidFill>
                  <a:srgbClr val="446F2C"/>
                </a:solidFill>
                <a:latin typeface="Community Light" panose="02000303040000020003" pitchFamily="2" charset="0"/>
              </a:rPr>
              <a:t>Gemeinsames Lernen fördert das Verständnis</a:t>
            </a:r>
            <a:br>
              <a:rPr lang="en-US" sz="4000" b="1" dirty="0">
                <a:solidFill>
                  <a:srgbClr val="446F2C"/>
                </a:solidFill>
                <a:latin typeface="Community Light" panose="02000303040000020003" pitchFamily="2" charset="0"/>
              </a:rPr>
            </a:br>
            <a:br>
              <a:rPr lang="en-US" sz="3300" b="1" dirty="0">
                <a:solidFill>
                  <a:srgbClr val="B1401F"/>
                </a:solidFill>
                <a:latin typeface="Community Light" panose="02000303040000020003" pitchFamily="2" charset="0"/>
              </a:rPr>
            </a:br>
            <a:r>
              <a:rPr lang="de-DE" sz="3200" dirty="0">
                <a:solidFill>
                  <a:srgbClr val="546779"/>
                </a:solidFill>
                <a:latin typeface="Community Light" panose="02000303040000020003" pitchFamily="2" charset="0"/>
              </a:rPr>
              <a:t>Zu jedem Kurs auf LinkedIn Learning lassen sich Lerngruppen einrichten, in denen sich die Studierenden untereinander und mit </a:t>
            </a:r>
            <a:r>
              <a:rPr lang="de-DE" sz="3200" dirty="0" err="1">
                <a:solidFill>
                  <a:srgbClr val="546779"/>
                </a:solidFill>
                <a:latin typeface="Community Light" panose="02000303040000020003" pitchFamily="2" charset="0"/>
              </a:rPr>
              <a:t>Expert:innen</a:t>
            </a:r>
            <a:r>
              <a:rPr lang="de-DE" sz="3200" dirty="0">
                <a:solidFill>
                  <a:srgbClr val="546779"/>
                </a:solidFill>
                <a:latin typeface="Community Light" panose="02000303040000020003" pitchFamily="2" charset="0"/>
              </a:rPr>
              <a:t> austauschen können. Das erleichtert das Verständnis und die neuen Inhalte bleiben besser im Gedächtnis.</a:t>
            </a:r>
          </a:p>
        </p:txBody>
      </p:sp>
      <p:grpSp>
        <p:nvGrpSpPr>
          <p:cNvPr id="60" name="Group 59">
            <a:extLst>
              <a:ext uri="{FF2B5EF4-FFF2-40B4-BE49-F238E27FC236}">
                <a16:creationId xmlns:a16="http://schemas.microsoft.com/office/drawing/2014/main" id="{6D4FF873-A7E4-C446-B967-61C988128AB5}"/>
              </a:ext>
            </a:extLst>
          </p:cNvPr>
          <p:cNvGrpSpPr/>
          <p:nvPr/>
        </p:nvGrpSpPr>
        <p:grpSpPr>
          <a:xfrm>
            <a:off x="9026236" y="5688946"/>
            <a:ext cx="492782" cy="492784"/>
            <a:chOff x="1382351" y="3938979"/>
            <a:chExt cx="492782" cy="492784"/>
          </a:xfrm>
        </p:grpSpPr>
        <p:sp>
          <p:nvSpPr>
            <p:cNvPr id="61" name="Oval 60">
              <a:extLst>
                <a:ext uri="{FF2B5EF4-FFF2-40B4-BE49-F238E27FC236}">
                  <a16:creationId xmlns:a16="http://schemas.microsoft.com/office/drawing/2014/main" id="{D9DB0C2A-5F21-CD4A-82DD-FAD8D52DA211}"/>
                </a:ext>
              </a:extLst>
            </p:cNvPr>
            <p:cNvSpPr/>
            <p:nvPr/>
          </p:nvSpPr>
          <p:spPr>
            <a:xfrm>
              <a:off x="1382351" y="3938979"/>
              <a:ext cx="492782" cy="492784"/>
            </a:xfrm>
            <a:prstGeom prst="ellipse">
              <a:avLst/>
            </a:prstGeom>
            <a:solidFill>
              <a:srgbClr val="446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62" name="Rectangle 61">
              <a:extLst>
                <a:ext uri="{FF2B5EF4-FFF2-40B4-BE49-F238E27FC236}">
                  <a16:creationId xmlns:a16="http://schemas.microsoft.com/office/drawing/2014/main" id="{B92A9FF8-281C-0847-89C0-1A0125F59A76}"/>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4</a:t>
              </a:r>
            </a:p>
          </p:txBody>
        </p:sp>
      </p:grpSp>
      <p:sp>
        <p:nvSpPr>
          <p:cNvPr id="63" name="Oval 62">
            <a:extLst>
              <a:ext uri="{FF2B5EF4-FFF2-40B4-BE49-F238E27FC236}">
                <a16:creationId xmlns:a16="http://schemas.microsoft.com/office/drawing/2014/main" id="{B715A29A-200C-FB43-9875-67F076387752}"/>
              </a:ext>
            </a:extLst>
          </p:cNvPr>
          <p:cNvSpPr/>
          <p:nvPr/>
        </p:nvSpPr>
        <p:spPr>
          <a:xfrm>
            <a:off x="16703822" y="5563136"/>
            <a:ext cx="6420392" cy="6375640"/>
          </a:xfrm>
          <a:prstGeom prst="ellipse">
            <a:avLst/>
          </a:prstGeom>
          <a:solidFill>
            <a:srgbClr val="D6EBD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a:solidFill>
                <a:srgbClr val="FFFFFF"/>
              </a:solidFill>
              <a:latin typeface="Community" panose="02000303040000020003" pitchFamily="2" charset="0"/>
              <a:ea typeface="+mn-ea"/>
            </a:endParaRPr>
          </a:p>
        </p:txBody>
      </p:sp>
      <p:sp>
        <p:nvSpPr>
          <p:cNvPr id="64" name="TextBox 63">
            <a:extLst>
              <a:ext uri="{FF2B5EF4-FFF2-40B4-BE49-F238E27FC236}">
                <a16:creationId xmlns:a16="http://schemas.microsoft.com/office/drawing/2014/main" id="{3D0402F7-10A8-944C-96E6-FD0DF8C55140}"/>
              </a:ext>
            </a:extLst>
          </p:cNvPr>
          <p:cNvSpPr txBox="1"/>
          <p:nvPr/>
        </p:nvSpPr>
        <p:spPr>
          <a:xfrm>
            <a:off x="17577100" y="8547096"/>
            <a:ext cx="4605402" cy="2462213"/>
          </a:xfrm>
          <a:prstGeom prst="rect">
            <a:avLst/>
          </a:prstGeom>
        </p:spPr>
        <p:txBody>
          <a:bodyPr vert="horz" wrap="square" lIns="0" tIns="0" rIns="0" bIns="0" rtlCol="0">
            <a:spAutoFit/>
          </a:bodyPr>
          <a:lstStyle>
            <a:defPPr>
              <a:defRPr lang="en-US"/>
            </a:defPPr>
          </a:lstStyle>
          <a:p>
            <a:pPr algn="ctr" rtl="0"/>
            <a:r>
              <a:rPr lang="de-DE" sz="3200" dirty="0">
                <a:solidFill>
                  <a:srgbClr val="546779"/>
                </a:solidFill>
                <a:latin typeface="Community Light" panose="02000303040000020003" pitchFamily="2" charset="0"/>
              </a:rPr>
              <a:t>der LinkedIn </a:t>
            </a:r>
            <a:r>
              <a:rPr lang="de-DE" sz="3200" dirty="0" err="1">
                <a:solidFill>
                  <a:srgbClr val="546779"/>
                </a:solidFill>
                <a:latin typeface="Community Light" panose="02000303040000020003" pitchFamily="2" charset="0"/>
              </a:rPr>
              <a:t>Learning-Trainer:innen</a:t>
            </a:r>
            <a:r>
              <a:rPr lang="de-DE" sz="3200" dirty="0">
                <a:solidFill>
                  <a:srgbClr val="546779"/>
                </a:solidFill>
                <a:latin typeface="Community Light" panose="02000303040000020003" pitchFamily="2" charset="0"/>
              </a:rPr>
              <a:t> verfügen über Praxiserfahrung und sind </a:t>
            </a:r>
            <a:r>
              <a:rPr lang="de-DE" sz="3200" dirty="0" err="1">
                <a:solidFill>
                  <a:srgbClr val="546779"/>
                </a:solidFill>
                <a:latin typeface="Community Light" panose="02000303040000020003" pitchFamily="2" charset="0"/>
              </a:rPr>
              <a:t>Expert:innen</a:t>
            </a:r>
            <a:r>
              <a:rPr lang="de-DE" sz="3200" dirty="0">
                <a:solidFill>
                  <a:srgbClr val="546779"/>
                </a:solidFill>
                <a:latin typeface="Community Light" panose="02000303040000020003" pitchFamily="2" charset="0"/>
              </a:rPr>
              <a:t> auf ihrem Gebiet.</a:t>
            </a:r>
          </a:p>
        </p:txBody>
      </p:sp>
      <p:sp>
        <p:nvSpPr>
          <p:cNvPr id="65" name="TextBox 64">
            <a:extLst>
              <a:ext uri="{FF2B5EF4-FFF2-40B4-BE49-F238E27FC236}">
                <a16:creationId xmlns:a16="http://schemas.microsoft.com/office/drawing/2014/main" id="{786A2183-6532-7740-A076-55E148CCFA8D}"/>
              </a:ext>
            </a:extLst>
          </p:cNvPr>
          <p:cNvSpPr txBox="1"/>
          <p:nvPr/>
        </p:nvSpPr>
        <p:spPr>
          <a:xfrm>
            <a:off x="17577100" y="6624229"/>
            <a:ext cx="4605402" cy="1846659"/>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de-DE" sz="12000" dirty="0">
                <a:solidFill>
                  <a:srgbClr val="446F2C"/>
                </a:solidFill>
                <a:latin typeface="Community Light" panose="02000303040000020003" pitchFamily="2" charset="0"/>
                <a:cs typeface="AvenirNext LT Pro Regular"/>
              </a:rPr>
              <a:t>100 %</a:t>
            </a:r>
          </a:p>
        </p:txBody>
      </p:sp>
      <p:sp>
        <p:nvSpPr>
          <p:cNvPr id="40" name="Rectangle 39">
            <a:extLst>
              <a:ext uri="{FF2B5EF4-FFF2-40B4-BE49-F238E27FC236}">
                <a16:creationId xmlns:a16="http://schemas.microsoft.com/office/drawing/2014/main" id="{B04DF2EC-F295-6643-988D-03F019B9F80F}"/>
              </a:ext>
            </a:extLst>
          </p:cNvPr>
          <p:cNvSpPr/>
          <p:nvPr/>
        </p:nvSpPr>
        <p:spPr>
          <a:xfrm>
            <a:off x="2022249" y="993541"/>
            <a:ext cx="4075314"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de-DE" sz="3400">
                <a:solidFill>
                  <a:srgbClr val="5B696B"/>
                </a:solidFill>
                <a:latin typeface="Community"/>
              </a:rPr>
              <a:t>Lehrkräfte</a:t>
            </a:r>
          </a:p>
        </p:txBody>
      </p:sp>
      <p:sp>
        <p:nvSpPr>
          <p:cNvPr id="41" name="Oval 40">
            <a:extLst>
              <a:ext uri="{FF2B5EF4-FFF2-40B4-BE49-F238E27FC236}">
                <a16:creationId xmlns:a16="http://schemas.microsoft.com/office/drawing/2014/main" id="{A0E80127-63E4-9A45-82C4-6A402E282381}"/>
              </a:ext>
            </a:extLst>
          </p:cNvPr>
          <p:cNvSpPr/>
          <p:nvPr/>
        </p:nvSpPr>
        <p:spPr>
          <a:xfrm>
            <a:off x="1286846" y="962503"/>
            <a:ext cx="509013" cy="509015"/>
          </a:xfrm>
          <a:prstGeom prst="ellipse">
            <a:avLst/>
          </a:prstGeom>
          <a:solidFill>
            <a:srgbClr val="D6E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42" name="Rectangle 41">
            <a:extLst>
              <a:ext uri="{FF2B5EF4-FFF2-40B4-BE49-F238E27FC236}">
                <a16:creationId xmlns:a16="http://schemas.microsoft.com/office/drawing/2014/main" id="{EDAA53E5-26F6-1A4B-BF28-1838AFF34C11}"/>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446F2C"/>
                </a:solidFill>
                <a:latin typeface="Community" panose="02000303040000020003" pitchFamily="2" charset="0"/>
              </a:rPr>
              <a:t>2</a:t>
            </a:r>
          </a:p>
        </p:txBody>
      </p:sp>
    </p:spTree>
    <p:extLst>
      <p:ext uri="{BB962C8B-B14F-4D97-AF65-F5344CB8AC3E}">
        <p14:creationId xmlns:p14="http://schemas.microsoft.com/office/powerpoint/2010/main" val="2714558209"/>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sp>
        <p:nvSpPr>
          <p:cNvPr id="11" name="Rectangle 10">
            <a:extLst>
              <a:ext uri="{FF2B5EF4-FFF2-40B4-BE49-F238E27FC236}">
                <a16:creationId xmlns:a16="http://schemas.microsoft.com/office/drawing/2014/main" id="{E6CD3CDE-E96D-3C4C-B5C8-1DDF3A6074A3}"/>
              </a:ext>
            </a:extLst>
          </p:cNvPr>
          <p:cNvSpPr/>
          <p:nvPr/>
        </p:nvSpPr>
        <p:spPr>
          <a:xfrm>
            <a:off x="12525950" y="5148047"/>
            <a:ext cx="4902992" cy="6275264"/>
          </a:xfrm>
          <a:prstGeom prst="rect">
            <a:avLst/>
          </a:prstGeom>
          <a:solidFill>
            <a:srgbClr val="D6EBD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4"/>
          <a:stretch>
            <a:fillRect/>
          </a:stretch>
        </p:blipFill>
        <p:spPr>
          <a:xfrm>
            <a:off x="20932688" y="12810373"/>
            <a:ext cx="2090518" cy="287078"/>
          </a:xfrm>
          <a:prstGeom prst="rect">
            <a:avLst/>
          </a:prstGeom>
        </p:spPr>
      </p:pic>
      <p:sp>
        <p:nvSpPr>
          <p:cNvPr id="45" name="Rectangle 44">
            <a:extLst>
              <a:ext uri="{FF2B5EF4-FFF2-40B4-BE49-F238E27FC236}">
                <a16:creationId xmlns:a16="http://schemas.microsoft.com/office/drawing/2014/main" id="{1D473C76-F4CC-E84C-905C-A0E13E67CE40}"/>
              </a:ext>
            </a:extLst>
          </p:cNvPr>
          <p:cNvSpPr/>
          <p:nvPr/>
        </p:nvSpPr>
        <p:spPr>
          <a:xfrm>
            <a:off x="13113536" y="5704177"/>
            <a:ext cx="3727820" cy="26731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2700" b="1" dirty="0">
                <a:solidFill>
                  <a:srgbClr val="446F2C"/>
                </a:solidFill>
                <a:latin typeface="Community Light" panose="02000303040000020003" pitchFamily="2" charset="0"/>
              </a:rPr>
              <a:t>„Zu Beginn des Programms waren viele skeptisch, vielleicht verständlicherweise. Das hat sich mittlerweile geändert.“</a:t>
            </a:r>
          </a:p>
        </p:txBody>
      </p:sp>
      <p:sp>
        <p:nvSpPr>
          <p:cNvPr id="47" name="Rectangle 46">
            <a:extLst>
              <a:ext uri="{FF2B5EF4-FFF2-40B4-BE49-F238E27FC236}">
                <a16:creationId xmlns:a16="http://schemas.microsoft.com/office/drawing/2014/main" id="{31A8EAEC-9687-7A42-91AF-C73BB022A7F6}"/>
              </a:ext>
            </a:extLst>
          </p:cNvPr>
          <p:cNvSpPr/>
          <p:nvPr/>
        </p:nvSpPr>
        <p:spPr>
          <a:xfrm>
            <a:off x="1280226" y="1692559"/>
            <a:ext cx="21711596"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de-DE" sz="7700">
                <a:solidFill>
                  <a:srgbClr val="446F2C"/>
                </a:solidFill>
                <a:latin typeface="Community Light"/>
                <a:cs typeface="Arial"/>
              </a:rPr>
              <a:t>Beispiel: Wie die UCF LinkedIn Learning für ihr neues „Integrated Business“-Programm nutzt</a:t>
            </a:r>
          </a:p>
        </p:txBody>
      </p:sp>
      <p:sp>
        <p:nvSpPr>
          <p:cNvPr id="40" name="Rectangle 39">
            <a:extLst>
              <a:ext uri="{FF2B5EF4-FFF2-40B4-BE49-F238E27FC236}">
                <a16:creationId xmlns:a16="http://schemas.microsoft.com/office/drawing/2014/main" id="{B04DF2EC-F295-6643-988D-03F019B9F80F}"/>
              </a:ext>
            </a:extLst>
          </p:cNvPr>
          <p:cNvSpPr/>
          <p:nvPr/>
        </p:nvSpPr>
        <p:spPr>
          <a:xfrm>
            <a:off x="2022249" y="993541"/>
            <a:ext cx="4075314"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de-DE" sz="3400">
                <a:solidFill>
                  <a:srgbClr val="5B696B"/>
                </a:solidFill>
                <a:latin typeface="Community"/>
              </a:rPr>
              <a:t>Lehrkräfte</a:t>
            </a:r>
          </a:p>
        </p:txBody>
      </p:sp>
      <p:sp>
        <p:nvSpPr>
          <p:cNvPr id="41" name="Oval 40">
            <a:extLst>
              <a:ext uri="{FF2B5EF4-FFF2-40B4-BE49-F238E27FC236}">
                <a16:creationId xmlns:a16="http://schemas.microsoft.com/office/drawing/2014/main" id="{A0E80127-63E4-9A45-82C4-6A402E282381}"/>
              </a:ext>
            </a:extLst>
          </p:cNvPr>
          <p:cNvSpPr/>
          <p:nvPr/>
        </p:nvSpPr>
        <p:spPr>
          <a:xfrm>
            <a:off x="1286846" y="962503"/>
            <a:ext cx="509013" cy="509015"/>
          </a:xfrm>
          <a:prstGeom prst="ellipse">
            <a:avLst/>
          </a:prstGeom>
          <a:solidFill>
            <a:srgbClr val="D6E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42" name="Rectangle 41">
            <a:extLst>
              <a:ext uri="{FF2B5EF4-FFF2-40B4-BE49-F238E27FC236}">
                <a16:creationId xmlns:a16="http://schemas.microsoft.com/office/drawing/2014/main" id="{EDAA53E5-26F6-1A4B-BF28-1838AFF34C11}"/>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446F2C"/>
                </a:solidFill>
                <a:latin typeface="Community" panose="02000303040000020003" pitchFamily="2" charset="0"/>
              </a:rPr>
              <a:t>2</a:t>
            </a:r>
          </a:p>
        </p:txBody>
      </p:sp>
      <p:sp>
        <p:nvSpPr>
          <p:cNvPr id="43" name="Rectangle 42">
            <a:extLst>
              <a:ext uri="{FF2B5EF4-FFF2-40B4-BE49-F238E27FC236}">
                <a16:creationId xmlns:a16="http://schemas.microsoft.com/office/drawing/2014/main" id="{B05ACC49-9626-D84A-A374-3BC5D3453131}"/>
              </a:ext>
            </a:extLst>
          </p:cNvPr>
          <p:cNvSpPr/>
          <p:nvPr/>
        </p:nvSpPr>
        <p:spPr>
          <a:xfrm>
            <a:off x="1338805" y="5142835"/>
            <a:ext cx="4895455" cy="6050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200">
                <a:solidFill>
                  <a:srgbClr val="546779"/>
                </a:solidFill>
                <a:latin typeface="Community Light" panose="02000303040000020003" pitchFamily="2" charset="0"/>
              </a:rPr>
              <a:t>Das „Integrated Business“-Programm an der University of Central Florida besteht erst seit 2016. Dennoch ist es bereits das zweitbeliebteste bei den Studierenden.</a:t>
            </a:r>
          </a:p>
          <a:p>
            <a:endParaRPr lang="en-US" sz="3200" dirty="0">
              <a:solidFill>
                <a:srgbClr val="546779"/>
              </a:solidFill>
              <a:latin typeface="Community Light" panose="02000303040000020003" pitchFamily="2" charset="0"/>
            </a:endParaRPr>
          </a:p>
          <a:p>
            <a:pPr rtl="0"/>
            <a:r>
              <a:rPr lang="de-DE" sz="3200">
                <a:solidFill>
                  <a:srgbClr val="556679"/>
                </a:solidFill>
                <a:latin typeface="Community Light" panose="02000303040000020003" pitchFamily="2" charset="0"/>
              </a:rPr>
              <a:t>Wie unterscheidet sich das Programm von anderen?</a:t>
            </a:r>
          </a:p>
        </p:txBody>
      </p:sp>
      <p:grpSp>
        <p:nvGrpSpPr>
          <p:cNvPr id="6" name="Group 5">
            <a:extLst>
              <a:ext uri="{FF2B5EF4-FFF2-40B4-BE49-F238E27FC236}">
                <a16:creationId xmlns:a16="http://schemas.microsoft.com/office/drawing/2014/main" id="{B48B8567-268F-EA41-82BE-CAFF6011ED56}"/>
              </a:ext>
            </a:extLst>
          </p:cNvPr>
          <p:cNvGrpSpPr/>
          <p:nvPr/>
        </p:nvGrpSpPr>
        <p:grpSpPr>
          <a:xfrm>
            <a:off x="13009328" y="9228373"/>
            <a:ext cx="4205797" cy="1477328"/>
            <a:chOff x="18167042" y="5400426"/>
            <a:chExt cx="4205797" cy="1477328"/>
          </a:xfrm>
        </p:grpSpPr>
        <p:sp>
          <p:nvSpPr>
            <p:cNvPr id="46" name="Rectangle 45">
              <a:extLst>
                <a:ext uri="{FF2B5EF4-FFF2-40B4-BE49-F238E27FC236}">
                  <a16:creationId xmlns:a16="http://schemas.microsoft.com/office/drawing/2014/main" id="{D935BC31-E74B-AF42-AC50-0E76894160B9}"/>
                </a:ext>
              </a:extLst>
            </p:cNvPr>
            <p:cNvSpPr/>
            <p:nvPr/>
          </p:nvSpPr>
          <p:spPr>
            <a:xfrm>
              <a:off x="19748787" y="5400426"/>
              <a:ext cx="2624052" cy="1477328"/>
            </a:xfrm>
            <a:prstGeom prst="rect">
              <a:avLst/>
            </a:prstGeom>
          </p:spPr>
          <p:txBody>
            <a:bodyPr wrap="square" lIns="0" tIns="0" rIns="0" bIns="0">
              <a:spAutoFit/>
            </a:bodyPr>
            <a:lstStyle/>
            <a:p>
              <a:pPr rtl="0"/>
              <a:r>
                <a:rPr lang="de-DE" sz="2400" b="1" dirty="0">
                  <a:solidFill>
                    <a:srgbClr val="556679"/>
                  </a:solidFill>
                  <a:latin typeface="Community Semibold" panose="02000303040000020003" pitchFamily="2" charset="0"/>
                </a:rPr>
                <a:t>Jim </a:t>
              </a:r>
              <a:r>
                <a:rPr lang="de-DE" sz="2400" b="1" dirty="0" err="1">
                  <a:solidFill>
                    <a:srgbClr val="556679"/>
                  </a:solidFill>
                  <a:latin typeface="Community Semibold" panose="02000303040000020003" pitchFamily="2" charset="0"/>
                </a:rPr>
                <a:t>Gilkeson</a:t>
              </a:r>
              <a:endParaRPr lang="de-DE" sz="2400" b="1" dirty="0">
                <a:solidFill>
                  <a:srgbClr val="556679"/>
                </a:solidFill>
                <a:latin typeface="Community Semibold" panose="02000303040000020003" pitchFamily="2" charset="0"/>
              </a:endParaRPr>
            </a:p>
            <a:p>
              <a:pPr rtl="0"/>
              <a:r>
                <a:rPr lang="de-DE" sz="2400" dirty="0" err="1">
                  <a:solidFill>
                    <a:srgbClr val="556679"/>
                  </a:solidFill>
                  <a:latin typeface="Community" panose="02000303040000020003" pitchFamily="2" charset="0"/>
                </a:rPr>
                <a:t>Chair</a:t>
              </a:r>
              <a:r>
                <a:rPr lang="de-DE" sz="2400" dirty="0">
                  <a:solidFill>
                    <a:srgbClr val="556679"/>
                  </a:solidFill>
                  <a:latin typeface="Community" panose="02000303040000020003" pitchFamily="2" charset="0"/>
                </a:rPr>
                <a:t> des „Integrated Business“-Programms an der UCF</a:t>
              </a:r>
            </a:p>
          </p:txBody>
        </p:sp>
        <p:pic>
          <p:nvPicPr>
            <p:cNvPr id="66" name="Picture 65" descr="A person wearing a suit and tie smiling at the camera&#10;&#10;Description automatically generated">
              <a:extLst>
                <a:ext uri="{FF2B5EF4-FFF2-40B4-BE49-F238E27FC236}">
                  <a16:creationId xmlns:a16="http://schemas.microsoft.com/office/drawing/2014/main" id="{AEABAE93-C22D-9346-A3FE-19A56B11F9F9}"/>
                </a:ext>
              </a:extLst>
            </p:cNvPr>
            <p:cNvPicPr>
              <a:picLocks noChangeAspect="1"/>
            </p:cNvPicPr>
            <p:nvPr/>
          </p:nvPicPr>
          <p:blipFill rotWithShape="1">
            <a:blip r:embed="rId5"/>
            <a:srcRect l="860" r="860"/>
            <a:stretch/>
          </p:blipFill>
          <p:spPr>
            <a:xfrm>
              <a:off x="18167042" y="5400426"/>
              <a:ext cx="1367928" cy="1367928"/>
            </a:xfrm>
            <a:prstGeom prst="ellipse">
              <a:avLst/>
            </a:prstGeom>
          </p:spPr>
        </p:pic>
      </p:grpSp>
      <p:sp>
        <p:nvSpPr>
          <p:cNvPr id="58" name="Rectangle 57">
            <a:extLst>
              <a:ext uri="{FF2B5EF4-FFF2-40B4-BE49-F238E27FC236}">
                <a16:creationId xmlns:a16="http://schemas.microsoft.com/office/drawing/2014/main" id="{0E4B2C88-9F06-0A48-A548-2FCDA16A1143}"/>
              </a:ext>
            </a:extLst>
          </p:cNvPr>
          <p:cNvSpPr/>
          <p:nvPr/>
        </p:nvSpPr>
        <p:spPr>
          <a:xfrm>
            <a:off x="6947582" y="5142834"/>
            <a:ext cx="5161581" cy="6527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200" dirty="0">
                <a:solidFill>
                  <a:srgbClr val="546779"/>
                </a:solidFill>
                <a:latin typeface="Community Light" panose="02000303040000020003" pitchFamily="2" charset="0"/>
              </a:rPr>
              <a:t>Es gibt kein Lehrbuch und keine Vorlesungen. Die Seminare werden ausschließlich durch Onlineressourcen wie LinkedIn Learning ergänzt. Während der Seminare arbeiten die Studierenden an Gruppenprojekten, halten Präsentationen oder tauschen Feedback aus.</a:t>
            </a:r>
          </a:p>
          <a:p>
            <a:endParaRPr lang="en-US" sz="3200" dirty="0">
              <a:solidFill>
                <a:srgbClr val="546779"/>
              </a:solidFill>
              <a:latin typeface="Community Light" panose="02000303040000020003" pitchFamily="2" charset="0"/>
            </a:endParaRPr>
          </a:p>
          <a:p>
            <a:pPr rtl="0"/>
            <a:r>
              <a:rPr lang="de-DE" sz="3200" dirty="0">
                <a:solidFill>
                  <a:srgbClr val="446F2C"/>
                </a:solidFill>
                <a:latin typeface="Community Light" panose="02000303040000020003" pitchFamily="2" charset="0"/>
                <a:hlinkClick r:id="rId6"/>
              </a:rPr>
              <a:t>Mehr über das Programm erfahren Sie hier.</a:t>
            </a:r>
            <a:endParaRPr lang="de-DE" sz="3200" dirty="0">
              <a:solidFill>
                <a:srgbClr val="446F2C"/>
              </a:solidFill>
              <a:latin typeface="Community Light" panose="02000303040000020003" pitchFamily="2" charset="0"/>
              <a:hlinkClick r:id="rId6"/>
            </a:endParaRPr>
          </a:p>
        </p:txBody>
      </p:sp>
      <p:sp>
        <p:nvSpPr>
          <p:cNvPr id="59" name="Rectangle 58">
            <a:extLst>
              <a:ext uri="{FF2B5EF4-FFF2-40B4-BE49-F238E27FC236}">
                <a16:creationId xmlns:a16="http://schemas.microsoft.com/office/drawing/2014/main" id="{5E7478A5-0D71-DC40-A26E-7A42E58C1BB3}"/>
              </a:ext>
            </a:extLst>
          </p:cNvPr>
          <p:cNvSpPr/>
          <p:nvPr/>
        </p:nvSpPr>
        <p:spPr>
          <a:xfrm>
            <a:off x="18135925" y="5148047"/>
            <a:ext cx="4902992" cy="6275264"/>
          </a:xfrm>
          <a:prstGeom prst="rect">
            <a:avLst/>
          </a:prstGeom>
          <a:solidFill>
            <a:srgbClr val="D6EBD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48ABFA90-920B-EA48-9900-6872780ABC6E}"/>
              </a:ext>
            </a:extLst>
          </p:cNvPr>
          <p:cNvSpPr/>
          <p:nvPr/>
        </p:nvSpPr>
        <p:spPr>
          <a:xfrm>
            <a:off x="18673927" y="5704177"/>
            <a:ext cx="4226292" cy="31244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2600" b="1" dirty="0">
                <a:solidFill>
                  <a:srgbClr val="446F2C"/>
                </a:solidFill>
                <a:latin typeface="Community Light" panose="02000303040000020003" pitchFamily="2" charset="0"/>
              </a:rPr>
              <a:t>„Mir neue Inhalte wie zum Beispiel Excel anzueignen, fällt mir mit LinkedIn Learning leichter als in einer Vorlesung. So kann ich mir das Video in meinem Tempo ansehen und zwischendurch immer wieder üben.“</a:t>
            </a:r>
          </a:p>
        </p:txBody>
      </p:sp>
      <p:sp>
        <p:nvSpPr>
          <p:cNvPr id="62" name="Rectangle 61">
            <a:extLst>
              <a:ext uri="{FF2B5EF4-FFF2-40B4-BE49-F238E27FC236}">
                <a16:creationId xmlns:a16="http://schemas.microsoft.com/office/drawing/2014/main" id="{BA27BFA2-ADD4-3646-851A-62E8FEC45971}"/>
              </a:ext>
            </a:extLst>
          </p:cNvPr>
          <p:cNvSpPr/>
          <p:nvPr/>
        </p:nvSpPr>
        <p:spPr>
          <a:xfrm>
            <a:off x="20414866" y="9177079"/>
            <a:ext cx="2207264" cy="1477328"/>
          </a:xfrm>
          <a:prstGeom prst="rect">
            <a:avLst/>
          </a:prstGeom>
        </p:spPr>
        <p:txBody>
          <a:bodyPr wrap="square" lIns="0" tIns="0" rIns="0" bIns="0">
            <a:spAutoFit/>
          </a:bodyPr>
          <a:lstStyle/>
          <a:p>
            <a:pPr rtl="0"/>
            <a:r>
              <a:rPr lang="de-DE" sz="2400" b="1">
                <a:solidFill>
                  <a:srgbClr val="556679"/>
                </a:solidFill>
                <a:latin typeface="Community Semibold" panose="02000303040000020003" pitchFamily="2" charset="0"/>
              </a:rPr>
              <a:t>Gabriel Santiago </a:t>
            </a:r>
            <a:r>
              <a:rPr lang="de-DE" sz="2400">
                <a:solidFill>
                  <a:srgbClr val="556679"/>
                </a:solidFill>
                <a:latin typeface="Community" panose="02000303040000020003" pitchFamily="2" charset="0"/>
              </a:rPr>
              <a:t>Absolvent des „Integrated Business“-Programms</a:t>
            </a:r>
          </a:p>
        </p:txBody>
      </p:sp>
      <p:pic>
        <p:nvPicPr>
          <p:cNvPr id="57" name="Picture 56" descr="A person wearing glasses and smiling at the camera&#10;&#10;Description automatically generated">
            <a:extLst>
              <a:ext uri="{FF2B5EF4-FFF2-40B4-BE49-F238E27FC236}">
                <a16:creationId xmlns:a16="http://schemas.microsoft.com/office/drawing/2014/main" id="{5EFFCE42-3A61-3C4C-B0BF-55C06624ACBC}"/>
              </a:ext>
            </a:extLst>
          </p:cNvPr>
          <p:cNvPicPr>
            <a:picLocks noChangeAspect="1"/>
          </p:cNvPicPr>
          <p:nvPr/>
        </p:nvPicPr>
        <p:blipFill rotWithShape="1">
          <a:blip r:embed="rId7"/>
          <a:srcRect/>
          <a:stretch/>
        </p:blipFill>
        <p:spPr>
          <a:xfrm>
            <a:off x="18764227" y="9228373"/>
            <a:ext cx="1377154" cy="1353462"/>
          </a:xfrm>
          <a:prstGeom prst="ellipse">
            <a:avLst/>
          </a:prstGeom>
        </p:spPr>
      </p:pic>
    </p:spTree>
    <p:extLst>
      <p:ext uri="{BB962C8B-B14F-4D97-AF65-F5344CB8AC3E}">
        <p14:creationId xmlns:p14="http://schemas.microsoft.com/office/powerpoint/2010/main" val="1897274875"/>
      </p:ext>
    </p:extLst>
  </p:cSld>
  <p:clrMapOvr>
    <a:masterClrMapping/>
  </p:clrMapOvr>
  <p:transition spd="slow">
    <p:wipe/>
  </p:transition>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sp>
        <p:nvSpPr>
          <p:cNvPr id="11" name="Rectangle 10">
            <a:extLst>
              <a:ext uri="{FF2B5EF4-FFF2-40B4-BE49-F238E27FC236}">
                <a16:creationId xmlns:a16="http://schemas.microsoft.com/office/drawing/2014/main" id="{E6CD3CDE-E96D-3C4C-B5C8-1DDF3A6074A3}"/>
              </a:ext>
            </a:extLst>
          </p:cNvPr>
          <p:cNvSpPr/>
          <p:nvPr/>
        </p:nvSpPr>
        <p:spPr>
          <a:xfrm>
            <a:off x="12525950" y="4563895"/>
            <a:ext cx="4902992" cy="6262602"/>
          </a:xfrm>
          <a:prstGeom prst="rect">
            <a:avLst/>
          </a:prstGeom>
          <a:solidFill>
            <a:srgbClr val="D6EBD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45" name="Rectangle 44">
            <a:extLst>
              <a:ext uri="{FF2B5EF4-FFF2-40B4-BE49-F238E27FC236}">
                <a16:creationId xmlns:a16="http://schemas.microsoft.com/office/drawing/2014/main" id="{1D473C76-F4CC-E84C-905C-A0E13E67CE40}"/>
              </a:ext>
            </a:extLst>
          </p:cNvPr>
          <p:cNvSpPr/>
          <p:nvPr/>
        </p:nvSpPr>
        <p:spPr>
          <a:xfrm>
            <a:off x="13155555" y="5120025"/>
            <a:ext cx="3727820" cy="26731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2800" b="1">
                <a:solidFill>
                  <a:srgbClr val="446F2C"/>
                </a:solidFill>
                <a:latin typeface="Community Light" panose="02000303040000020003" pitchFamily="2" charset="0"/>
              </a:rPr>
              <a:t>„Ich habe enorm viel auf LinkedIn Learning gelernt. Zuhören fällt mir dabei leichter als Lesen. Und das Engagement der Trainer:innen war wirklich unglaublich.“</a:t>
            </a:r>
          </a:p>
          <a:p>
            <a:endParaRPr lang="en-US" sz="2800" b="1" dirty="0">
              <a:solidFill>
                <a:srgbClr val="446F2C"/>
              </a:solidFill>
              <a:latin typeface="Community Light" panose="02000303040000020003" pitchFamily="2" charset="0"/>
            </a:endParaRPr>
          </a:p>
        </p:txBody>
      </p:sp>
      <p:sp>
        <p:nvSpPr>
          <p:cNvPr id="47" name="Rectangle 46">
            <a:extLst>
              <a:ext uri="{FF2B5EF4-FFF2-40B4-BE49-F238E27FC236}">
                <a16:creationId xmlns:a16="http://schemas.microsoft.com/office/drawing/2014/main" id="{31A8EAEC-9687-7A42-91AF-C73BB022A7F6}"/>
              </a:ext>
            </a:extLst>
          </p:cNvPr>
          <p:cNvSpPr/>
          <p:nvPr/>
        </p:nvSpPr>
        <p:spPr>
          <a:xfrm>
            <a:off x="1280226" y="1692559"/>
            <a:ext cx="21065425"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de-DE" sz="7700">
                <a:solidFill>
                  <a:srgbClr val="446F2C"/>
                </a:solidFill>
                <a:latin typeface="Community Light"/>
                <a:cs typeface="Arial"/>
              </a:rPr>
              <a:t>Beispiel: Wie das FVTC den Unterricht durch LinkedIn Learning-Inhalte praxisnäher gestaltet</a:t>
            </a:r>
          </a:p>
        </p:txBody>
      </p:sp>
      <p:sp>
        <p:nvSpPr>
          <p:cNvPr id="40" name="Rectangle 39">
            <a:extLst>
              <a:ext uri="{FF2B5EF4-FFF2-40B4-BE49-F238E27FC236}">
                <a16:creationId xmlns:a16="http://schemas.microsoft.com/office/drawing/2014/main" id="{B04DF2EC-F295-6643-988D-03F019B9F80F}"/>
              </a:ext>
            </a:extLst>
          </p:cNvPr>
          <p:cNvSpPr/>
          <p:nvPr/>
        </p:nvSpPr>
        <p:spPr>
          <a:xfrm>
            <a:off x="2022249" y="993541"/>
            <a:ext cx="4075314"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de-DE" sz="3400">
                <a:solidFill>
                  <a:srgbClr val="5B696B"/>
                </a:solidFill>
                <a:latin typeface="Community"/>
              </a:rPr>
              <a:t>Lehrkräfte</a:t>
            </a:r>
          </a:p>
        </p:txBody>
      </p:sp>
      <p:sp>
        <p:nvSpPr>
          <p:cNvPr id="41" name="Oval 40">
            <a:extLst>
              <a:ext uri="{FF2B5EF4-FFF2-40B4-BE49-F238E27FC236}">
                <a16:creationId xmlns:a16="http://schemas.microsoft.com/office/drawing/2014/main" id="{A0E80127-63E4-9A45-82C4-6A402E282381}"/>
              </a:ext>
            </a:extLst>
          </p:cNvPr>
          <p:cNvSpPr/>
          <p:nvPr/>
        </p:nvSpPr>
        <p:spPr>
          <a:xfrm>
            <a:off x="1286846" y="962503"/>
            <a:ext cx="509013" cy="509015"/>
          </a:xfrm>
          <a:prstGeom prst="ellipse">
            <a:avLst/>
          </a:prstGeom>
          <a:solidFill>
            <a:srgbClr val="D6E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42" name="Rectangle 41">
            <a:extLst>
              <a:ext uri="{FF2B5EF4-FFF2-40B4-BE49-F238E27FC236}">
                <a16:creationId xmlns:a16="http://schemas.microsoft.com/office/drawing/2014/main" id="{EDAA53E5-26F6-1A4B-BF28-1838AFF34C11}"/>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446F2C"/>
                </a:solidFill>
                <a:latin typeface="Community" panose="02000303040000020003" pitchFamily="2" charset="0"/>
              </a:rPr>
              <a:t>2</a:t>
            </a:r>
          </a:p>
        </p:txBody>
      </p:sp>
      <p:sp>
        <p:nvSpPr>
          <p:cNvPr id="43" name="Rectangle 42">
            <a:extLst>
              <a:ext uri="{FF2B5EF4-FFF2-40B4-BE49-F238E27FC236}">
                <a16:creationId xmlns:a16="http://schemas.microsoft.com/office/drawing/2014/main" id="{B05ACC49-9626-D84A-A374-3BC5D3453131}"/>
              </a:ext>
            </a:extLst>
          </p:cNvPr>
          <p:cNvSpPr/>
          <p:nvPr/>
        </p:nvSpPr>
        <p:spPr>
          <a:xfrm>
            <a:off x="1338805" y="4558683"/>
            <a:ext cx="4895455" cy="7835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200">
                <a:solidFill>
                  <a:srgbClr val="546779"/>
                </a:solidFill>
                <a:latin typeface="Community Light" panose="02000303040000020003" pitchFamily="2" charset="0"/>
              </a:rPr>
              <a:t>Im Winter 2020 überlegte Kari Meixl, Dozentin am Wisconsin Fox Valley Technical College (FVTC), wie sie ihren Kurs „Professional Sales“ praxisnäher gestalten könnte:</a:t>
            </a:r>
          </a:p>
          <a:p>
            <a:endParaRPr lang="en-US" sz="3200" dirty="0">
              <a:solidFill>
                <a:srgbClr val="546779"/>
              </a:solidFill>
              <a:latin typeface="Community Light" panose="02000303040000020003" pitchFamily="2" charset="0"/>
            </a:endParaRPr>
          </a:p>
          <a:p>
            <a:pPr rtl="0"/>
            <a:r>
              <a:rPr lang="de-DE" sz="3200">
                <a:solidFill>
                  <a:srgbClr val="546779"/>
                </a:solidFill>
                <a:latin typeface="Community Light" panose="02000303040000020003" pitchFamily="2" charset="0"/>
              </a:rPr>
              <a:t>„Ich war auf der Suche nach praxisnahen, hilfreichen Materialien, die ich in meinen Kurs integrieren konnte.“ </a:t>
            </a:r>
          </a:p>
          <a:p>
            <a:endParaRPr lang="en-US" sz="3200" dirty="0">
              <a:solidFill>
                <a:srgbClr val="546779"/>
              </a:solidFill>
              <a:latin typeface="Community Light" panose="02000303040000020003" pitchFamily="2" charset="0"/>
            </a:endParaRPr>
          </a:p>
        </p:txBody>
      </p:sp>
      <p:sp>
        <p:nvSpPr>
          <p:cNvPr id="46" name="Rectangle 45">
            <a:extLst>
              <a:ext uri="{FF2B5EF4-FFF2-40B4-BE49-F238E27FC236}">
                <a16:creationId xmlns:a16="http://schemas.microsoft.com/office/drawing/2014/main" id="{D935BC31-E74B-AF42-AC50-0E76894160B9}"/>
              </a:ext>
            </a:extLst>
          </p:cNvPr>
          <p:cNvSpPr/>
          <p:nvPr/>
        </p:nvSpPr>
        <p:spPr>
          <a:xfrm>
            <a:off x="13155555" y="9074353"/>
            <a:ext cx="3856600" cy="1107996"/>
          </a:xfrm>
          <a:prstGeom prst="rect">
            <a:avLst/>
          </a:prstGeom>
        </p:spPr>
        <p:txBody>
          <a:bodyPr wrap="square" lIns="0" tIns="0" rIns="0" bIns="0">
            <a:spAutoFit/>
          </a:bodyPr>
          <a:lstStyle/>
          <a:p>
            <a:pPr rtl="0"/>
            <a:r>
              <a:rPr lang="de-DE" sz="2400" b="1">
                <a:solidFill>
                  <a:srgbClr val="556679"/>
                </a:solidFill>
                <a:latin typeface="Community Semibold" panose="02000303040000020003" pitchFamily="2" charset="0"/>
              </a:rPr>
              <a:t>Paul Sadiev</a:t>
            </a:r>
          </a:p>
          <a:p>
            <a:pPr rtl="0"/>
            <a:r>
              <a:rPr lang="de-DE" sz="2400">
                <a:solidFill>
                  <a:srgbClr val="556679"/>
                </a:solidFill>
                <a:latin typeface="Community" panose="02000303040000020003" pitchFamily="2" charset="0"/>
              </a:rPr>
              <a:t>Student</a:t>
            </a:r>
          </a:p>
          <a:p>
            <a:pPr rtl="0"/>
            <a:r>
              <a:rPr lang="de-DE" sz="2400">
                <a:solidFill>
                  <a:srgbClr val="556679"/>
                </a:solidFill>
                <a:latin typeface="Community" panose="02000303040000020003" pitchFamily="2" charset="0"/>
              </a:rPr>
              <a:t>Fox Valley Technical College</a:t>
            </a:r>
          </a:p>
        </p:txBody>
      </p:sp>
      <p:sp>
        <p:nvSpPr>
          <p:cNvPr id="58" name="Rectangle 57">
            <a:extLst>
              <a:ext uri="{FF2B5EF4-FFF2-40B4-BE49-F238E27FC236}">
                <a16:creationId xmlns:a16="http://schemas.microsoft.com/office/drawing/2014/main" id="{0E4B2C88-9F06-0A48-A548-2FCDA16A1143}"/>
              </a:ext>
            </a:extLst>
          </p:cNvPr>
          <p:cNvSpPr/>
          <p:nvPr/>
        </p:nvSpPr>
        <p:spPr>
          <a:xfrm>
            <a:off x="6977838" y="4563895"/>
            <a:ext cx="5131325" cy="7835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200" dirty="0">
                <a:solidFill>
                  <a:srgbClr val="546779"/>
                </a:solidFill>
                <a:latin typeface="Community Light" panose="02000303040000020003" pitchFamily="2" charset="0"/>
              </a:rPr>
              <a:t>Eine Möglichkeit war LinkedIn Learning, da die Hochschule bereits über Lizenzen für den gesamten Campus verfügte. Nachdem </a:t>
            </a:r>
            <a:r>
              <a:rPr lang="de-DE" sz="3200" dirty="0" err="1">
                <a:solidFill>
                  <a:srgbClr val="546779"/>
                </a:solidFill>
                <a:latin typeface="Community Light" panose="02000303040000020003" pitchFamily="2" charset="0"/>
              </a:rPr>
              <a:t>Meixl</a:t>
            </a:r>
            <a:r>
              <a:rPr lang="de-DE" sz="3200" dirty="0">
                <a:solidFill>
                  <a:srgbClr val="546779"/>
                </a:solidFill>
                <a:latin typeface="Community Light" panose="02000303040000020003" pitchFamily="2" charset="0"/>
              </a:rPr>
              <a:t> die Plattform begutachtet hatte, entschied sie, ihren Studierenden den </a:t>
            </a:r>
            <a:r>
              <a:rPr lang="de-DE" sz="3200" dirty="0" err="1">
                <a:solidFill>
                  <a:srgbClr val="546779"/>
                </a:solidFill>
                <a:latin typeface="Community Light" panose="02000303040000020003" pitchFamily="2" charset="0"/>
              </a:rPr>
              <a:t>Lernpfad</a:t>
            </a:r>
            <a:r>
              <a:rPr lang="de-DE" sz="3200" dirty="0">
                <a:solidFill>
                  <a:srgbClr val="546779"/>
                </a:solidFill>
                <a:latin typeface="Community Light" panose="02000303040000020003" pitchFamily="2" charset="0"/>
              </a:rPr>
              <a:t> „</a:t>
            </a:r>
            <a:r>
              <a:rPr lang="de-DE" sz="3200" dirty="0" err="1">
                <a:solidFill>
                  <a:srgbClr val="546779"/>
                </a:solidFill>
                <a:latin typeface="Community Light" panose="02000303040000020003" pitchFamily="2" charset="0"/>
              </a:rPr>
              <a:t>Become</a:t>
            </a:r>
            <a:r>
              <a:rPr lang="de-DE" sz="3200" dirty="0">
                <a:solidFill>
                  <a:srgbClr val="546779"/>
                </a:solidFill>
                <a:latin typeface="Community Light" panose="02000303040000020003" pitchFamily="2" charset="0"/>
              </a:rPr>
              <a:t> a </a:t>
            </a:r>
            <a:r>
              <a:rPr lang="de-DE" sz="3200" dirty="0" err="1">
                <a:solidFill>
                  <a:srgbClr val="546779"/>
                </a:solidFill>
                <a:latin typeface="Community Light" panose="02000303040000020003" pitchFamily="2" charset="0"/>
              </a:rPr>
              <a:t>Sales</a:t>
            </a:r>
            <a:r>
              <a:rPr lang="de-DE" sz="3200" dirty="0">
                <a:solidFill>
                  <a:srgbClr val="546779"/>
                </a:solidFill>
                <a:latin typeface="Community Light" panose="02000303040000020003" pitchFamily="2" charset="0"/>
              </a:rPr>
              <a:t> </a:t>
            </a:r>
            <a:r>
              <a:rPr lang="de-DE" sz="3200" dirty="0" err="1">
                <a:solidFill>
                  <a:srgbClr val="546779"/>
                </a:solidFill>
                <a:latin typeface="Community Light" panose="02000303040000020003" pitchFamily="2" charset="0"/>
              </a:rPr>
              <a:t>Representative</a:t>
            </a:r>
            <a:r>
              <a:rPr lang="de-DE" sz="3200" dirty="0">
                <a:solidFill>
                  <a:srgbClr val="546779"/>
                </a:solidFill>
                <a:latin typeface="Community Light" panose="02000303040000020003" pitchFamily="2" charset="0"/>
              </a:rPr>
              <a:t>“ zuzuweisen.</a:t>
            </a:r>
          </a:p>
          <a:p>
            <a:endParaRPr lang="en-US" sz="3200" spc="-80" dirty="0">
              <a:solidFill>
                <a:srgbClr val="546779"/>
              </a:solidFill>
              <a:latin typeface="Community Light" panose="02000303040000020003" pitchFamily="2" charset="0"/>
            </a:endParaRPr>
          </a:p>
          <a:p>
            <a:pPr rtl="0"/>
            <a:r>
              <a:rPr lang="de-DE" sz="3200" dirty="0">
                <a:solidFill>
                  <a:srgbClr val="546779"/>
                </a:solidFill>
                <a:latin typeface="Community Light" panose="02000303040000020003" pitchFamily="2" charset="0"/>
              </a:rPr>
              <a:t>Das Ergebnis hat alle Erwartungen übertroffen. Die </a:t>
            </a:r>
            <a:r>
              <a:rPr lang="de-DE" sz="3200" dirty="0" err="1">
                <a:solidFill>
                  <a:srgbClr val="546779"/>
                </a:solidFill>
                <a:latin typeface="Community Light" panose="02000303040000020003" pitchFamily="2" charset="0"/>
              </a:rPr>
              <a:t>Teilnehmer:innen</a:t>
            </a:r>
            <a:r>
              <a:rPr lang="de-DE" sz="3200" dirty="0">
                <a:solidFill>
                  <a:srgbClr val="546779"/>
                </a:solidFill>
                <a:latin typeface="Community Light" panose="02000303040000020003" pitchFamily="2" charset="0"/>
              </a:rPr>
              <a:t> empfanden den Kurs nicht nur als motivierender, sondern hatten auch Gelegenheit, ihr LinkedIn Profil auf- und auszubauen.</a:t>
            </a:r>
          </a:p>
          <a:p>
            <a:endParaRPr lang="en-US" sz="3200" dirty="0">
              <a:solidFill>
                <a:srgbClr val="546779"/>
              </a:solidFill>
              <a:latin typeface="Community Light" panose="02000303040000020003" pitchFamily="2" charset="0"/>
            </a:endParaRPr>
          </a:p>
        </p:txBody>
      </p:sp>
      <p:sp>
        <p:nvSpPr>
          <p:cNvPr id="59" name="Rectangle 58">
            <a:extLst>
              <a:ext uri="{FF2B5EF4-FFF2-40B4-BE49-F238E27FC236}">
                <a16:creationId xmlns:a16="http://schemas.microsoft.com/office/drawing/2014/main" id="{5E7478A5-0D71-DC40-A26E-7A42E58C1BB3}"/>
              </a:ext>
            </a:extLst>
          </p:cNvPr>
          <p:cNvSpPr/>
          <p:nvPr/>
        </p:nvSpPr>
        <p:spPr>
          <a:xfrm>
            <a:off x="18135925" y="4563895"/>
            <a:ext cx="4902992" cy="6262601"/>
          </a:xfrm>
          <a:prstGeom prst="rect">
            <a:avLst/>
          </a:prstGeom>
          <a:solidFill>
            <a:srgbClr val="D6EBD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48ABFA90-920B-EA48-9900-6872780ABC6E}"/>
              </a:ext>
            </a:extLst>
          </p:cNvPr>
          <p:cNvSpPr/>
          <p:nvPr/>
        </p:nvSpPr>
        <p:spPr>
          <a:xfrm>
            <a:off x="18765530" y="5120025"/>
            <a:ext cx="3856600" cy="31244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2800" b="1" dirty="0">
                <a:solidFill>
                  <a:srgbClr val="446F2C"/>
                </a:solidFill>
                <a:latin typeface="Community Light" panose="02000303040000020003" pitchFamily="2" charset="0"/>
              </a:rPr>
              <a:t>„Das war das bislang beste virtuelle Lernerlebnis. Dass ich den Stoff in meinem Tempo durcharbeiten konnte, hat mich wirklich motiviert. Ich hatte immer richtig Lust, weiterzumachen.“</a:t>
            </a:r>
            <a:br>
              <a:rPr lang="en-US" sz="2800" b="1" dirty="0">
                <a:solidFill>
                  <a:srgbClr val="446F2C"/>
                </a:solidFill>
                <a:latin typeface="Community Light" panose="02000303040000020003" pitchFamily="2" charset="0"/>
              </a:rPr>
            </a:br>
            <a:br>
              <a:rPr lang="en-US" sz="2800" b="1" dirty="0">
                <a:solidFill>
                  <a:srgbClr val="446F2C"/>
                </a:solidFill>
                <a:latin typeface="Community Light" panose="02000303040000020003" pitchFamily="2" charset="0"/>
              </a:rPr>
            </a:br>
            <a:endParaRPr lang="en-US" sz="2800" b="1" dirty="0">
              <a:solidFill>
                <a:srgbClr val="446F2C"/>
              </a:solidFill>
              <a:latin typeface="Community Light" panose="02000303040000020003" pitchFamily="2" charset="0"/>
            </a:endParaRPr>
          </a:p>
          <a:p>
            <a:endParaRPr lang="en-US" sz="2800" b="1" dirty="0">
              <a:solidFill>
                <a:srgbClr val="446F2C"/>
              </a:solidFill>
              <a:latin typeface="Community Light" panose="02000303040000020003" pitchFamily="2" charset="0"/>
            </a:endParaRPr>
          </a:p>
        </p:txBody>
      </p:sp>
      <p:sp>
        <p:nvSpPr>
          <p:cNvPr id="62" name="Rectangle 61">
            <a:extLst>
              <a:ext uri="{FF2B5EF4-FFF2-40B4-BE49-F238E27FC236}">
                <a16:creationId xmlns:a16="http://schemas.microsoft.com/office/drawing/2014/main" id="{BA27BFA2-ADD4-3646-851A-62E8FEC45971}"/>
              </a:ext>
            </a:extLst>
          </p:cNvPr>
          <p:cNvSpPr/>
          <p:nvPr/>
        </p:nvSpPr>
        <p:spPr>
          <a:xfrm>
            <a:off x="18765530" y="9074353"/>
            <a:ext cx="3856600" cy="1107996"/>
          </a:xfrm>
          <a:prstGeom prst="rect">
            <a:avLst/>
          </a:prstGeom>
        </p:spPr>
        <p:txBody>
          <a:bodyPr wrap="square" lIns="0" tIns="0" rIns="0" bIns="0">
            <a:spAutoFit/>
          </a:bodyPr>
          <a:lstStyle/>
          <a:p>
            <a:pPr rtl="0"/>
            <a:r>
              <a:rPr lang="de-DE" sz="2400" b="1" dirty="0" err="1">
                <a:solidFill>
                  <a:srgbClr val="556679"/>
                </a:solidFill>
                <a:latin typeface="Community Semibold" panose="02000303040000020003" pitchFamily="2" charset="0"/>
              </a:rPr>
              <a:t>Ellizer</a:t>
            </a:r>
            <a:r>
              <a:rPr lang="de-DE" sz="2400" b="1" dirty="0">
                <a:solidFill>
                  <a:srgbClr val="556679"/>
                </a:solidFill>
                <a:latin typeface="Community Semibold" panose="02000303040000020003" pitchFamily="2" charset="0"/>
              </a:rPr>
              <a:t> </a:t>
            </a:r>
            <a:r>
              <a:rPr lang="de-DE" sz="2400" b="1" dirty="0" err="1">
                <a:solidFill>
                  <a:srgbClr val="556679"/>
                </a:solidFill>
                <a:latin typeface="Community Semibold" panose="02000303040000020003" pitchFamily="2" charset="0"/>
              </a:rPr>
              <a:t>Clune</a:t>
            </a:r>
            <a:endParaRPr lang="de-DE" sz="2400" b="1" dirty="0">
              <a:solidFill>
                <a:srgbClr val="556679"/>
              </a:solidFill>
              <a:latin typeface="Community Semibold" panose="02000303040000020003" pitchFamily="2" charset="0"/>
            </a:endParaRPr>
          </a:p>
          <a:p>
            <a:pPr rtl="0"/>
            <a:r>
              <a:rPr lang="de-DE" sz="2400" dirty="0">
                <a:solidFill>
                  <a:srgbClr val="556679"/>
                </a:solidFill>
                <a:latin typeface="Community" panose="02000303040000020003" pitchFamily="2" charset="0"/>
              </a:rPr>
              <a:t>Student</a:t>
            </a:r>
          </a:p>
          <a:p>
            <a:pPr rtl="0"/>
            <a:r>
              <a:rPr lang="de-DE" sz="2400" dirty="0">
                <a:solidFill>
                  <a:srgbClr val="556679"/>
                </a:solidFill>
                <a:latin typeface="Community" panose="02000303040000020003" pitchFamily="2" charset="0"/>
              </a:rPr>
              <a:t>Fox Valley Technical College</a:t>
            </a:r>
          </a:p>
        </p:txBody>
      </p:sp>
    </p:spTree>
    <p:extLst>
      <p:ext uri="{BB962C8B-B14F-4D97-AF65-F5344CB8AC3E}">
        <p14:creationId xmlns:p14="http://schemas.microsoft.com/office/powerpoint/2010/main" val="1905448674"/>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BA1C046-F6FB-C14A-8CC8-CD8CEB43E6A5}"/>
              </a:ext>
            </a:extLst>
          </p:cNvPr>
          <p:cNvGrpSpPr/>
          <p:nvPr/>
        </p:nvGrpSpPr>
        <p:grpSpPr>
          <a:xfrm>
            <a:off x="1362560" y="5169952"/>
            <a:ext cx="8935681" cy="3376095"/>
            <a:chOff x="1362560" y="3216827"/>
            <a:chExt cx="8935681" cy="3376095"/>
          </a:xfrm>
        </p:grpSpPr>
        <p:sp>
          <p:nvSpPr>
            <p:cNvPr id="12" name="Oval 11">
              <a:extLst>
                <a:ext uri="{FF2B5EF4-FFF2-40B4-BE49-F238E27FC236}">
                  <a16:creationId xmlns:a16="http://schemas.microsoft.com/office/drawing/2014/main" id="{53594586-8587-5143-B02D-283C61E099EA}"/>
                </a:ext>
              </a:extLst>
            </p:cNvPr>
            <p:cNvSpPr/>
            <p:nvPr/>
          </p:nvSpPr>
          <p:spPr>
            <a:xfrm>
              <a:off x="1362560" y="3437515"/>
              <a:ext cx="1188720" cy="1188719"/>
            </a:xfrm>
            <a:prstGeom prst="ellipse">
              <a:avLst/>
            </a:prstGeom>
            <a:solidFill>
              <a:srgbClr val="FAE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u="none" strike="noStrike" kern="1200" cap="none" spc="0" normalizeH="0" baseline="0" noProof="0">
                <a:ln>
                  <a:noFill/>
                </a:ln>
                <a:solidFill>
                  <a:prstClr val="white"/>
                </a:solidFill>
                <a:effectLst/>
                <a:uLnTx/>
                <a:uFillTx/>
                <a:latin typeface="Community Light" panose="02000303040000020003" pitchFamily="2" charset="0"/>
              </a:endParaRPr>
            </a:p>
          </p:txBody>
        </p:sp>
        <p:sp>
          <p:nvSpPr>
            <p:cNvPr id="13" name="Rectangle 12">
              <a:extLst>
                <a:ext uri="{FF2B5EF4-FFF2-40B4-BE49-F238E27FC236}">
                  <a16:creationId xmlns:a16="http://schemas.microsoft.com/office/drawing/2014/main" id="{CBCF7BAF-731D-9541-8CB2-1D1D180B0858}"/>
                </a:ext>
              </a:extLst>
            </p:cNvPr>
            <p:cNvSpPr/>
            <p:nvPr/>
          </p:nvSpPr>
          <p:spPr>
            <a:xfrm>
              <a:off x="1573967" y="3582645"/>
              <a:ext cx="765906" cy="920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de-DE" sz="7000" u="none" strike="noStrike" kern="1200" cap="none" normalizeH="0" baseline="0">
                  <a:ln>
                    <a:noFill/>
                  </a:ln>
                  <a:solidFill>
                    <a:srgbClr val="935706"/>
                  </a:solidFill>
                  <a:effectLst/>
                  <a:uLnTx/>
                  <a:uFillTx/>
                  <a:latin typeface="Community" panose="02000303040000020003" pitchFamily="2" charset="0"/>
                </a:rPr>
                <a:t>3</a:t>
              </a:r>
            </a:p>
          </p:txBody>
        </p:sp>
        <p:sp>
          <p:nvSpPr>
            <p:cNvPr id="14" name="Rectangle 13">
              <a:extLst>
                <a:ext uri="{FF2B5EF4-FFF2-40B4-BE49-F238E27FC236}">
                  <a16:creationId xmlns:a16="http://schemas.microsoft.com/office/drawing/2014/main" id="{440DF8E9-6043-5640-9C14-353BB73128F5}"/>
                </a:ext>
              </a:extLst>
            </p:cNvPr>
            <p:cNvSpPr/>
            <p:nvPr/>
          </p:nvSpPr>
          <p:spPr>
            <a:xfrm>
              <a:off x="2947673" y="3216827"/>
              <a:ext cx="7350568" cy="3376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lvl="0" rtl="0">
                <a:lnSpc>
                  <a:spcPct val="90000"/>
                </a:lnSpc>
                <a:spcBef>
                  <a:spcPct val="0"/>
                </a:spcBef>
                <a:spcAft>
                  <a:spcPct val="0"/>
                </a:spcAft>
                <a:defRPr/>
              </a:pPr>
              <a:r>
                <a:rPr lang="de-DE" sz="12000" dirty="0">
                  <a:solidFill>
                    <a:srgbClr val="5B696B"/>
                  </a:solidFill>
                  <a:latin typeface="Community Light" panose="02000303040000020003" pitchFamily="2" charset="0"/>
                </a:rPr>
                <a:t>Studierende</a:t>
              </a:r>
            </a:p>
          </p:txBody>
        </p:sp>
      </p:grpSp>
      <p:pic>
        <p:nvPicPr>
          <p:cNvPr id="17" name="Picture 16" descr="A close up of a sign&#10;&#10;Description automatically generated">
            <a:extLst>
              <a:ext uri="{FF2B5EF4-FFF2-40B4-BE49-F238E27FC236}">
                <a16:creationId xmlns:a16="http://schemas.microsoft.com/office/drawing/2014/main" id="{9A3194A4-00C0-614B-8252-13EB3CA23010}"/>
              </a:ext>
            </a:extLst>
          </p:cNvPr>
          <p:cNvPicPr>
            <a:picLocks noChangeAspect="1"/>
          </p:cNvPicPr>
          <p:nvPr/>
        </p:nvPicPr>
        <p:blipFill>
          <a:blip r:embed="rId3"/>
          <a:stretch>
            <a:fillRect/>
          </a:stretch>
        </p:blipFill>
        <p:spPr>
          <a:xfrm>
            <a:off x="1362560" y="12811147"/>
            <a:ext cx="2090791" cy="287116"/>
          </a:xfrm>
          <a:prstGeom prst="rect">
            <a:avLst/>
          </a:prstGeom>
        </p:spPr>
      </p:pic>
      <p:pic>
        <p:nvPicPr>
          <p:cNvPr id="5" name="Picture 4">
            <a:extLst>
              <a:ext uri="{FF2B5EF4-FFF2-40B4-BE49-F238E27FC236}">
                <a16:creationId xmlns:a16="http://schemas.microsoft.com/office/drawing/2014/main" id="{F1FA6105-2C96-E549-976D-E446E8D868F4}"/>
              </a:ext>
            </a:extLst>
          </p:cNvPr>
          <p:cNvPicPr>
            <a:picLocks noChangeAspect="1"/>
          </p:cNvPicPr>
          <p:nvPr/>
        </p:nvPicPr>
        <p:blipFill>
          <a:blip r:embed="rId4"/>
          <a:stretch>
            <a:fillRect/>
          </a:stretch>
        </p:blipFill>
        <p:spPr>
          <a:xfrm>
            <a:off x="12234799" y="0"/>
            <a:ext cx="12152376" cy="13716000"/>
          </a:xfrm>
          <a:prstGeom prst="rect">
            <a:avLst/>
          </a:prstGeom>
        </p:spPr>
      </p:pic>
      <p:sp>
        <p:nvSpPr>
          <p:cNvPr id="8" name="Rectangle 7">
            <a:extLst>
              <a:ext uri="{FF2B5EF4-FFF2-40B4-BE49-F238E27FC236}">
                <a16:creationId xmlns:a16="http://schemas.microsoft.com/office/drawing/2014/main" id="{9D1BAF3C-8103-FB44-BF64-668614BB0CB5}"/>
              </a:ext>
            </a:extLst>
          </p:cNvPr>
          <p:cNvSpPr/>
          <p:nvPr/>
        </p:nvSpPr>
        <p:spPr>
          <a:xfrm>
            <a:off x="2947672" y="7391015"/>
            <a:ext cx="7350569" cy="777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de-DE" sz="3400" dirty="0">
                <a:solidFill>
                  <a:srgbClr val="935806"/>
                </a:solidFill>
                <a:latin typeface="Community" panose="02000303040000020003" pitchFamily="2" charset="0"/>
              </a:rPr>
              <a:t>Wie Studierende über das LinkedIn Learning Champions-Programm ihre </a:t>
            </a:r>
            <a:r>
              <a:rPr lang="de-DE" sz="3400" dirty="0" err="1">
                <a:solidFill>
                  <a:srgbClr val="935806"/>
                </a:solidFill>
                <a:latin typeface="Community" panose="02000303040000020003" pitchFamily="2" charset="0"/>
              </a:rPr>
              <a:t>Kommiliton:innen</a:t>
            </a:r>
            <a:r>
              <a:rPr lang="de-DE" sz="3400" dirty="0">
                <a:solidFill>
                  <a:srgbClr val="935806"/>
                </a:solidFill>
                <a:latin typeface="Community" panose="02000303040000020003" pitchFamily="2" charset="0"/>
              </a:rPr>
              <a:t> zum Lernen motivieren</a:t>
            </a:r>
          </a:p>
        </p:txBody>
      </p:sp>
    </p:spTree>
    <p:extLst>
      <p:ext uri="{BB962C8B-B14F-4D97-AF65-F5344CB8AC3E}">
        <p14:creationId xmlns:p14="http://schemas.microsoft.com/office/powerpoint/2010/main" val="1409575139"/>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37" name="Rectangle 36">
            <a:extLst>
              <a:ext uri="{FF2B5EF4-FFF2-40B4-BE49-F238E27FC236}">
                <a16:creationId xmlns:a16="http://schemas.microsoft.com/office/drawing/2014/main" id="{3827FB32-A2AB-4143-A78E-E7749DD73118}"/>
              </a:ext>
            </a:extLst>
          </p:cNvPr>
          <p:cNvSpPr/>
          <p:nvPr/>
        </p:nvSpPr>
        <p:spPr>
          <a:xfrm>
            <a:off x="1297530" y="4920964"/>
            <a:ext cx="6571123" cy="573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200" dirty="0">
                <a:solidFill>
                  <a:srgbClr val="546779"/>
                </a:solidFill>
                <a:latin typeface="Community Light" panose="02000303040000020003" pitchFamily="2" charset="0"/>
              </a:rPr>
              <a:t>Dinge von oben vorzugeben hat seine Grenzen. Das gilt besonders an Hochschulen und Universitäten, wo Studierende sich stark an ihren </a:t>
            </a:r>
            <a:r>
              <a:rPr lang="de-DE" sz="3200" dirty="0" err="1">
                <a:solidFill>
                  <a:srgbClr val="546779"/>
                </a:solidFill>
                <a:latin typeface="Community Light" panose="02000303040000020003" pitchFamily="2" charset="0"/>
              </a:rPr>
              <a:t>Kommiliton:innen</a:t>
            </a:r>
            <a:r>
              <a:rPr lang="de-DE" sz="3200" dirty="0">
                <a:solidFill>
                  <a:srgbClr val="546779"/>
                </a:solidFill>
                <a:latin typeface="Community Light" panose="02000303040000020003" pitchFamily="2" charset="0"/>
              </a:rPr>
              <a:t> orientieren.</a:t>
            </a:r>
          </a:p>
          <a:p>
            <a:endParaRPr lang="en-US" sz="3200" dirty="0">
              <a:solidFill>
                <a:srgbClr val="546779"/>
              </a:solidFill>
              <a:latin typeface="Community Light" panose="02000303040000020003" pitchFamily="2" charset="0"/>
            </a:endParaRPr>
          </a:p>
          <a:p>
            <a:pPr rtl="0"/>
            <a:r>
              <a:rPr lang="de-DE" sz="3200" dirty="0">
                <a:solidFill>
                  <a:srgbClr val="546779"/>
                </a:solidFill>
                <a:latin typeface="Community Light" panose="02000303040000020003" pitchFamily="2" charset="0"/>
              </a:rPr>
              <a:t>Um LinkedIn Learning in Ihrer Einrichtung erfolgreich einzuführen, brauchen Sie neben Verwaltungsangestellten, Lehrkräften und den </a:t>
            </a:r>
            <a:r>
              <a:rPr lang="de-DE" sz="3200" dirty="0" err="1">
                <a:solidFill>
                  <a:srgbClr val="546779"/>
                </a:solidFill>
                <a:latin typeface="Community Light" panose="02000303040000020003" pitchFamily="2" charset="0"/>
              </a:rPr>
              <a:t>Career-Service-Mitarbeiter:innen</a:t>
            </a:r>
            <a:r>
              <a:rPr lang="de-DE" sz="3200" dirty="0">
                <a:solidFill>
                  <a:srgbClr val="546779"/>
                </a:solidFill>
                <a:latin typeface="Community Light" panose="02000303040000020003" pitchFamily="2" charset="0"/>
              </a:rPr>
              <a:t> Studierende, die ihre </a:t>
            </a:r>
            <a:r>
              <a:rPr lang="de-DE" sz="3200" dirty="0" err="1">
                <a:solidFill>
                  <a:srgbClr val="546779"/>
                </a:solidFill>
                <a:latin typeface="Community Light" panose="02000303040000020003" pitchFamily="2" charset="0"/>
              </a:rPr>
              <a:t>Kommiliton:innen</a:t>
            </a:r>
            <a:r>
              <a:rPr lang="de-DE" sz="3200" dirty="0">
                <a:solidFill>
                  <a:srgbClr val="546779"/>
                </a:solidFill>
                <a:latin typeface="Community Light" panose="02000303040000020003" pitchFamily="2" charset="0"/>
              </a:rPr>
              <a:t> zum Lernen motivieren.</a:t>
            </a:r>
          </a:p>
          <a:p>
            <a:endParaRPr lang="en-US" sz="3200" dirty="0">
              <a:solidFill>
                <a:srgbClr val="546779"/>
              </a:solidFill>
              <a:latin typeface="Community Light" panose="02000303040000020003" pitchFamily="2" charset="0"/>
            </a:endParaRPr>
          </a:p>
        </p:txBody>
      </p:sp>
      <p:sp>
        <p:nvSpPr>
          <p:cNvPr id="47" name="Rectangle 46">
            <a:extLst>
              <a:ext uri="{FF2B5EF4-FFF2-40B4-BE49-F238E27FC236}">
                <a16:creationId xmlns:a16="http://schemas.microsoft.com/office/drawing/2014/main" id="{31A8EAEC-9687-7A42-91AF-C73BB022A7F6}"/>
              </a:ext>
            </a:extLst>
          </p:cNvPr>
          <p:cNvSpPr/>
          <p:nvPr/>
        </p:nvSpPr>
        <p:spPr>
          <a:xfrm>
            <a:off x="1280225" y="1692559"/>
            <a:ext cx="22470111"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de-DE" sz="7700" dirty="0">
                <a:solidFill>
                  <a:srgbClr val="935706"/>
                </a:solidFill>
                <a:latin typeface="Community Light"/>
                <a:cs typeface="Arial"/>
              </a:rPr>
              <a:t>Wie Sie Ihre Studierenden mit dem LinkedIn Learning Champions-Programm zu </a:t>
            </a:r>
            <a:r>
              <a:rPr lang="de-DE" sz="7700" dirty="0" err="1">
                <a:solidFill>
                  <a:srgbClr val="935706"/>
                </a:solidFill>
                <a:latin typeface="Community Light"/>
                <a:cs typeface="Arial"/>
              </a:rPr>
              <a:t>Weiterbildungsbotschafter:innen</a:t>
            </a:r>
            <a:r>
              <a:rPr lang="de-DE" sz="7700" dirty="0">
                <a:solidFill>
                  <a:srgbClr val="935706"/>
                </a:solidFill>
                <a:latin typeface="Community Light"/>
                <a:cs typeface="Arial"/>
              </a:rPr>
              <a:t> machen</a:t>
            </a:r>
          </a:p>
        </p:txBody>
      </p:sp>
      <p:sp>
        <p:nvSpPr>
          <p:cNvPr id="59" name="Rectangle 58">
            <a:extLst>
              <a:ext uri="{FF2B5EF4-FFF2-40B4-BE49-F238E27FC236}">
                <a16:creationId xmlns:a16="http://schemas.microsoft.com/office/drawing/2014/main" id="{D1EC0C08-7BD4-3043-B944-F305E061E97E}"/>
              </a:ext>
            </a:extLst>
          </p:cNvPr>
          <p:cNvSpPr/>
          <p:nvPr/>
        </p:nvSpPr>
        <p:spPr>
          <a:xfrm>
            <a:off x="9007365" y="4920964"/>
            <a:ext cx="6802130" cy="6509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200" dirty="0">
                <a:solidFill>
                  <a:srgbClr val="546779"/>
                </a:solidFill>
                <a:latin typeface="Community Light" panose="02000303040000020003" pitchFamily="2" charset="0"/>
              </a:rPr>
              <a:t>Deshalb gibt es das </a:t>
            </a:r>
            <a:r>
              <a:rPr lang="de-DE" sz="3200" dirty="0">
                <a:solidFill>
                  <a:srgbClr val="935706"/>
                </a:solidFill>
                <a:latin typeface="Community Light" panose="02000303040000020003" pitchFamily="2" charset="0"/>
                <a:hlinkClick r:id="rId4"/>
              </a:rPr>
              <a:t>LinkedIn Learning Champions-Programm</a:t>
            </a:r>
            <a:r>
              <a:rPr lang="de-DE" sz="3200" dirty="0">
                <a:solidFill>
                  <a:srgbClr val="546779"/>
                </a:solidFill>
                <a:latin typeface="Community Light" panose="02000303040000020003" pitchFamily="2" charset="0"/>
              </a:rPr>
              <a:t>. Darin haben Studierende als LinkedIn Champions die Möglichkeit, Führungserfahrung zu sammeln und ein Portfolio an Projekten aufzubauen. Zudem erhalten sie ein Empfehlungsschreiben von LinkedIn und können ihr berufliches Netzwerk erweitern.</a:t>
            </a:r>
          </a:p>
          <a:p>
            <a:endParaRPr lang="en-US" sz="3200" dirty="0">
              <a:solidFill>
                <a:srgbClr val="546779"/>
              </a:solidFill>
              <a:latin typeface="Community Light" panose="02000303040000020003" pitchFamily="2" charset="0"/>
            </a:endParaRPr>
          </a:p>
          <a:p>
            <a:pPr rtl="0"/>
            <a:r>
              <a:rPr lang="de-DE" sz="3200" dirty="0">
                <a:solidFill>
                  <a:srgbClr val="546779"/>
                </a:solidFill>
                <a:latin typeface="Community Light" panose="02000303040000020003" pitchFamily="2" charset="0"/>
              </a:rPr>
              <a:t>Was aber noch wichtiger ist: Die Champions sorgen dafür, dass mehr Studierende LinkedIn nutzen. Sie geben Seminare, gehen in die Kurse und motivieren ihre </a:t>
            </a:r>
            <a:r>
              <a:rPr lang="de-DE" sz="3200" dirty="0" err="1">
                <a:solidFill>
                  <a:srgbClr val="546779"/>
                </a:solidFill>
                <a:latin typeface="Community Light" panose="02000303040000020003" pitchFamily="2" charset="0"/>
              </a:rPr>
              <a:t>Kommiliton:innen</a:t>
            </a:r>
            <a:r>
              <a:rPr lang="de-DE" sz="3200" dirty="0">
                <a:solidFill>
                  <a:srgbClr val="546779"/>
                </a:solidFill>
                <a:latin typeface="Community Light" panose="02000303040000020003" pitchFamily="2" charset="0"/>
              </a:rPr>
              <a:t>, ihre berufliche Entwicklung selbst in die Hand zu nehmen.</a:t>
            </a:r>
          </a:p>
          <a:p>
            <a:endParaRPr lang="en-US" sz="3200" dirty="0">
              <a:solidFill>
                <a:srgbClr val="546779"/>
              </a:solidFill>
              <a:latin typeface="Community Light" panose="02000303040000020003" pitchFamily="2" charset="0"/>
            </a:endParaRPr>
          </a:p>
          <a:p>
            <a:endParaRPr lang="en-US" sz="3200" dirty="0">
              <a:solidFill>
                <a:srgbClr val="546779"/>
              </a:solidFill>
              <a:latin typeface="Community Light" panose="02000303040000020003" pitchFamily="2" charset="0"/>
            </a:endParaRPr>
          </a:p>
        </p:txBody>
      </p:sp>
      <p:sp>
        <p:nvSpPr>
          <p:cNvPr id="40" name="Rectangle 39">
            <a:extLst>
              <a:ext uri="{FF2B5EF4-FFF2-40B4-BE49-F238E27FC236}">
                <a16:creationId xmlns:a16="http://schemas.microsoft.com/office/drawing/2014/main" id="{B04DF2EC-F295-6643-988D-03F019B9F80F}"/>
              </a:ext>
            </a:extLst>
          </p:cNvPr>
          <p:cNvSpPr/>
          <p:nvPr/>
        </p:nvSpPr>
        <p:spPr>
          <a:xfrm>
            <a:off x="2022249" y="993541"/>
            <a:ext cx="4075314"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de-DE" sz="3400">
                <a:solidFill>
                  <a:srgbClr val="5B696B"/>
                </a:solidFill>
                <a:latin typeface="Community"/>
              </a:rPr>
              <a:t>Studierende</a:t>
            </a:r>
          </a:p>
        </p:txBody>
      </p:sp>
      <p:sp>
        <p:nvSpPr>
          <p:cNvPr id="41" name="Oval 40">
            <a:extLst>
              <a:ext uri="{FF2B5EF4-FFF2-40B4-BE49-F238E27FC236}">
                <a16:creationId xmlns:a16="http://schemas.microsoft.com/office/drawing/2014/main" id="{A0E80127-63E4-9A45-82C4-6A402E282381}"/>
              </a:ext>
            </a:extLst>
          </p:cNvPr>
          <p:cNvSpPr/>
          <p:nvPr/>
        </p:nvSpPr>
        <p:spPr>
          <a:xfrm>
            <a:off x="1286846" y="962503"/>
            <a:ext cx="509013" cy="509015"/>
          </a:xfrm>
          <a:prstGeom prst="ellipse">
            <a:avLst/>
          </a:prstGeom>
          <a:solidFill>
            <a:srgbClr val="FAE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42" name="Rectangle 41">
            <a:extLst>
              <a:ext uri="{FF2B5EF4-FFF2-40B4-BE49-F238E27FC236}">
                <a16:creationId xmlns:a16="http://schemas.microsoft.com/office/drawing/2014/main" id="{EDAA53E5-26F6-1A4B-BF28-1838AFF34C11}"/>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935706"/>
                </a:solidFill>
                <a:latin typeface="Community" panose="02000303040000020003" pitchFamily="2" charset="0"/>
              </a:rPr>
              <a:t>3</a:t>
            </a:r>
          </a:p>
        </p:txBody>
      </p:sp>
      <p:sp>
        <p:nvSpPr>
          <p:cNvPr id="35" name="Rectangle 34">
            <a:extLst>
              <a:ext uri="{FF2B5EF4-FFF2-40B4-BE49-F238E27FC236}">
                <a16:creationId xmlns:a16="http://schemas.microsoft.com/office/drawing/2014/main" id="{84589279-068E-914E-AA97-CF208801B861}"/>
              </a:ext>
            </a:extLst>
          </p:cNvPr>
          <p:cNvSpPr/>
          <p:nvPr/>
        </p:nvSpPr>
        <p:spPr>
          <a:xfrm>
            <a:off x="16667094" y="4916234"/>
            <a:ext cx="6335527" cy="573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200" dirty="0">
                <a:solidFill>
                  <a:srgbClr val="546779"/>
                </a:solidFill>
                <a:latin typeface="Community Light" panose="02000303040000020003" pitchFamily="2" charset="0"/>
              </a:rPr>
              <a:t>Hunderte Studierende haben das Programm bereits absolviert und dadurch viele Tausend andere animiert, ihre professionelle Marke auf LinkedIn zu stärken. Eine tolle Möglichkeit, Ihren Studierenden zu mehr Erfolg zu verhelfen – ohne Mehraufwand für Sie. </a:t>
            </a:r>
          </a:p>
          <a:p>
            <a:endParaRPr lang="en-US" sz="3200" dirty="0">
              <a:solidFill>
                <a:srgbClr val="546779"/>
              </a:solidFill>
              <a:latin typeface="Community Light" panose="02000303040000020003" pitchFamily="2" charset="0"/>
            </a:endParaRPr>
          </a:p>
        </p:txBody>
      </p:sp>
    </p:spTree>
    <p:extLst>
      <p:ext uri="{BB962C8B-B14F-4D97-AF65-F5344CB8AC3E}">
        <p14:creationId xmlns:p14="http://schemas.microsoft.com/office/powerpoint/2010/main" val="384954728"/>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47" name="Rectangle 46">
            <a:extLst>
              <a:ext uri="{FF2B5EF4-FFF2-40B4-BE49-F238E27FC236}">
                <a16:creationId xmlns:a16="http://schemas.microsoft.com/office/drawing/2014/main" id="{31A8EAEC-9687-7A42-91AF-C73BB022A7F6}"/>
              </a:ext>
            </a:extLst>
          </p:cNvPr>
          <p:cNvSpPr/>
          <p:nvPr/>
        </p:nvSpPr>
        <p:spPr>
          <a:xfrm>
            <a:off x="1280226" y="1692559"/>
            <a:ext cx="22474784"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de-DE" sz="7700" dirty="0">
                <a:solidFill>
                  <a:srgbClr val="935706"/>
                </a:solidFill>
                <a:latin typeface="Community Light"/>
                <a:cs typeface="Arial"/>
              </a:rPr>
              <a:t>Wie Sie Ihre Studierenden mit dem LinkedIn Learning Champions-Programm zu </a:t>
            </a:r>
            <a:r>
              <a:rPr lang="de-DE" sz="7700" dirty="0" err="1">
                <a:solidFill>
                  <a:srgbClr val="935706"/>
                </a:solidFill>
                <a:latin typeface="Community Light"/>
                <a:cs typeface="Arial"/>
              </a:rPr>
              <a:t>Weiterbildungsbotschafter:innen</a:t>
            </a:r>
            <a:r>
              <a:rPr lang="de-DE" sz="7700" dirty="0">
                <a:solidFill>
                  <a:srgbClr val="935706"/>
                </a:solidFill>
                <a:latin typeface="Community Light"/>
                <a:cs typeface="Arial"/>
              </a:rPr>
              <a:t> machen</a:t>
            </a:r>
          </a:p>
        </p:txBody>
      </p:sp>
      <p:sp>
        <p:nvSpPr>
          <p:cNvPr id="40" name="Rectangle 39">
            <a:extLst>
              <a:ext uri="{FF2B5EF4-FFF2-40B4-BE49-F238E27FC236}">
                <a16:creationId xmlns:a16="http://schemas.microsoft.com/office/drawing/2014/main" id="{B04DF2EC-F295-6643-988D-03F019B9F80F}"/>
              </a:ext>
            </a:extLst>
          </p:cNvPr>
          <p:cNvSpPr/>
          <p:nvPr/>
        </p:nvSpPr>
        <p:spPr>
          <a:xfrm>
            <a:off x="2022249" y="993541"/>
            <a:ext cx="4075314"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de-DE" sz="3400">
                <a:solidFill>
                  <a:srgbClr val="5B696B"/>
                </a:solidFill>
                <a:latin typeface="Community"/>
              </a:rPr>
              <a:t>Studierende</a:t>
            </a:r>
          </a:p>
        </p:txBody>
      </p:sp>
      <p:sp>
        <p:nvSpPr>
          <p:cNvPr id="41" name="Oval 40">
            <a:extLst>
              <a:ext uri="{FF2B5EF4-FFF2-40B4-BE49-F238E27FC236}">
                <a16:creationId xmlns:a16="http://schemas.microsoft.com/office/drawing/2014/main" id="{A0E80127-63E4-9A45-82C4-6A402E282381}"/>
              </a:ext>
            </a:extLst>
          </p:cNvPr>
          <p:cNvSpPr/>
          <p:nvPr/>
        </p:nvSpPr>
        <p:spPr>
          <a:xfrm>
            <a:off x="1286846" y="962503"/>
            <a:ext cx="509013" cy="509015"/>
          </a:xfrm>
          <a:prstGeom prst="ellipse">
            <a:avLst/>
          </a:prstGeom>
          <a:solidFill>
            <a:srgbClr val="FAE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42" name="Rectangle 41">
            <a:extLst>
              <a:ext uri="{FF2B5EF4-FFF2-40B4-BE49-F238E27FC236}">
                <a16:creationId xmlns:a16="http://schemas.microsoft.com/office/drawing/2014/main" id="{EDAA53E5-26F6-1A4B-BF28-1838AFF34C11}"/>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935706"/>
                </a:solidFill>
                <a:latin typeface="Community" panose="02000303040000020003" pitchFamily="2" charset="0"/>
              </a:rPr>
              <a:t>3</a:t>
            </a:r>
          </a:p>
        </p:txBody>
      </p:sp>
      <p:sp>
        <p:nvSpPr>
          <p:cNvPr id="43" name="Rectangle 42">
            <a:extLst>
              <a:ext uri="{FF2B5EF4-FFF2-40B4-BE49-F238E27FC236}">
                <a16:creationId xmlns:a16="http://schemas.microsoft.com/office/drawing/2014/main" id="{F631C09F-DDFF-004B-8C77-87C6953A1074}"/>
              </a:ext>
            </a:extLst>
          </p:cNvPr>
          <p:cNvSpPr/>
          <p:nvPr/>
        </p:nvSpPr>
        <p:spPr>
          <a:xfrm>
            <a:off x="1332588" y="6593223"/>
            <a:ext cx="5156295" cy="3431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4400" dirty="0">
                <a:solidFill>
                  <a:srgbClr val="935706"/>
                </a:solidFill>
                <a:latin typeface="Community" panose="02000303040000020003" pitchFamily="2" charset="0"/>
              </a:rPr>
              <a:t>Einrichtungen, die am LinkedIn Learning Champions-Programm teilgenommen haben, verzeichnen klare Erfolge:</a:t>
            </a:r>
          </a:p>
        </p:txBody>
      </p:sp>
      <p:grpSp>
        <p:nvGrpSpPr>
          <p:cNvPr id="9" name="Group 8">
            <a:extLst>
              <a:ext uri="{FF2B5EF4-FFF2-40B4-BE49-F238E27FC236}">
                <a16:creationId xmlns:a16="http://schemas.microsoft.com/office/drawing/2014/main" id="{1F19ACC8-3A99-C24E-BF16-604F92CF942A}"/>
              </a:ext>
            </a:extLst>
          </p:cNvPr>
          <p:cNvGrpSpPr/>
          <p:nvPr/>
        </p:nvGrpSpPr>
        <p:grpSpPr>
          <a:xfrm>
            <a:off x="6782761" y="5787998"/>
            <a:ext cx="16972249" cy="5041696"/>
            <a:chOff x="6782761" y="5787998"/>
            <a:chExt cx="16972249" cy="5041696"/>
          </a:xfrm>
        </p:grpSpPr>
        <p:sp>
          <p:nvSpPr>
            <p:cNvPr id="63" name="Oval 62">
              <a:extLst>
                <a:ext uri="{FF2B5EF4-FFF2-40B4-BE49-F238E27FC236}">
                  <a16:creationId xmlns:a16="http://schemas.microsoft.com/office/drawing/2014/main" id="{B715A29A-200C-FB43-9875-67F076387752}"/>
                </a:ext>
              </a:extLst>
            </p:cNvPr>
            <p:cNvSpPr/>
            <p:nvPr/>
          </p:nvSpPr>
          <p:spPr>
            <a:xfrm>
              <a:off x="18308526" y="5787998"/>
              <a:ext cx="5050006" cy="5014806"/>
            </a:xfrm>
            <a:prstGeom prst="ellipse">
              <a:avLst/>
            </a:prstGeom>
            <a:solidFill>
              <a:srgbClr val="FAE0B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a:solidFill>
                  <a:srgbClr val="FFFFFF"/>
                </a:solidFill>
                <a:latin typeface="Community" panose="02000303040000020003" pitchFamily="2" charset="0"/>
                <a:ea typeface="+mn-ea"/>
              </a:endParaRPr>
            </a:p>
          </p:txBody>
        </p:sp>
        <p:grpSp>
          <p:nvGrpSpPr>
            <p:cNvPr id="6" name="Group 5">
              <a:extLst>
                <a:ext uri="{FF2B5EF4-FFF2-40B4-BE49-F238E27FC236}">
                  <a16:creationId xmlns:a16="http://schemas.microsoft.com/office/drawing/2014/main" id="{75F7CC7F-A753-EB4D-B6AD-6FD6E4FC1C07}"/>
                </a:ext>
              </a:extLst>
            </p:cNvPr>
            <p:cNvGrpSpPr/>
            <p:nvPr/>
          </p:nvGrpSpPr>
          <p:grpSpPr>
            <a:xfrm>
              <a:off x="17880183" y="6173842"/>
              <a:ext cx="5874827" cy="3692753"/>
              <a:chOff x="17829384" y="6490664"/>
              <a:chExt cx="5874827" cy="3692753"/>
            </a:xfrm>
          </p:grpSpPr>
          <p:sp>
            <p:nvSpPr>
              <p:cNvPr id="64" name="TextBox 63">
                <a:extLst>
                  <a:ext uri="{FF2B5EF4-FFF2-40B4-BE49-F238E27FC236}">
                    <a16:creationId xmlns:a16="http://schemas.microsoft.com/office/drawing/2014/main" id="{3D0402F7-10A8-944C-96E6-FD0DF8C55140}"/>
                  </a:ext>
                </a:extLst>
              </p:cNvPr>
              <p:cNvSpPr txBox="1"/>
              <p:nvPr/>
            </p:nvSpPr>
            <p:spPr>
              <a:xfrm>
                <a:off x="18864401" y="8336758"/>
                <a:ext cx="3836658" cy="1846659"/>
              </a:xfrm>
              <a:prstGeom prst="rect">
                <a:avLst/>
              </a:prstGeom>
            </p:spPr>
            <p:txBody>
              <a:bodyPr vert="horz" wrap="square" lIns="0" tIns="0" rIns="0" bIns="0" rtlCol="0">
                <a:spAutoFit/>
              </a:bodyPr>
              <a:lstStyle>
                <a:defPPr>
                  <a:defRPr lang="en-US"/>
                </a:defPPr>
              </a:lstStyle>
              <a:p>
                <a:pPr algn="ctr" rtl="0"/>
                <a:r>
                  <a:rPr lang="de-DE" sz="4000" dirty="0">
                    <a:solidFill>
                      <a:srgbClr val="546779"/>
                    </a:solidFill>
                    <a:latin typeface="Community Light" panose="02000303040000020003" pitchFamily="2" charset="0"/>
                  </a:rPr>
                  <a:t>höhere Aktivierungsrate auf LinkedIn Learning</a:t>
                </a:r>
              </a:p>
            </p:txBody>
          </p:sp>
          <p:sp>
            <p:nvSpPr>
              <p:cNvPr id="65" name="TextBox 64">
                <a:extLst>
                  <a:ext uri="{FF2B5EF4-FFF2-40B4-BE49-F238E27FC236}">
                    <a16:creationId xmlns:a16="http://schemas.microsoft.com/office/drawing/2014/main" id="{786A2183-6532-7740-A076-55E148CCFA8D}"/>
                  </a:ext>
                </a:extLst>
              </p:cNvPr>
              <p:cNvSpPr txBox="1"/>
              <p:nvPr/>
            </p:nvSpPr>
            <p:spPr>
              <a:xfrm>
                <a:off x="17829384" y="6490664"/>
                <a:ext cx="5874827" cy="1846659"/>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de-DE" sz="12000" dirty="0">
                    <a:solidFill>
                      <a:srgbClr val="935706"/>
                    </a:solidFill>
                    <a:latin typeface="Community Light" panose="02000303040000020003" pitchFamily="2" charset="0"/>
                    <a:cs typeface="AvenirNext LT Pro Regular"/>
                  </a:rPr>
                  <a:t>2x</a:t>
                </a:r>
              </a:p>
            </p:txBody>
          </p:sp>
        </p:grpSp>
        <p:sp>
          <p:nvSpPr>
            <p:cNvPr id="44" name="Oval 43">
              <a:extLst>
                <a:ext uri="{FF2B5EF4-FFF2-40B4-BE49-F238E27FC236}">
                  <a16:creationId xmlns:a16="http://schemas.microsoft.com/office/drawing/2014/main" id="{0C023623-1E23-8944-8E02-2EA634A10336}"/>
                </a:ext>
              </a:extLst>
            </p:cNvPr>
            <p:cNvSpPr/>
            <p:nvPr/>
          </p:nvSpPr>
          <p:spPr>
            <a:xfrm>
              <a:off x="12592541" y="5817182"/>
              <a:ext cx="5047696" cy="5012512"/>
            </a:xfrm>
            <a:prstGeom prst="ellipse">
              <a:avLst/>
            </a:prstGeom>
            <a:solidFill>
              <a:srgbClr val="FAE0B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a:solidFill>
                  <a:srgbClr val="FFFFFF"/>
                </a:solidFill>
                <a:latin typeface="Community" panose="02000303040000020003" pitchFamily="2" charset="0"/>
                <a:ea typeface="+mn-ea"/>
              </a:endParaRPr>
            </a:p>
          </p:txBody>
        </p:sp>
        <p:grpSp>
          <p:nvGrpSpPr>
            <p:cNvPr id="4" name="Group 3">
              <a:extLst>
                <a:ext uri="{FF2B5EF4-FFF2-40B4-BE49-F238E27FC236}">
                  <a16:creationId xmlns:a16="http://schemas.microsoft.com/office/drawing/2014/main" id="{FBAD518A-8874-A94F-A332-24CC3C3DD360}"/>
                </a:ext>
              </a:extLst>
            </p:cNvPr>
            <p:cNvGrpSpPr/>
            <p:nvPr/>
          </p:nvGrpSpPr>
          <p:grpSpPr>
            <a:xfrm>
              <a:off x="12879332" y="6229919"/>
              <a:ext cx="4467028" cy="3773586"/>
              <a:chOff x="9980305" y="7037803"/>
              <a:chExt cx="4467028" cy="3773586"/>
            </a:xfrm>
          </p:grpSpPr>
          <p:sp>
            <p:nvSpPr>
              <p:cNvPr id="55" name="TextBox 54">
                <a:extLst>
                  <a:ext uri="{FF2B5EF4-FFF2-40B4-BE49-F238E27FC236}">
                    <a16:creationId xmlns:a16="http://schemas.microsoft.com/office/drawing/2014/main" id="{B4586F13-618A-2C49-831D-F6E1A50335A5}"/>
                  </a:ext>
                </a:extLst>
              </p:cNvPr>
              <p:cNvSpPr txBox="1"/>
              <p:nvPr/>
            </p:nvSpPr>
            <p:spPr>
              <a:xfrm>
                <a:off x="9980305" y="8964730"/>
                <a:ext cx="4467028" cy="1846659"/>
              </a:xfrm>
              <a:prstGeom prst="rect">
                <a:avLst/>
              </a:prstGeom>
            </p:spPr>
            <p:txBody>
              <a:bodyPr vert="horz" wrap="square" lIns="0" tIns="0" rIns="0" bIns="0" rtlCol="0">
                <a:spAutoFit/>
              </a:bodyPr>
              <a:lstStyle>
                <a:defPPr>
                  <a:defRPr lang="en-US"/>
                </a:defPPr>
              </a:lstStyle>
              <a:p>
                <a:pPr algn="ctr" rtl="0"/>
                <a:r>
                  <a:rPr lang="de-DE" sz="4000" dirty="0">
                    <a:solidFill>
                      <a:srgbClr val="546779"/>
                    </a:solidFill>
                    <a:latin typeface="Community Light" panose="02000303040000020003" pitchFamily="2" charset="0"/>
                  </a:rPr>
                  <a:t>mehr abgeschlossene Kurse auf LinkedIn Learning</a:t>
                </a:r>
              </a:p>
            </p:txBody>
          </p:sp>
          <p:sp>
            <p:nvSpPr>
              <p:cNvPr id="56" name="TextBox 55">
                <a:extLst>
                  <a:ext uri="{FF2B5EF4-FFF2-40B4-BE49-F238E27FC236}">
                    <a16:creationId xmlns:a16="http://schemas.microsoft.com/office/drawing/2014/main" id="{1427C089-F6CA-6D47-86F5-98A0CCF7A930}"/>
                  </a:ext>
                </a:extLst>
              </p:cNvPr>
              <p:cNvSpPr txBox="1"/>
              <p:nvPr/>
            </p:nvSpPr>
            <p:spPr>
              <a:xfrm>
                <a:off x="10245588" y="7037803"/>
                <a:ext cx="3936461" cy="1846659"/>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de-DE" sz="12000" dirty="0">
                    <a:solidFill>
                      <a:srgbClr val="935706"/>
                    </a:solidFill>
                    <a:latin typeface="Community Light" panose="02000303040000020003" pitchFamily="2" charset="0"/>
                    <a:cs typeface="AvenirNext LT Pro Regular"/>
                  </a:rPr>
                  <a:t>15x</a:t>
                </a:r>
              </a:p>
            </p:txBody>
          </p:sp>
        </p:grpSp>
        <p:sp>
          <p:nvSpPr>
            <p:cNvPr id="62" name="Oval 61">
              <a:extLst>
                <a:ext uri="{FF2B5EF4-FFF2-40B4-BE49-F238E27FC236}">
                  <a16:creationId xmlns:a16="http://schemas.microsoft.com/office/drawing/2014/main" id="{2F629678-E105-C04C-979B-C56BC35B1525}"/>
                </a:ext>
              </a:extLst>
            </p:cNvPr>
            <p:cNvSpPr/>
            <p:nvPr/>
          </p:nvSpPr>
          <p:spPr>
            <a:xfrm>
              <a:off x="6782761" y="5797131"/>
              <a:ext cx="5047696" cy="5012512"/>
            </a:xfrm>
            <a:prstGeom prst="ellipse">
              <a:avLst/>
            </a:prstGeom>
            <a:solidFill>
              <a:srgbClr val="FAE0B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a:solidFill>
                  <a:srgbClr val="FFFFFF"/>
                </a:solidFill>
                <a:latin typeface="Community" panose="02000303040000020003" pitchFamily="2" charset="0"/>
                <a:ea typeface="+mn-ea"/>
              </a:endParaRPr>
            </a:p>
          </p:txBody>
        </p:sp>
        <p:grpSp>
          <p:nvGrpSpPr>
            <p:cNvPr id="66" name="Group 65">
              <a:extLst>
                <a:ext uri="{FF2B5EF4-FFF2-40B4-BE49-F238E27FC236}">
                  <a16:creationId xmlns:a16="http://schemas.microsoft.com/office/drawing/2014/main" id="{15D6378B-B28D-DD42-83B6-D93369FE818D}"/>
                </a:ext>
              </a:extLst>
            </p:cNvPr>
            <p:cNvGrpSpPr/>
            <p:nvPr/>
          </p:nvGrpSpPr>
          <p:grpSpPr>
            <a:xfrm>
              <a:off x="7334835" y="6310187"/>
              <a:ext cx="3936461" cy="3673267"/>
              <a:chOff x="10245588" y="7138122"/>
              <a:chExt cx="3936461" cy="3673267"/>
            </a:xfrm>
          </p:grpSpPr>
          <p:sp>
            <p:nvSpPr>
              <p:cNvPr id="67" name="TextBox 66">
                <a:extLst>
                  <a:ext uri="{FF2B5EF4-FFF2-40B4-BE49-F238E27FC236}">
                    <a16:creationId xmlns:a16="http://schemas.microsoft.com/office/drawing/2014/main" id="{A879BFDE-E90A-AD42-AF8E-8D9930F91934}"/>
                  </a:ext>
                </a:extLst>
              </p:cNvPr>
              <p:cNvSpPr txBox="1"/>
              <p:nvPr/>
            </p:nvSpPr>
            <p:spPr>
              <a:xfrm>
                <a:off x="10661205" y="8964730"/>
                <a:ext cx="3105228" cy="1846659"/>
              </a:xfrm>
              <a:prstGeom prst="rect">
                <a:avLst/>
              </a:prstGeom>
            </p:spPr>
            <p:txBody>
              <a:bodyPr vert="horz" wrap="square" lIns="0" tIns="0" rIns="0" bIns="0" rtlCol="0">
                <a:spAutoFit/>
              </a:bodyPr>
              <a:lstStyle>
                <a:defPPr>
                  <a:defRPr lang="en-US"/>
                </a:defPPr>
              </a:lstStyle>
              <a:p>
                <a:pPr algn="ctr" rtl="0"/>
                <a:r>
                  <a:rPr lang="de-DE" sz="4000" dirty="0">
                    <a:solidFill>
                      <a:srgbClr val="546779"/>
                    </a:solidFill>
                    <a:latin typeface="Community Light" panose="02000303040000020003" pitchFamily="2" charset="0"/>
                  </a:rPr>
                  <a:t>mehr Engagement auf LinkedIn</a:t>
                </a:r>
              </a:p>
            </p:txBody>
          </p:sp>
          <p:sp>
            <p:nvSpPr>
              <p:cNvPr id="68" name="TextBox 67">
                <a:extLst>
                  <a:ext uri="{FF2B5EF4-FFF2-40B4-BE49-F238E27FC236}">
                    <a16:creationId xmlns:a16="http://schemas.microsoft.com/office/drawing/2014/main" id="{25A2EAF8-10B2-8740-8961-FA46D0B5E30D}"/>
                  </a:ext>
                </a:extLst>
              </p:cNvPr>
              <p:cNvSpPr txBox="1"/>
              <p:nvPr/>
            </p:nvSpPr>
            <p:spPr>
              <a:xfrm>
                <a:off x="10245588" y="7138122"/>
                <a:ext cx="3936461" cy="1846659"/>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de-DE" sz="12000" dirty="0">
                    <a:solidFill>
                      <a:srgbClr val="935706"/>
                    </a:solidFill>
                    <a:latin typeface="Community Light" panose="02000303040000020003" pitchFamily="2" charset="0"/>
                    <a:cs typeface="AvenirNext LT Pro Regular"/>
                  </a:rPr>
                  <a:t>60 %</a:t>
                </a:r>
              </a:p>
            </p:txBody>
          </p:sp>
        </p:grpSp>
      </p:grpSp>
    </p:spTree>
    <p:extLst>
      <p:ext uri="{BB962C8B-B14F-4D97-AF65-F5344CB8AC3E}">
        <p14:creationId xmlns:p14="http://schemas.microsoft.com/office/powerpoint/2010/main" val="8238674"/>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sp>
        <p:nvSpPr>
          <p:cNvPr id="11" name="Rectangle 10">
            <a:extLst>
              <a:ext uri="{FF2B5EF4-FFF2-40B4-BE49-F238E27FC236}">
                <a16:creationId xmlns:a16="http://schemas.microsoft.com/office/drawing/2014/main" id="{E6CD3CDE-E96D-3C4C-B5C8-1DDF3A6074A3}"/>
              </a:ext>
            </a:extLst>
          </p:cNvPr>
          <p:cNvSpPr/>
          <p:nvPr/>
        </p:nvSpPr>
        <p:spPr>
          <a:xfrm>
            <a:off x="1280225" y="10210797"/>
            <a:ext cx="21742981" cy="2405065"/>
          </a:xfrm>
          <a:prstGeom prst="rect">
            <a:avLst/>
          </a:prstGeom>
          <a:solidFill>
            <a:srgbClr val="FAE0B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45" name="Rectangle 44">
            <a:extLst>
              <a:ext uri="{FF2B5EF4-FFF2-40B4-BE49-F238E27FC236}">
                <a16:creationId xmlns:a16="http://schemas.microsoft.com/office/drawing/2014/main" id="{1D473C76-F4CC-E84C-905C-A0E13E67CE40}"/>
              </a:ext>
            </a:extLst>
          </p:cNvPr>
          <p:cNvSpPr/>
          <p:nvPr/>
        </p:nvSpPr>
        <p:spPr>
          <a:xfrm>
            <a:off x="1681528" y="10584794"/>
            <a:ext cx="14309839" cy="1650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2800" b="1" dirty="0">
                <a:solidFill>
                  <a:srgbClr val="935706"/>
                </a:solidFill>
                <a:latin typeface="Community Light" panose="02000303040000020003" pitchFamily="2" charset="0"/>
              </a:rPr>
              <a:t>„Ab Mai werde ich ein Sommerpraktikum absolvieren. Das LinkedIn Learning Champions-Programm hat mir im Bewerbungsprozess enorm geholfen. Durch die vielen Events in meinem Portfolio konnte ich zeigen, wie ich meine </a:t>
            </a:r>
            <a:r>
              <a:rPr lang="de-DE" sz="2800" b="1" dirty="0" err="1">
                <a:solidFill>
                  <a:srgbClr val="935706"/>
                </a:solidFill>
                <a:latin typeface="Community Light" panose="02000303040000020003" pitchFamily="2" charset="0"/>
              </a:rPr>
              <a:t>Kommiliton:innen</a:t>
            </a:r>
            <a:r>
              <a:rPr lang="de-DE" sz="2800" b="1" dirty="0">
                <a:solidFill>
                  <a:srgbClr val="935706"/>
                </a:solidFill>
                <a:latin typeface="Community Light" panose="02000303040000020003" pitchFamily="2" charset="0"/>
              </a:rPr>
              <a:t> motiviert habe, ihre berufliche Entwicklung selbst in die Hand zu nehmen.“</a:t>
            </a:r>
          </a:p>
          <a:p>
            <a:endParaRPr lang="en-US" sz="2800" b="1" dirty="0">
              <a:solidFill>
                <a:srgbClr val="935706"/>
              </a:solidFill>
              <a:latin typeface="Community Light" panose="02000303040000020003" pitchFamily="2" charset="0"/>
            </a:endParaRPr>
          </a:p>
        </p:txBody>
      </p:sp>
      <p:sp>
        <p:nvSpPr>
          <p:cNvPr id="46" name="Rectangle 45">
            <a:extLst>
              <a:ext uri="{FF2B5EF4-FFF2-40B4-BE49-F238E27FC236}">
                <a16:creationId xmlns:a16="http://schemas.microsoft.com/office/drawing/2014/main" id="{D935BC31-E74B-AF42-AC50-0E76894160B9}"/>
              </a:ext>
            </a:extLst>
          </p:cNvPr>
          <p:cNvSpPr/>
          <p:nvPr/>
        </p:nvSpPr>
        <p:spPr>
          <a:xfrm>
            <a:off x="18479397" y="10893433"/>
            <a:ext cx="4144844" cy="1107996"/>
          </a:xfrm>
          <a:prstGeom prst="rect">
            <a:avLst/>
          </a:prstGeom>
        </p:spPr>
        <p:txBody>
          <a:bodyPr wrap="square" lIns="0" tIns="0" rIns="0" bIns="0">
            <a:spAutoFit/>
          </a:bodyPr>
          <a:lstStyle/>
          <a:p>
            <a:pPr rtl="0"/>
            <a:r>
              <a:rPr lang="de-DE" sz="2400" b="1">
                <a:solidFill>
                  <a:srgbClr val="556679"/>
                </a:solidFill>
                <a:latin typeface="Community Semibold" panose="02000303040000020003" pitchFamily="2" charset="0"/>
              </a:rPr>
              <a:t>Cesar Lozano Hernandez</a:t>
            </a:r>
          </a:p>
          <a:p>
            <a:pPr rtl="0"/>
            <a:r>
              <a:rPr lang="de-DE" sz="2400">
                <a:solidFill>
                  <a:srgbClr val="556679"/>
                </a:solidFill>
                <a:latin typeface="Community" panose="02000303040000020003" pitchFamily="2" charset="0"/>
              </a:rPr>
              <a:t>LinkedIn Learning Champion</a:t>
            </a:r>
          </a:p>
          <a:p>
            <a:pPr rtl="0"/>
            <a:r>
              <a:rPr lang="de-DE" sz="2400">
                <a:solidFill>
                  <a:srgbClr val="556679"/>
                </a:solidFill>
                <a:latin typeface="Community" panose="02000303040000020003" pitchFamily="2" charset="0"/>
              </a:rPr>
              <a:t>Universität Toronto, Mississauga</a:t>
            </a:r>
          </a:p>
        </p:txBody>
      </p:sp>
      <p:sp>
        <p:nvSpPr>
          <p:cNvPr id="47" name="Rectangle 46">
            <a:extLst>
              <a:ext uri="{FF2B5EF4-FFF2-40B4-BE49-F238E27FC236}">
                <a16:creationId xmlns:a16="http://schemas.microsoft.com/office/drawing/2014/main" id="{31A8EAEC-9687-7A42-91AF-C73BB022A7F6}"/>
              </a:ext>
            </a:extLst>
          </p:cNvPr>
          <p:cNvSpPr/>
          <p:nvPr/>
        </p:nvSpPr>
        <p:spPr>
          <a:xfrm>
            <a:off x="1280226" y="1692559"/>
            <a:ext cx="21935374"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de-DE" sz="7700">
                <a:solidFill>
                  <a:srgbClr val="935706"/>
                </a:solidFill>
                <a:latin typeface="Community Light"/>
                <a:cs typeface="Arial"/>
              </a:rPr>
              <a:t>Die Vorteile des LinkedIn Learning Champions-Programms auf einen Blick</a:t>
            </a:r>
          </a:p>
        </p:txBody>
      </p:sp>
      <p:sp>
        <p:nvSpPr>
          <p:cNvPr id="40" name="Rectangle 39">
            <a:extLst>
              <a:ext uri="{FF2B5EF4-FFF2-40B4-BE49-F238E27FC236}">
                <a16:creationId xmlns:a16="http://schemas.microsoft.com/office/drawing/2014/main" id="{B04DF2EC-F295-6643-988D-03F019B9F80F}"/>
              </a:ext>
            </a:extLst>
          </p:cNvPr>
          <p:cNvSpPr/>
          <p:nvPr/>
        </p:nvSpPr>
        <p:spPr>
          <a:xfrm>
            <a:off x="2022249" y="993541"/>
            <a:ext cx="4075314"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de-DE" sz="3400">
                <a:solidFill>
                  <a:srgbClr val="5B696B"/>
                </a:solidFill>
                <a:latin typeface="Community"/>
              </a:rPr>
              <a:t>Studierende</a:t>
            </a:r>
          </a:p>
        </p:txBody>
      </p:sp>
      <p:sp>
        <p:nvSpPr>
          <p:cNvPr id="41" name="Oval 40">
            <a:extLst>
              <a:ext uri="{FF2B5EF4-FFF2-40B4-BE49-F238E27FC236}">
                <a16:creationId xmlns:a16="http://schemas.microsoft.com/office/drawing/2014/main" id="{A0E80127-63E4-9A45-82C4-6A402E282381}"/>
              </a:ext>
            </a:extLst>
          </p:cNvPr>
          <p:cNvSpPr/>
          <p:nvPr/>
        </p:nvSpPr>
        <p:spPr>
          <a:xfrm>
            <a:off x="1286846" y="962503"/>
            <a:ext cx="509013" cy="509015"/>
          </a:xfrm>
          <a:prstGeom prst="ellipse">
            <a:avLst/>
          </a:prstGeom>
          <a:solidFill>
            <a:srgbClr val="FAE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42" name="Rectangle 41">
            <a:extLst>
              <a:ext uri="{FF2B5EF4-FFF2-40B4-BE49-F238E27FC236}">
                <a16:creationId xmlns:a16="http://schemas.microsoft.com/office/drawing/2014/main" id="{EDAA53E5-26F6-1A4B-BF28-1838AFF34C11}"/>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935706"/>
                </a:solidFill>
                <a:latin typeface="Community" panose="02000303040000020003" pitchFamily="2" charset="0"/>
              </a:rPr>
              <a:t>3</a:t>
            </a:r>
          </a:p>
        </p:txBody>
      </p:sp>
      <p:sp>
        <p:nvSpPr>
          <p:cNvPr id="35" name="Rectangle 34">
            <a:extLst>
              <a:ext uri="{FF2B5EF4-FFF2-40B4-BE49-F238E27FC236}">
                <a16:creationId xmlns:a16="http://schemas.microsoft.com/office/drawing/2014/main" id="{3E653CBB-7F09-8944-8051-A96AC07B77EB}"/>
              </a:ext>
            </a:extLst>
          </p:cNvPr>
          <p:cNvSpPr/>
          <p:nvPr/>
        </p:nvSpPr>
        <p:spPr>
          <a:xfrm>
            <a:off x="1297530" y="4569637"/>
            <a:ext cx="7172702" cy="4447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800" b="1" dirty="0">
                <a:solidFill>
                  <a:srgbClr val="935706"/>
                </a:solidFill>
                <a:latin typeface="Community Light" panose="02000303040000020003" pitchFamily="2" charset="0"/>
              </a:rPr>
              <a:t>     Mehr Engagement auf LinkedIn erzielen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de-DE" sz="3200" dirty="0">
                <a:solidFill>
                  <a:srgbClr val="546779"/>
                </a:solidFill>
                <a:latin typeface="Community Light" panose="02000303040000020003" pitchFamily="2" charset="0"/>
              </a:rPr>
              <a:t>Einrichtungen, die am Programm teilnehmen, verzeichnen eine 10 % höhere Aktivierungsrate von LinkedIn Learning unter den Studierenden.</a:t>
            </a:r>
            <a:r>
              <a:rPr lang="en-US" sz="3200" dirty="0">
                <a:solidFill>
                  <a:srgbClr val="546779"/>
                </a:solidFill>
                <a:latin typeface="Community Light" panose="02000303040000020003" pitchFamily="2" charset="0"/>
              </a:rPr>
              <a:t> </a:t>
            </a:r>
            <a:r>
              <a:rPr lang="de-DE" sz="3200" dirty="0">
                <a:solidFill>
                  <a:srgbClr val="546779"/>
                </a:solidFill>
                <a:latin typeface="Community Light" panose="02000303040000020003" pitchFamily="2" charset="0"/>
              </a:rPr>
              <a:t>Das heißt: Mehr Studierende erlernen gefragte Kompetenzen und bauen ihre professionelle Marke auf.</a:t>
            </a:r>
            <a:br>
              <a:rPr lang="en-US" sz="3200" dirty="0">
                <a:solidFill>
                  <a:srgbClr val="546779"/>
                </a:solidFill>
                <a:latin typeface="Community Light" panose="02000303040000020003" pitchFamily="2" charset="0"/>
              </a:rPr>
            </a:br>
            <a:endParaRPr lang="en-US" sz="3200" dirty="0">
              <a:solidFill>
                <a:srgbClr val="546779"/>
              </a:solidFill>
              <a:latin typeface="Community Light" panose="02000303040000020003" pitchFamily="2" charset="0"/>
            </a:endParaRPr>
          </a:p>
        </p:txBody>
      </p:sp>
      <p:grpSp>
        <p:nvGrpSpPr>
          <p:cNvPr id="37" name="Group 36">
            <a:extLst>
              <a:ext uri="{FF2B5EF4-FFF2-40B4-BE49-F238E27FC236}">
                <a16:creationId xmlns:a16="http://schemas.microsoft.com/office/drawing/2014/main" id="{F2D319BC-7B38-4E42-8915-0F662A559541}"/>
              </a:ext>
            </a:extLst>
          </p:cNvPr>
          <p:cNvGrpSpPr/>
          <p:nvPr/>
        </p:nvGrpSpPr>
        <p:grpSpPr>
          <a:xfrm>
            <a:off x="1299468" y="4609393"/>
            <a:ext cx="492782" cy="492784"/>
            <a:chOff x="1382351" y="3938979"/>
            <a:chExt cx="492782" cy="492784"/>
          </a:xfrm>
        </p:grpSpPr>
        <p:sp>
          <p:nvSpPr>
            <p:cNvPr id="38" name="Oval 37">
              <a:extLst>
                <a:ext uri="{FF2B5EF4-FFF2-40B4-BE49-F238E27FC236}">
                  <a16:creationId xmlns:a16="http://schemas.microsoft.com/office/drawing/2014/main" id="{3E24A466-3508-C147-9C79-99B2F0A15363}"/>
                </a:ext>
              </a:extLst>
            </p:cNvPr>
            <p:cNvSpPr/>
            <p:nvPr/>
          </p:nvSpPr>
          <p:spPr>
            <a:xfrm>
              <a:off x="1382351" y="3938979"/>
              <a:ext cx="492782" cy="492784"/>
            </a:xfrm>
            <a:prstGeom prst="ellipse">
              <a:avLst/>
            </a:prstGeom>
            <a:solidFill>
              <a:srgbClr val="93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39" name="Rectangle 38">
              <a:extLst>
                <a:ext uri="{FF2B5EF4-FFF2-40B4-BE49-F238E27FC236}">
                  <a16:creationId xmlns:a16="http://schemas.microsoft.com/office/drawing/2014/main" id="{E976648E-95CA-074D-B1D1-6906D84E2692}"/>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1</a:t>
              </a:r>
            </a:p>
          </p:txBody>
        </p:sp>
      </p:grpSp>
      <p:sp>
        <p:nvSpPr>
          <p:cNvPr id="48" name="Rectangle 47">
            <a:extLst>
              <a:ext uri="{FF2B5EF4-FFF2-40B4-BE49-F238E27FC236}">
                <a16:creationId xmlns:a16="http://schemas.microsoft.com/office/drawing/2014/main" id="{1C915B0A-567D-C840-813D-B8E648B1AA9A}"/>
              </a:ext>
            </a:extLst>
          </p:cNvPr>
          <p:cNvSpPr/>
          <p:nvPr/>
        </p:nvSpPr>
        <p:spPr>
          <a:xfrm>
            <a:off x="8888945" y="4542554"/>
            <a:ext cx="7659574" cy="4626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800" b="1" dirty="0">
                <a:solidFill>
                  <a:srgbClr val="935706"/>
                </a:solidFill>
                <a:latin typeface="Community Light" panose="02000303040000020003" pitchFamily="2" charset="0"/>
              </a:rPr>
              <a:t>      Die Führungskräfte von morgen ausbilden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de-DE" sz="3200" dirty="0">
                <a:solidFill>
                  <a:srgbClr val="546779"/>
                </a:solidFill>
                <a:latin typeface="Community Light" panose="02000303040000020003" pitchFamily="2" charset="0"/>
              </a:rPr>
              <a:t>Die Champions profitieren selbst am meisten von dem Programm. 80 % würden das Programm ihren </a:t>
            </a:r>
            <a:r>
              <a:rPr lang="de-DE" sz="3200" dirty="0" err="1">
                <a:solidFill>
                  <a:srgbClr val="546779"/>
                </a:solidFill>
                <a:latin typeface="Community Light" panose="02000303040000020003" pitchFamily="2" charset="0"/>
              </a:rPr>
              <a:t>Kommiliton:innen</a:t>
            </a:r>
            <a:r>
              <a:rPr lang="de-DE" sz="3200" dirty="0">
                <a:solidFill>
                  <a:srgbClr val="546779"/>
                </a:solidFill>
                <a:latin typeface="Community Light" panose="02000303040000020003" pitchFamily="2" charset="0"/>
              </a:rPr>
              <a:t> empfehlen. Die Gründe: 89 % von ihnen konnten mithilfe des Programms ihr berufliches Netzwerk erweitern und 83 % ihre Kompetenzen ausbauen. Das sind die besten Voraussetzungen für langfristigen beruflichen Erfolg.</a:t>
            </a:r>
          </a:p>
        </p:txBody>
      </p:sp>
      <p:grpSp>
        <p:nvGrpSpPr>
          <p:cNvPr id="49" name="Group 48">
            <a:extLst>
              <a:ext uri="{FF2B5EF4-FFF2-40B4-BE49-F238E27FC236}">
                <a16:creationId xmlns:a16="http://schemas.microsoft.com/office/drawing/2014/main" id="{7EFF5A08-B685-CA43-B1AF-8AAE26F483DF}"/>
              </a:ext>
            </a:extLst>
          </p:cNvPr>
          <p:cNvGrpSpPr/>
          <p:nvPr/>
        </p:nvGrpSpPr>
        <p:grpSpPr>
          <a:xfrm>
            <a:off x="8836447" y="4609393"/>
            <a:ext cx="492782" cy="492784"/>
            <a:chOff x="1382351" y="3938979"/>
            <a:chExt cx="492782" cy="492784"/>
          </a:xfrm>
        </p:grpSpPr>
        <p:sp>
          <p:nvSpPr>
            <p:cNvPr id="50" name="Oval 49">
              <a:extLst>
                <a:ext uri="{FF2B5EF4-FFF2-40B4-BE49-F238E27FC236}">
                  <a16:creationId xmlns:a16="http://schemas.microsoft.com/office/drawing/2014/main" id="{CA0382F7-6CDF-E048-9BE9-1073D61F8BE4}"/>
                </a:ext>
              </a:extLst>
            </p:cNvPr>
            <p:cNvSpPr/>
            <p:nvPr/>
          </p:nvSpPr>
          <p:spPr>
            <a:xfrm>
              <a:off x="1382351" y="3938979"/>
              <a:ext cx="492782" cy="492784"/>
            </a:xfrm>
            <a:prstGeom prst="ellipse">
              <a:avLst/>
            </a:prstGeom>
            <a:solidFill>
              <a:srgbClr val="93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51" name="Rectangle 50">
              <a:extLst>
                <a:ext uri="{FF2B5EF4-FFF2-40B4-BE49-F238E27FC236}">
                  <a16:creationId xmlns:a16="http://schemas.microsoft.com/office/drawing/2014/main" id="{7C969BAE-9410-3441-9CE5-3B16D6BE4107}"/>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2</a:t>
              </a:r>
            </a:p>
          </p:txBody>
        </p:sp>
      </p:grpSp>
      <p:sp>
        <p:nvSpPr>
          <p:cNvPr id="52" name="Rectangle 51">
            <a:extLst>
              <a:ext uri="{FF2B5EF4-FFF2-40B4-BE49-F238E27FC236}">
                <a16:creationId xmlns:a16="http://schemas.microsoft.com/office/drawing/2014/main" id="{4DE0BFB5-5CAA-6C43-851E-4AAFB1EEADC8}"/>
              </a:ext>
            </a:extLst>
          </p:cNvPr>
          <p:cNvSpPr/>
          <p:nvPr/>
        </p:nvSpPr>
        <p:spPr>
          <a:xfrm>
            <a:off x="16763432" y="4542554"/>
            <a:ext cx="6600887" cy="3285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800" b="1" dirty="0">
                <a:solidFill>
                  <a:srgbClr val="935706"/>
                </a:solidFill>
                <a:latin typeface="Community Light" panose="02000303040000020003" pitchFamily="2" charset="0"/>
              </a:rPr>
              <a:t>       Die Campuskultur verbessern</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endParaRPr lang="en-US" sz="2000" b="1" dirty="0">
              <a:solidFill>
                <a:srgbClr val="546779"/>
              </a:solidFill>
              <a:latin typeface="Community Light" panose="02000303040000020003" pitchFamily="2" charset="0"/>
            </a:endParaRPr>
          </a:p>
          <a:p>
            <a:pPr rtl="0"/>
            <a:endParaRPr lang="en-US" sz="2000" b="1" dirty="0">
              <a:solidFill>
                <a:srgbClr val="546779"/>
              </a:solidFill>
              <a:latin typeface="Community Light" panose="02000303040000020003" pitchFamily="2" charset="0"/>
            </a:endParaRPr>
          </a:p>
          <a:p>
            <a:pPr rtl="0"/>
            <a:r>
              <a:rPr lang="de-DE" sz="3200" dirty="0">
                <a:solidFill>
                  <a:srgbClr val="546779"/>
                </a:solidFill>
                <a:latin typeface="Community Light" panose="02000303040000020003" pitchFamily="2" charset="0"/>
              </a:rPr>
              <a:t>Im Rahmen des Programms bereiten die Champions sich und ihre Mitstudierenden nicht nur auf das Berufsleben vor, sondern leisten auch einen wichtigen Beitrag zum Campusleben.</a:t>
            </a:r>
          </a:p>
        </p:txBody>
      </p:sp>
      <p:grpSp>
        <p:nvGrpSpPr>
          <p:cNvPr id="53" name="Group 52">
            <a:extLst>
              <a:ext uri="{FF2B5EF4-FFF2-40B4-BE49-F238E27FC236}">
                <a16:creationId xmlns:a16="http://schemas.microsoft.com/office/drawing/2014/main" id="{2EFF1122-1F5B-2C44-9756-AD97643CBF61}"/>
              </a:ext>
            </a:extLst>
          </p:cNvPr>
          <p:cNvGrpSpPr/>
          <p:nvPr/>
        </p:nvGrpSpPr>
        <p:grpSpPr>
          <a:xfrm>
            <a:off x="16774941" y="4609393"/>
            <a:ext cx="492782" cy="492784"/>
            <a:chOff x="1382351" y="3938979"/>
            <a:chExt cx="492782" cy="492784"/>
          </a:xfrm>
        </p:grpSpPr>
        <p:sp>
          <p:nvSpPr>
            <p:cNvPr id="54" name="Oval 53">
              <a:extLst>
                <a:ext uri="{FF2B5EF4-FFF2-40B4-BE49-F238E27FC236}">
                  <a16:creationId xmlns:a16="http://schemas.microsoft.com/office/drawing/2014/main" id="{FCFDCAC9-E211-7E4E-B2CE-1A622F5460D0}"/>
                </a:ext>
              </a:extLst>
            </p:cNvPr>
            <p:cNvSpPr/>
            <p:nvPr/>
          </p:nvSpPr>
          <p:spPr>
            <a:xfrm>
              <a:off x="1382351" y="3938979"/>
              <a:ext cx="492782" cy="492784"/>
            </a:xfrm>
            <a:prstGeom prst="ellipse">
              <a:avLst/>
            </a:prstGeom>
            <a:solidFill>
              <a:srgbClr val="93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57" name="Rectangle 56">
              <a:extLst>
                <a:ext uri="{FF2B5EF4-FFF2-40B4-BE49-F238E27FC236}">
                  <a16:creationId xmlns:a16="http://schemas.microsoft.com/office/drawing/2014/main" id="{A6B2A42E-7FFB-D242-8073-C9770BAA7E92}"/>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3</a:t>
              </a:r>
            </a:p>
          </p:txBody>
        </p:sp>
      </p:grpSp>
      <p:pic>
        <p:nvPicPr>
          <p:cNvPr id="59" name="Picture 58" descr="A person smiling for the camera&#10;&#10;Description automatically generated">
            <a:extLst>
              <a:ext uri="{FF2B5EF4-FFF2-40B4-BE49-F238E27FC236}">
                <a16:creationId xmlns:a16="http://schemas.microsoft.com/office/drawing/2014/main" id="{3587E7AA-E669-D540-A5FD-29BA3DD54909}"/>
              </a:ext>
            </a:extLst>
          </p:cNvPr>
          <p:cNvPicPr>
            <a:picLocks noChangeAspect="1"/>
          </p:cNvPicPr>
          <p:nvPr/>
        </p:nvPicPr>
        <p:blipFill rotWithShape="1">
          <a:blip r:embed="rId4"/>
          <a:srcRect/>
          <a:stretch/>
        </p:blipFill>
        <p:spPr>
          <a:xfrm>
            <a:off x="16548519" y="10702908"/>
            <a:ext cx="1489046" cy="1489046"/>
          </a:xfrm>
          <a:prstGeom prst="ellipse">
            <a:avLst/>
          </a:prstGeom>
        </p:spPr>
      </p:pic>
    </p:spTree>
    <p:extLst>
      <p:ext uri="{BB962C8B-B14F-4D97-AF65-F5344CB8AC3E}">
        <p14:creationId xmlns:p14="http://schemas.microsoft.com/office/powerpoint/2010/main" val="3840203399"/>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BA1C046-F6FB-C14A-8CC8-CD8CEB43E6A5}"/>
              </a:ext>
            </a:extLst>
          </p:cNvPr>
          <p:cNvGrpSpPr/>
          <p:nvPr/>
        </p:nvGrpSpPr>
        <p:grpSpPr>
          <a:xfrm>
            <a:off x="1362560" y="5169952"/>
            <a:ext cx="8132921" cy="3376095"/>
            <a:chOff x="1362560" y="3216827"/>
            <a:chExt cx="8132921" cy="3376095"/>
          </a:xfrm>
        </p:grpSpPr>
        <p:sp>
          <p:nvSpPr>
            <p:cNvPr id="12" name="Oval 11">
              <a:extLst>
                <a:ext uri="{FF2B5EF4-FFF2-40B4-BE49-F238E27FC236}">
                  <a16:creationId xmlns:a16="http://schemas.microsoft.com/office/drawing/2014/main" id="{53594586-8587-5143-B02D-283C61E099EA}"/>
                </a:ext>
              </a:extLst>
            </p:cNvPr>
            <p:cNvSpPr/>
            <p:nvPr/>
          </p:nvSpPr>
          <p:spPr>
            <a:xfrm>
              <a:off x="1362560" y="3437515"/>
              <a:ext cx="1188720" cy="1188719"/>
            </a:xfrm>
            <a:prstGeom prst="ellipse">
              <a:avLst/>
            </a:prstGeom>
            <a:solidFill>
              <a:srgbClr val="F7D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u="none" strike="noStrike" kern="1200" cap="none" spc="0" normalizeH="0" baseline="0" noProof="0">
                <a:ln>
                  <a:noFill/>
                </a:ln>
                <a:solidFill>
                  <a:prstClr val="white"/>
                </a:solidFill>
                <a:effectLst/>
                <a:uLnTx/>
                <a:uFillTx/>
                <a:latin typeface="Community Light" panose="02000303040000020003" pitchFamily="2" charset="0"/>
              </a:endParaRPr>
            </a:p>
          </p:txBody>
        </p:sp>
        <p:sp>
          <p:nvSpPr>
            <p:cNvPr id="13" name="Rectangle 12">
              <a:extLst>
                <a:ext uri="{FF2B5EF4-FFF2-40B4-BE49-F238E27FC236}">
                  <a16:creationId xmlns:a16="http://schemas.microsoft.com/office/drawing/2014/main" id="{CBCF7BAF-731D-9541-8CB2-1D1D180B0858}"/>
                </a:ext>
              </a:extLst>
            </p:cNvPr>
            <p:cNvSpPr/>
            <p:nvPr/>
          </p:nvSpPr>
          <p:spPr>
            <a:xfrm>
              <a:off x="1573967" y="3582645"/>
              <a:ext cx="765906" cy="920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de-DE" sz="7000" u="none" strike="noStrike" kern="1200" cap="none" normalizeH="0" baseline="0">
                  <a:ln>
                    <a:noFill/>
                  </a:ln>
                  <a:solidFill>
                    <a:srgbClr val="B1401F"/>
                  </a:solidFill>
                  <a:effectLst/>
                  <a:uLnTx/>
                  <a:uFillTx/>
                  <a:latin typeface="Community" panose="02000303040000020003" pitchFamily="2" charset="0"/>
                </a:rPr>
                <a:t>4</a:t>
              </a:r>
            </a:p>
          </p:txBody>
        </p:sp>
        <p:sp>
          <p:nvSpPr>
            <p:cNvPr id="14" name="Rectangle 13">
              <a:extLst>
                <a:ext uri="{FF2B5EF4-FFF2-40B4-BE49-F238E27FC236}">
                  <a16:creationId xmlns:a16="http://schemas.microsoft.com/office/drawing/2014/main" id="{440DF8E9-6043-5640-9C14-353BB73128F5}"/>
                </a:ext>
              </a:extLst>
            </p:cNvPr>
            <p:cNvSpPr/>
            <p:nvPr/>
          </p:nvSpPr>
          <p:spPr>
            <a:xfrm>
              <a:off x="2947673" y="3216827"/>
              <a:ext cx="6547808" cy="3376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lvl="0" rtl="0">
                <a:lnSpc>
                  <a:spcPct val="90000"/>
                </a:lnSpc>
                <a:spcBef>
                  <a:spcPct val="0"/>
                </a:spcBef>
                <a:spcAft>
                  <a:spcPct val="0"/>
                </a:spcAft>
                <a:defRPr/>
              </a:pPr>
              <a:r>
                <a:rPr lang="de-DE" sz="12000" dirty="0">
                  <a:solidFill>
                    <a:srgbClr val="5B696B"/>
                  </a:solidFill>
                  <a:latin typeface="Community Light" panose="02000303040000020003" pitchFamily="2" charset="0"/>
                </a:rPr>
                <a:t>Career Service</a:t>
              </a:r>
            </a:p>
          </p:txBody>
        </p:sp>
      </p:grpSp>
      <p:pic>
        <p:nvPicPr>
          <p:cNvPr id="17" name="Picture 16" descr="A close up of a sign&#10;&#10;Description automatically generated">
            <a:extLst>
              <a:ext uri="{FF2B5EF4-FFF2-40B4-BE49-F238E27FC236}">
                <a16:creationId xmlns:a16="http://schemas.microsoft.com/office/drawing/2014/main" id="{9A3194A4-00C0-614B-8252-13EB3CA23010}"/>
              </a:ext>
            </a:extLst>
          </p:cNvPr>
          <p:cNvPicPr>
            <a:picLocks noChangeAspect="1"/>
          </p:cNvPicPr>
          <p:nvPr/>
        </p:nvPicPr>
        <p:blipFill>
          <a:blip r:embed="rId3"/>
          <a:stretch>
            <a:fillRect/>
          </a:stretch>
        </p:blipFill>
        <p:spPr>
          <a:xfrm>
            <a:off x="1362560" y="12811147"/>
            <a:ext cx="2090791" cy="287116"/>
          </a:xfrm>
          <a:prstGeom prst="rect">
            <a:avLst/>
          </a:prstGeom>
        </p:spPr>
      </p:pic>
      <p:pic>
        <p:nvPicPr>
          <p:cNvPr id="4" name="Picture 3">
            <a:extLst>
              <a:ext uri="{FF2B5EF4-FFF2-40B4-BE49-F238E27FC236}">
                <a16:creationId xmlns:a16="http://schemas.microsoft.com/office/drawing/2014/main" id="{1412C5CE-9B90-B545-B58E-1A3FAD654457}"/>
              </a:ext>
            </a:extLst>
          </p:cNvPr>
          <p:cNvPicPr>
            <a:picLocks noChangeAspect="1"/>
          </p:cNvPicPr>
          <p:nvPr/>
        </p:nvPicPr>
        <p:blipFill>
          <a:blip r:embed="rId4"/>
          <a:stretch>
            <a:fillRect/>
          </a:stretch>
        </p:blipFill>
        <p:spPr>
          <a:xfrm>
            <a:off x="12193587" y="-1"/>
            <a:ext cx="12193588" cy="13762515"/>
          </a:xfrm>
          <a:prstGeom prst="rect">
            <a:avLst/>
          </a:prstGeom>
        </p:spPr>
      </p:pic>
      <p:sp>
        <p:nvSpPr>
          <p:cNvPr id="8" name="Rectangle 7">
            <a:extLst>
              <a:ext uri="{FF2B5EF4-FFF2-40B4-BE49-F238E27FC236}">
                <a16:creationId xmlns:a16="http://schemas.microsoft.com/office/drawing/2014/main" id="{D9834881-6A41-9142-A640-8AB1FB9D0366}"/>
              </a:ext>
            </a:extLst>
          </p:cNvPr>
          <p:cNvSpPr/>
          <p:nvPr/>
        </p:nvSpPr>
        <p:spPr>
          <a:xfrm>
            <a:off x="2947673" y="8546047"/>
            <a:ext cx="7350569" cy="777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400">
                <a:solidFill>
                  <a:srgbClr val="B03E1E"/>
                </a:solidFill>
                <a:latin typeface="Community" panose="02000303040000020003" pitchFamily="2" charset="0"/>
              </a:rPr>
              <a:t>Wie Sie die beruflichen Chancen Ihrer Studierenden mit LinkedIn erhöhen</a:t>
            </a:r>
          </a:p>
        </p:txBody>
      </p:sp>
    </p:spTree>
    <p:extLst>
      <p:ext uri="{BB962C8B-B14F-4D97-AF65-F5344CB8AC3E}">
        <p14:creationId xmlns:p14="http://schemas.microsoft.com/office/powerpoint/2010/main" val="3399165290"/>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47" name="Rectangle 46">
            <a:extLst>
              <a:ext uri="{FF2B5EF4-FFF2-40B4-BE49-F238E27FC236}">
                <a16:creationId xmlns:a16="http://schemas.microsoft.com/office/drawing/2014/main" id="{31A8EAEC-9687-7A42-91AF-C73BB022A7F6}"/>
              </a:ext>
            </a:extLst>
          </p:cNvPr>
          <p:cNvSpPr/>
          <p:nvPr/>
        </p:nvSpPr>
        <p:spPr>
          <a:xfrm>
            <a:off x="1280226" y="1692559"/>
            <a:ext cx="21478174"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de-DE" sz="7700">
                <a:solidFill>
                  <a:srgbClr val="B1401F"/>
                </a:solidFill>
                <a:latin typeface="Community Light"/>
                <a:cs typeface="Arial"/>
              </a:rPr>
              <a:t>LinkedIn unterstützt den Career Service, Studierende auf die Arbeitswelt vorzubereiten</a:t>
            </a:r>
          </a:p>
          <a:p>
            <a:pPr>
              <a:lnSpc>
                <a:spcPct val="90000"/>
              </a:lnSpc>
            </a:pPr>
            <a:endParaRPr lang="en-US" sz="7700" spc="-100" dirty="0">
              <a:solidFill>
                <a:srgbClr val="556679"/>
              </a:solidFill>
              <a:latin typeface="Community Light"/>
              <a:cs typeface="Arial"/>
            </a:endParaRPr>
          </a:p>
        </p:txBody>
      </p:sp>
      <p:sp>
        <p:nvSpPr>
          <p:cNvPr id="55" name="Rectangle 54">
            <a:extLst>
              <a:ext uri="{FF2B5EF4-FFF2-40B4-BE49-F238E27FC236}">
                <a16:creationId xmlns:a16="http://schemas.microsoft.com/office/drawing/2014/main" id="{51258981-7354-D54D-958F-49C94953DED3}"/>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de-DE" sz="3400">
                <a:solidFill>
                  <a:srgbClr val="5B696B"/>
                </a:solidFill>
                <a:latin typeface="Community"/>
              </a:rPr>
              <a:t>Career Service</a:t>
            </a:r>
          </a:p>
        </p:txBody>
      </p:sp>
      <p:sp>
        <p:nvSpPr>
          <p:cNvPr id="56" name="Oval 55">
            <a:extLst>
              <a:ext uri="{FF2B5EF4-FFF2-40B4-BE49-F238E27FC236}">
                <a16:creationId xmlns:a16="http://schemas.microsoft.com/office/drawing/2014/main" id="{CEB51997-B935-A242-8BA6-89A062627017}"/>
              </a:ext>
            </a:extLst>
          </p:cNvPr>
          <p:cNvSpPr/>
          <p:nvPr/>
        </p:nvSpPr>
        <p:spPr>
          <a:xfrm>
            <a:off x="1286846" y="962503"/>
            <a:ext cx="509013" cy="509015"/>
          </a:xfrm>
          <a:prstGeom prst="ellipse">
            <a:avLst/>
          </a:prstGeom>
          <a:solidFill>
            <a:srgbClr val="F7D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57" name="Rectangle 56">
            <a:extLst>
              <a:ext uri="{FF2B5EF4-FFF2-40B4-BE49-F238E27FC236}">
                <a16:creationId xmlns:a16="http://schemas.microsoft.com/office/drawing/2014/main" id="{84470AE4-75BC-3E41-A2AB-A88B34F1A825}"/>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B1401F"/>
                </a:solidFill>
                <a:latin typeface="Community" panose="02000303040000020003" pitchFamily="2" charset="0"/>
              </a:rPr>
              <a:t>4</a:t>
            </a:r>
          </a:p>
        </p:txBody>
      </p:sp>
      <p:sp>
        <p:nvSpPr>
          <p:cNvPr id="44" name="Rectangle 43">
            <a:extLst>
              <a:ext uri="{FF2B5EF4-FFF2-40B4-BE49-F238E27FC236}">
                <a16:creationId xmlns:a16="http://schemas.microsoft.com/office/drawing/2014/main" id="{EE5C3A1D-8040-164F-BB36-DF7B7440D71E}"/>
              </a:ext>
            </a:extLst>
          </p:cNvPr>
          <p:cNvSpPr/>
          <p:nvPr/>
        </p:nvSpPr>
        <p:spPr>
          <a:xfrm>
            <a:off x="16701790" y="4768817"/>
            <a:ext cx="6390483" cy="7037072"/>
          </a:xfrm>
          <a:prstGeom prst="rect">
            <a:avLst/>
          </a:prstGeom>
          <a:solidFill>
            <a:srgbClr val="F7DFD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76D550DF-D391-E045-80C8-13F3BCD27AE7}"/>
              </a:ext>
            </a:extLst>
          </p:cNvPr>
          <p:cNvSpPr/>
          <p:nvPr/>
        </p:nvSpPr>
        <p:spPr>
          <a:xfrm>
            <a:off x="17218156" y="5359448"/>
            <a:ext cx="5540244" cy="3309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800" b="1" dirty="0">
                <a:solidFill>
                  <a:srgbClr val="B1401F"/>
                </a:solidFill>
                <a:latin typeface="Community Light" panose="02000303040000020003" pitchFamily="2" charset="0"/>
              </a:rPr>
              <a:t>„</a:t>
            </a:r>
            <a:r>
              <a:rPr lang="de-DE" sz="3400" b="1" dirty="0">
                <a:solidFill>
                  <a:srgbClr val="B1401F"/>
                </a:solidFill>
                <a:latin typeface="Community Light" panose="02000303040000020003" pitchFamily="2" charset="0"/>
              </a:rPr>
              <a:t>Meine ersten drei Jobs habe ich über LinkedIn gefunden. Es ist die beste Plattform, um ein berufliches Netzwerk aufzubauen, sich weiterzubilden und eine Stelle zu finden.“</a:t>
            </a:r>
          </a:p>
        </p:txBody>
      </p:sp>
      <p:sp>
        <p:nvSpPr>
          <p:cNvPr id="67" name="Rectangle 66">
            <a:extLst>
              <a:ext uri="{FF2B5EF4-FFF2-40B4-BE49-F238E27FC236}">
                <a16:creationId xmlns:a16="http://schemas.microsoft.com/office/drawing/2014/main" id="{48609D3A-3B3F-F849-B2F5-A4BB2146D423}"/>
              </a:ext>
            </a:extLst>
          </p:cNvPr>
          <p:cNvSpPr/>
          <p:nvPr/>
        </p:nvSpPr>
        <p:spPr>
          <a:xfrm>
            <a:off x="19290499" y="9352157"/>
            <a:ext cx="3284378" cy="1477328"/>
          </a:xfrm>
          <a:prstGeom prst="rect">
            <a:avLst/>
          </a:prstGeom>
        </p:spPr>
        <p:txBody>
          <a:bodyPr wrap="square" lIns="0" tIns="0" rIns="0" bIns="0">
            <a:spAutoFit/>
          </a:bodyPr>
          <a:lstStyle/>
          <a:p>
            <a:pPr rtl="0"/>
            <a:r>
              <a:rPr lang="de-DE" sz="2400" b="1" dirty="0">
                <a:solidFill>
                  <a:srgbClr val="556679"/>
                </a:solidFill>
                <a:latin typeface="Community Semibold" panose="02000303040000020003" pitchFamily="2" charset="0"/>
              </a:rPr>
              <a:t>Gabriela Castro</a:t>
            </a:r>
          </a:p>
          <a:p>
            <a:pPr rtl="0"/>
            <a:r>
              <a:rPr lang="de-DE" sz="2400" dirty="0" err="1">
                <a:solidFill>
                  <a:srgbClr val="556679"/>
                </a:solidFill>
                <a:latin typeface="Community" panose="02000303040000020003" pitchFamily="2" charset="0"/>
              </a:rPr>
              <a:t>Finance</a:t>
            </a:r>
            <a:r>
              <a:rPr lang="de-DE" sz="2400" dirty="0">
                <a:solidFill>
                  <a:srgbClr val="556679"/>
                </a:solidFill>
                <a:latin typeface="Community" panose="02000303040000020003" pitchFamily="2" charset="0"/>
              </a:rPr>
              <a:t> Project </a:t>
            </a:r>
            <a:r>
              <a:rPr lang="de-DE" sz="2400" dirty="0" err="1">
                <a:solidFill>
                  <a:srgbClr val="556679"/>
                </a:solidFill>
                <a:latin typeface="Community" panose="02000303040000020003" pitchFamily="2" charset="0"/>
              </a:rPr>
              <a:t>Coordinator</a:t>
            </a:r>
            <a:endParaRPr lang="de-DE" sz="2400" dirty="0">
              <a:solidFill>
                <a:srgbClr val="556679"/>
              </a:solidFill>
              <a:latin typeface="Community" panose="02000303040000020003" pitchFamily="2" charset="0"/>
            </a:endParaRPr>
          </a:p>
          <a:p>
            <a:pPr rtl="0"/>
            <a:r>
              <a:rPr lang="de-DE" sz="2400" dirty="0">
                <a:solidFill>
                  <a:srgbClr val="556679"/>
                </a:solidFill>
                <a:latin typeface="Community" panose="02000303040000020003" pitchFamily="2" charset="0"/>
              </a:rPr>
              <a:t>Hochschulabschluss 2018</a:t>
            </a:r>
          </a:p>
        </p:txBody>
      </p:sp>
      <p:sp>
        <p:nvSpPr>
          <p:cNvPr id="37" name="Rectangle 36">
            <a:extLst>
              <a:ext uri="{FF2B5EF4-FFF2-40B4-BE49-F238E27FC236}">
                <a16:creationId xmlns:a16="http://schemas.microsoft.com/office/drawing/2014/main" id="{38450ADA-A464-4940-8292-706068A098CB}"/>
              </a:ext>
            </a:extLst>
          </p:cNvPr>
          <p:cNvSpPr/>
          <p:nvPr/>
        </p:nvSpPr>
        <p:spPr>
          <a:xfrm>
            <a:off x="1297530" y="5090294"/>
            <a:ext cx="6571123" cy="573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200" dirty="0">
                <a:solidFill>
                  <a:srgbClr val="546779"/>
                </a:solidFill>
                <a:latin typeface="Community Light" panose="02000303040000020003" pitchFamily="2" charset="0"/>
              </a:rPr>
              <a:t>Der Career Service ist die universitäre Einrichtung, die die meisten Synergien mit LinkedIn hat.</a:t>
            </a:r>
          </a:p>
          <a:p>
            <a:endParaRPr lang="en-US" sz="3200" dirty="0">
              <a:solidFill>
                <a:srgbClr val="546779"/>
              </a:solidFill>
              <a:latin typeface="Community Light" panose="02000303040000020003" pitchFamily="2" charset="0"/>
            </a:endParaRPr>
          </a:p>
          <a:p>
            <a:pPr rtl="0"/>
            <a:r>
              <a:rPr lang="de-DE" sz="3200" dirty="0">
                <a:solidFill>
                  <a:srgbClr val="546779"/>
                </a:solidFill>
                <a:latin typeface="Community Light" panose="02000303040000020003" pitchFamily="2" charset="0"/>
              </a:rPr>
              <a:t>Schließlich ist es seine Aufgabe, Studierende auf das Arbeitsleben vorzubereiten. Und das geht am besten, indem die </a:t>
            </a:r>
            <a:r>
              <a:rPr lang="de-DE" sz="3200" dirty="0" err="1">
                <a:solidFill>
                  <a:srgbClr val="546779"/>
                </a:solidFill>
                <a:latin typeface="Community Light" panose="02000303040000020003" pitchFamily="2" charset="0"/>
              </a:rPr>
              <a:t>Mitarbeiter:innen</a:t>
            </a:r>
            <a:r>
              <a:rPr lang="de-DE" sz="3200" dirty="0">
                <a:solidFill>
                  <a:srgbClr val="546779"/>
                </a:solidFill>
                <a:latin typeface="Community Light" panose="02000303040000020003" pitchFamily="2" charset="0"/>
              </a:rPr>
              <a:t> die Studierenden motivieren, ihre professionelle Marke im größten beruflichen Netzwerk der Welt auf- und ausbauen.</a:t>
            </a:r>
          </a:p>
          <a:p>
            <a:endParaRPr lang="en-US" sz="3200" dirty="0">
              <a:solidFill>
                <a:srgbClr val="546779"/>
              </a:solidFill>
              <a:latin typeface="Community Light" panose="02000303040000020003" pitchFamily="2" charset="0"/>
            </a:endParaRPr>
          </a:p>
        </p:txBody>
      </p:sp>
      <p:sp>
        <p:nvSpPr>
          <p:cNvPr id="38" name="Rectangle 37">
            <a:extLst>
              <a:ext uri="{FF2B5EF4-FFF2-40B4-BE49-F238E27FC236}">
                <a16:creationId xmlns:a16="http://schemas.microsoft.com/office/drawing/2014/main" id="{0C88B001-E306-1C43-AD48-AB5542C8C2C5}"/>
              </a:ext>
            </a:extLst>
          </p:cNvPr>
          <p:cNvSpPr/>
          <p:nvPr/>
        </p:nvSpPr>
        <p:spPr>
          <a:xfrm>
            <a:off x="9007365" y="5090294"/>
            <a:ext cx="6571123" cy="573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200" dirty="0">
                <a:solidFill>
                  <a:srgbClr val="546779"/>
                </a:solidFill>
                <a:latin typeface="Community Light" panose="02000303040000020003" pitchFamily="2" charset="0"/>
              </a:rPr>
              <a:t>Darüber hinaus können die Studierenden in LinkedIn Learning-Kursen zum Thema Jobsuche ihre Networking- und Gesprächskompetenzen erweitern. Und die Einblicke von LinkedIn Learning helfen dem Career Service, seine Strategie zu verfeinern. So wissen die </a:t>
            </a:r>
            <a:r>
              <a:rPr lang="de-DE" sz="3200" dirty="0" err="1">
                <a:solidFill>
                  <a:srgbClr val="546779"/>
                </a:solidFill>
                <a:latin typeface="Community Light" panose="02000303040000020003" pitchFamily="2" charset="0"/>
              </a:rPr>
              <a:t>Mitarbeiter:innen</a:t>
            </a:r>
            <a:r>
              <a:rPr lang="de-DE" sz="3200" dirty="0">
                <a:solidFill>
                  <a:srgbClr val="546779"/>
                </a:solidFill>
                <a:latin typeface="Community Light" panose="02000303040000020003" pitchFamily="2" charset="0"/>
              </a:rPr>
              <a:t> jederzeit, welche Kompetenzen Unternehmen aktuell am dringendsten suchen und welche Arbeitgeber die </a:t>
            </a:r>
            <a:r>
              <a:rPr lang="de-DE" sz="3200" dirty="0" err="1">
                <a:solidFill>
                  <a:srgbClr val="546779"/>
                </a:solidFill>
                <a:latin typeface="Community Light" panose="02000303040000020003" pitchFamily="2" charset="0"/>
              </a:rPr>
              <a:t>Absolvent:innen</a:t>
            </a:r>
            <a:r>
              <a:rPr lang="de-DE" sz="3200" dirty="0">
                <a:solidFill>
                  <a:srgbClr val="546779"/>
                </a:solidFill>
                <a:latin typeface="Community Light" panose="02000303040000020003" pitchFamily="2" charset="0"/>
              </a:rPr>
              <a:t> einstellen.</a:t>
            </a:r>
          </a:p>
        </p:txBody>
      </p:sp>
      <p:pic>
        <p:nvPicPr>
          <p:cNvPr id="40" name="Picture 39">
            <a:extLst>
              <a:ext uri="{FF2B5EF4-FFF2-40B4-BE49-F238E27FC236}">
                <a16:creationId xmlns:a16="http://schemas.microsoft.com/office/drawing/2014/main" id="{C37F4BBA-C448-7E47-821B-69AFC0C64298}"/>
              </a:ext>
            </a:extLst>
          </p:cNvPr>
          <p:cNvPicPr>
            <a:picLocks noChangeAspect="1"/>
          </p:cNvPicPr>
          <p:nvPr/>
        </p:nvPicPr>
        <p:blipFill rotWithShape="1">
          <a:blip r:embed="rId4"/>
          <a:srcRect/>
          <a:stretch/>
        </p:blipFill>
        <p:spPr>
          <a:xfrm>
            <a:off x="17218156" y="9259847"/>
            <a:ext cx="1720752" cy="1720752"/>
          </a:xfrm>
          <a:prstGeom prst="ellipse">
            <a:avLst/>
          </a:prstGeom>
        </p:spPr>
      </p:pic>
    </p:spTree>
    <p:extLst>
      <p:ext uri="{BB962C8B-B14F-4D97-AF65-F5344CB8AC3E}">
        <p14:creationId xmlns:p14="http://schemas.microsoft.com/office/powerpoint/2010/main" val="920008465"/>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37" name="Rectangle 36">
            <a:extLst>
              <a:ext uri="{FF2B5EF4-FFF2-40B4-BE49-F238E27FC236}">
                <a16:creationId xmlns:a16="http://schemas.microsoft.com/office/drawing/2014/main" id="{3827FB32-A2AB-4143-A78E-E7749DD73118}"/>
              </a:ext>
            </a:extLst>
          </p:cNvPr>
          <p:cNvSpPr/>
          <p:nvPr/>
        </p:nvSpPr>
        <p:spPr>
          <a:xfrm>
            <a:off x="1363481" y="4644290"/>
            <a:ext cx="4009823" cy="7657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600" b="1" dirty="0">
                <a:solidFill>
                  <a:srgbClr val="B1401F"/>
                </a:solidFill>
                <a:latin typeface="Community Light" panose="02000303040000020003" pitchFamily="2" charset="0"/>
              </a:rPr>
              <a:t>      Ein starkes LinkedIn Profil aufbauen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de-DE" sz="3200" dirty="0">
                <a:solidFill>
                  <a:srgbClr val="546779"/>
                </a:solidFill>
                <a:latin typeface="Community Light" panose="02000303040000020003" pitchFamily="2" charset="0"/>
              </a:rPr>
              <a:t>Die Jobchancen Ihrer Studierenden steigen, wenn ihr Profil ein professionelles Foto enthält sowie relevante Kompetenzen, bisherige Erfahrungen und Empfehlungen von Dritten aufgeführt sind. Ermuntern Sie sie deshalb, ihr Profil zu überarbeiten.  </a:t>
            </a:r>
          </a:p>
          <a:p>
            <a:endParaRPr lang="en-US" sz="3100" dirty="0">
              <a:solidFill>
                <a:srgbClr val="546779"/>
              </a:solidFill>
              <a:latin typeface="Community Light" panose="02000303040000020003" pitchFamily="2" charset="0"/>
            </a:endParaRPr>
          </a:p>
        </p:txBody>
      </p:sp>
      <p:grpSp>
        <p:nvGrpSpPr>
          <p:cNvPr id="4" name="Group 3">
            <a:extLst>
              <a:ext uri="{FF2B5EF4-FFF2-40B4-BE49-F238E27FC236}">
                <a16:creationId xmlns:a16="http://schemas.microsoft.com/office/drawing/2014/main" id="{F08556D7-6ECB-A544-BBFF-9D58D6991289}"/>
              </a:ext>
            </a:extLst>
          </p:cNvPr>
          <p:cNvGrpSpPr/>
          <p:nvPr/>
        </p:nvGrpSpPr>
        <p:grpSpPr>
          <a:xfrm>
            <a:off x="1382351" y="4700979"/>
            <a:ext cx="492782" cy="492784"/>
            <a:chOff x="1382351" y="3938979"/>
            <a:chExt cx="492782" cy="492784"/>
          </a:xfrm>
        </p:grpSpPr>
        <p:sp>
          <p:nvSpPr>
            <p:cNvPr id="38" name="Oval 37">
              <a:extLst>
                <a:ext uri="{FF2B5EF4-FFF2-40B4-BE49-F238E27FC236}">
                  <a16:creationId xmlns:a16="http://schemas.microsoft.com/office/drawing/2014/main" id="{FF44862E-DF43-D14F-81C0-D6F3473DD9AD}"/>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39" name="Rectangle 38">
              <a:extLst>
                <a:ext uri="{FF2B5EF4-FFF2-40B4-BE49-F238E27FC236}">
                  <a16:creationId xmlns:a16="http://schemas.microsoft.com/office/drawing/2014/main" id="{1CF3939A-D467-9F44-BAC5-C57E79B54B79}"/>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1</a:t>
              </a:r>
            </a:p>
          </p:txBody>
        </p:sp>
      </p:grpSp>
      <p:sp>
        <p:nvSpPr>
          <p:cNvPr id="68" name="Rectangle 67">
            <a:extLst>
              <a:ext uri="{FF2B5EF4-FFF2-40B4-BE49-F238E27FC236}">
                <a16:creationId xmlns:a16="http://schemas.microsoft.com/office/drawing/2014/main" id="{233EC49E-9835-AD4E-A477-196A62CB77BE}"/>
              </a:ext>
            </a:extLst>
          </p:cNvPr>
          <p:cNvSpPr/>
          <p:nvPr/>
        </p:nvSpPr>
        <p:spPr>
          <a:xfrm>
            <a:off x="5808123" y="4644290"/>
            <a:ext cx="3758961" cy="7657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600" b="1" dirty="0">
                <a:solidFill>
                  <a:srgbClr val="B1401F"/>
                </a:solidFill>
                <a:latin typeface="Community Light" panose="02000303040000020003" pitchFamily="2" charset="0"/>
              </a:rPr>
              <a:t>      Das eigene Netzwerk erweitern</a:t>
            </a:r>
            <a:br>
              <a:rPr lang="en-US" sz="3600" b="1" dirty="0">
                <a:solidFill>
                  <a:srgbClr val="B1401F"/>
                </a:solidFill>
                <a:latin typeface="Community Light" panose="02000303040000020003" pitchFamily="2" charset="0"/>
              </a:rPr>
            </a:br>
            <a:r>
              <a:rPr lang="de-DE" sz="3600" b="1" dirty="0">
                <a:solidFill>
                  <a:srgbClr val="B1401F"/>
                </a:solidFill>
                <a:latin typeface="Community Light" panose="02000303040000020003" pitchFamily="2" charset="0"/>
              </a:rPr>
              <a:t>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de-DE" sz="3200" dirty="0">
                <a:solidFill>
                  <a:srgbClr val="546779"/>
                </a:solidFill>
                <a:latin typeface="Community Light" panose="02000303040000020003" pitchFamily="2" charset="0"/>
              </a:rPr>
              <a:t>Sobald die Studierenden ihr Profil aktualisiert haben, sollten Sie sie ermuntern, sich mit Ehemaligen zu vernetzen, die in Bereichen arbeiten, die sie interessieren, und potenziellen Arbeitgebern auf LinkedIn zu folgen.</a:t>
            </a:r>
          </a:p>
        </p:txBody>
      </p:sp>
      <p:grpSp>
        <p:nvGrpSpPr>
          <p:cNvPr id="69" name="Group 68">
            <a:extLst>
              <a:ext uri="{FF2B5EF4-FFF2-40B4-BE49-F238E27FC236}">
                <a16:creationId xmlns:a16="http://schemas.microsoft.com/office/drawing/2014/main" id="{48286DA5-0F5A-2440-A9FC-6934DE068231}"/>
              </a:ext>
            </a:extLst>
          </p:cNvPr>
          <p:cNvGrpSpPr/>
          <p:nvPr/>
        </p:nvGrpSpPr>
        <p:grpSpPr>
          <a:xfrm>
            <a:off x="5826993" y="4700979"/>
            <a:ext cx="492782" cy="492784"/>
            <a:chOff x="1382351" y="3938979"/>
            <a:chExt cx="492782" cy="492784"/>
          </a:xfrm>
        </p:grpSpPr>
        <p:sp>
          <p:nvSpPr>
            <p:cNvPr id="70" name="Oval 69">
              <a:extLst>
                <a:ext uri="{FF2B5EF4-FFF2-40B4-BE49-F238E27FC236}">
                  <a16:creationId xmlns:a16="http://schemas.microsoft.com/office/drawing/2014/main" id="{9619959B-BBE2-6D4D-A7A2-E55B3BD3D735}"/>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71" name="Rectangle 70">
              <a:extLst>
                <a:ext uri="{FF2B5EF4-FFF2-40B4-BE49-F238E27FC236}">
                  <a16:creationId xmlns:a16="http://schemas.microsoft.com/office/drawing/2014/main" id="{949CB56C-4B9B-FF4B-8948-12379A871A55}"/>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2</a:t>
              </a:r>
            </a:p>
          </p:txBody>
        </p:sp>
      </p:grpSp>
      <p:sp>
        <p:nvSpPr>
          <p:cNvPr id="72" name="Rectangle 71">
            <a:extLst>
              <a:ext uri="{FF2B5EF4-FFF2-40B4-BE49-F238E27FC236}">
                <a16:creationId xmlns:a16="http://schemas.microsoft.com/office/drawing/2014/main" id="{B582AB7C-867E-9544-BA55-9DA64D6C1DE7}"/>
              </a:ext>
            </a:extLst>
          </p:cNvPr>
          <p:cNvSpPr/>
          <p:nvPr/>
        </p:nvSpPr>
        <p:spPr>
          <a:xfrm>
            <a:off x="10117122" y="4725142"/>
            <a:ext cx="4534415" cy="7657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600" b="1" dirty="0">
                <a:solidFill>
                  <a:srgbClr val="B1401F"/>
                </a:solidFill>
                <a:latin typeface="Community Light" panose="02000303040000020003" pitchFamily="2" charset="0"/>
              </a:rPr>
              <a:t>      Berufsvorbereitende Kurse bewerben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endParaRPr lang="en-US" sz="2000" b="1" dirty="0">
              <a:solidFill>
                <a:srgbClr val="546779"/>
              </a:solidFill>
              <a:latin typeface="Community Light" panose="02000303040000020003" pitchFamily="2" charset="0"/>
            </a:endParaRPr>
          </a:p>
          <a:p>
            <a:pPr rtl="0"/>
            <a:r>
              <a:rPr lang="de-DE" sz="3200" dirty="0">
                <a:solidFill>
                  <a:srgbClr val="546779"/>
                </a:solidFill>
                <a:latin typeface="Community Light" panose="02000303040000020003" pitchFamily="2" charset="0"/>
              </a:rPr>
              <a:t>Machen Sie die Studierenden auf LinkedIn Learning-Kurse aufmerksam, die wichtige Skills wie Netzwerken, Jobsuche und professionelles Auftreten in Bewerbungsgesprächen vermitteln. Auch durch Kurse zu gefragten Hard und Soft Skills erhöhen diese ihre Chancen bei der Stellensuche.</a:t>
            </a:r>
          </a:p>
        </p:txBody>
      </p:sp>
      <p:grpSp>
        <p:nvGrpSpPr>
          <p:cNvPr id="73" name="Group 72">
            <a:extLst>
              <a:ext uri="{FF2B5EF4-FFF2-40B4-BE49-F238E27FC236}">
                <a16:creationId xmlns:a16="http://schemas.microsoft.com/office/drawing/2014/main" id="{1662DA6F-137A-8B4F-8149-DEAE3B934439}"/>
              </a:ext>
            </a:extLst>
          </p:cNvPr>
          <p:cNvGrpSpPr/>
          <p:nvPr/>
        </p:nvGrpSpPr>
        <p:grpSpPr>
          <a:xfrm>
            <a:off x="10117122" y="4758047"/>
            <a:ext cx="492782" cy="492784"/>
            <a:chOff x="1382351" y="3938979"/>
            <a:chExt cx="492782" cy="492784"/>
          </a:xfrm>
        </p:grpSpPr>
        <p:sp>
          <p:nvSpPr>
            <p:cNvPr id="74" name="Oval 73">
              <a:extLst>
                <a:ext uri="{FF2B5EF4-FFF2-40B4-BE49-F238E27FC236}">
                  <a16:creationId xmlns:a16="http://schemas.microsoft.com/office/drawing/2014/main" id="{D2B6110F-36C3-9C4E-9157-FD5D38A76D14}"/>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75" name="Rectangle 74">
              <a:extLst>
                <a:ext uri="{FF2B5EF4-FFF2-40B4-BE49-F238E27FC236}">
                  <a16:creationId xmlns:a16="http://schemas.microsoft.com/office/drawing/2014/main" id="{D27D2181-4389-8C4F-9D51-FE704EB9A368}"/>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3</a:t>
              </a:r>
            </a:p>
          </p:txBody>
        </p:sp>
      </p:grpSp>
      <p:sp>
        <p:nvSpPr>
          <p:cNvPr id="76" name="Rectangle 75">
            <a:extLst>
              <a:ext uri="{FF2B5EF4-FFF2-40B4-BE49-F238E27FC236}">
                <a16:creationId xmlns:a16="http://schemas.microsoft.com/office/drawing/2014/main" id="{2B3690B4-4510-AA44-8978-A3C638A94D13}"/>
              </a:ext>
            </a:extLst>
          </p:cNvPr>
          <p:cNvSpPr/>
          <p:nvPr/>
        </p:nvSpPr>
        <p:spPr>
          <a:xfrm>
            <a:off x="15044563" y="4758147"/>
            <a:ext cx="3813047" cy="7657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600" b="1" dirty="0">
                <a:solidFill>
                  <a:srgbClr val="B1401F"/>
                </a:solidFill>
                <a:latin typeface="Community Light" panose="02000303040000020003" pitchFamily="2" charset="0"/>
              </a:rPr>
              <a:t>      Lernerfolge veröffentlichen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endParaRPr lang="en-US" sz="2000" b="1" dirty="0">
              <a:solidFill>
                <a:srgbClr val="546779"/>
              </a:solidFill>
              <a:latin typeface="Community Light" panose="02000303040000020003" pitchFamily="2" charset="0"/>
            </a:endParaRPr>
          </a:p>
          <a:p>
            <a:pPr rtl="0"/>
            <a:r>
              <a:rPr lang="de-DE" sz="3200" dirty="0">
                <a:solidFill>
                  <a:srgbClr val="546779"/>
                </a:solidFill>
                <a:latin typeface="Community Light" panose="02000303040000020003" pitchFamily="2" charset="0"/>
              </a:rPr>
              <a:t>Ermuntern Sie die Studierenden, ihre Lernerfolge auf Ihrem LinkedIn Profil zu veröffentlichen. Das kann ein Zertifikat eines abgeschlossenen LinkedIn Learning-Kurses sein, ein Blogbeitrag oder eine besonders gelungene kreative Arbeit.</a:t>
            </a:r>
          </a:p>
        </p:txBody>
      </p:sp>
      <p:grpSp>
        <p:nvGrpSpPr>
          <p:cNvPr id="77" name="Group 76">
            <a:extLst>
              <a:ext uri="{FF2B5EF4-FFF2-40B4-BE49-F238E27FC236}">
                <a16:creationId xmlns:a16="http://schemas.microsoft.com/office/drawing/2014/main" id="{E29AB017-EAA3-3245-86B4-B425136369C9}"/>
              </a:ext>
            </a:extLst>
          </p:cNvPr>
          <p:cNvGrpSpPr/>
          <p:nvPr/>
        </p:nvGrpSpPr>
        <p:grpSpPr>
          <a:xfrm>
            <a:off x="14950320" y="4815115"/>
            <a:ext cx="492782" cy="492784"/>
            <a:chOff x="1382351" y="3938979"/>
            <a:chExt cx="492782" cy="492784"/>
          </a:xfrm>
        </p:grpSpPr>
        <p:sp>
          <p:nvSpPr>
            <p:cNvPr id="78" name="Oval 77">
              <a:extLst>
                <a:ext uri="{FF2B5EF4-FFF2-40B4-BE49-F238E27FC236}">
                  <a16:creationId xmlns:a16="http://schemas.microsoft.com/office/drawing/2014/main" id="{34E7EAFA-84FA-6440-BB09-8367AEE1FAEC}"/>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79" name="Rectangle 78">
              <a:extLst>
                <a:ext uri="{FF2B5EF4-FFF2-40B4-BE49-F238E27FC236}">
                  <a16:creationId xmlns:a16="http://schemas.microsoft.com/office/drawing/2014/main" id="{57139811-8632-AB40-84A0-F58F5A138C28}"/>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4</a:t>
              </a:r>
            </a:p>
          </p:txBody>
        </p:sp>
      </p:grpSp>
      <p:sp>
        <p:nvSpPr>
          <p:cNvPr id="80" name="Rectangle 79">
            <a:extLst>
              <a:ext uri="{FF2B5EF4-FFF2-40B4-BE49-F238E27FC236}">
                <a16:creationId xmlns:a16="http://schemas.microsoft.com/office/drawing/2014/main" id="{EE63BD87-1145-194F-8CB5-7D3160D88046}"/>
              </a:ext>
            </a:extLst>
          </p:cNvPr>
          <p:cNvSpPr/>
          <p:nvPr/>
        </p:nvSpPr>
        <p:spPr>
          <a:xfrm>
            <a:off x="18951853" y="4823778"/>
            <a:ext cx="4133827" cy="7657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600" b="1" dirty="0">
                <a:solidFill>
                  <a:srgbClr val="B1401F"/>
                </a:solidFill>
                <a:latin typeface="Community Light" panose="02000303040000020003" pitchFamily="2" charset="0"/>
              </a:rPr>
              <a:t>      Die Jobchancen mithilfe von Einblicken erhöhen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de-DE" sz="3200" dirty="0">
                <a:solidFill>
                  <a:srgbClr val="546779"/>
                </a:solidFill>
                <a:latin typeface="Community Light" panose="02000303040000020003" pitchFamily="2" charset="0"/>
              </a:rPr>
              <a:t>Erfahren Sie, welche Kompetenzen die Unternehmen in Ihrer Region derzeit am dringendsten suchen, und </a:t>
            </a:r>
            <a:r>
              <a:rPr lang="de-DE" sz="3200" dirty="0">
                <a:solidFill>
                  <a:srgbClr val="B1401F"/>
                </a:solidFill>
                <a:latin typeface="Community Light" panose="02000303040000020003" pitchFamily="2" charset="0"/>
                <a:hlinkClick r:id="rId4"/>
              </a:rPr>
              <a:t>unterstützen Sie die Studierenden bei der Stellensuche</a:t>
            </a:r>
            <a:r>
              <a:rPr lang="de-DE" sz="3200" dirty="0">
                <a:solidFill>
                  <a:srgbClr val="546779"/>
                </a:solidFill>
                <a:latin typeface="Community Light" panose="02000303040000020003" pitchFamily="2" charset="0"/>
              </a:rPr>
              <a:t>. </a:t>
            </a:r>
          </a:p>
        </p:txBody>
      </p:sp>
      <p:grpSp>
        <p:nvGrpSpPr>
          <p:cNvPr id="81" name="Group 80">
            <a:extLst>
              <a:ext uri="{FF2B5EF4-FFF2-40B4-BE49-F238E27FC236}">
                <a16:creationId xmlns:a16="http://schemas.microsoft.com/office/drawing/2014/main" id="{23D074A9-32B1-7441-BE5E-CFFB9A399E1A}"/>
              </a:ext>
            </a:extLst>
          </p:cNvPr>
          <p:cNvGrpSpPr/>
          <p:nvPr/>
        </p:nvGrpSpPr>
        <p:grpSpPr>
          <a:xfrm>
            <a:off x="18902573" y="4890303"/>
            <a:ext cx="492782" cy="492784"/>
            <a:chOff x="1382351" y="3938979"/>
            <a:chExt cx="492782" cy="492784"/>
          </a:xfrm>
        </p:grpSpPr>
        <p:sp>
          <p:nvSpPr>
            <p:cNvPr id="82" name="Oval 81">
              <a:extLst>
                <a:ext uri="{FF2B5EF4-FFF2-40B4-BE49-F238E27FC236}">
                  <a16:creationId xmlns:a16="http://schemas.microsoft.com/office/drawing/2014/main" id="{A1F251F6-E47E-764A-AA65-4277E5D99C96}"/>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83" name="Rectangle 82">
              <a:extLst>
                <a:ext uri="{FF2B5EF4-FFF2-40B4-BE49-F238E27FC236}">
                  <a16:creationId xmlns:a16="http://schemas.microsoft.com/office/drawing/2014/main" id="{C9C10820-40BB-3B42-9974-F98705C0B2B7}"/>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dirty="0">
                  <a:solidFill>
                    <a:srgbClr val="FEFAF6"/>
                  </a:solidFill>
                  <a:latin typeface="Community" panose="02000303040000020003" pitchFamily="2" charset="0"/>
                </a:rPr>
                <a:t>5</a:t>
              </a:r>
            </a:p>
          </p:txBody>
        </p:sp>
      </p:grpSp>
      <p:sp>
        <p:nvSpPr>
          <p:cNvPr id="47" name="Rectangle 46">
            <a:extLst>
              <a:ext uri="{FF2B5EF4-FFF2-40B4-BE49-F238E27FC236}">
                <a16:creationId xmlns:a16="http://schemas.microsoft.com/office/drawing/2014/main" id="{2997C0E9-C560-9E46-BD67-781835284AD2}"/>
              </a:ext>
            </a:extLst>
          </p:cNvPr>
          <p:cNvSpPr/>
          <p:nvPr/>
        </p:nvSpPr>
        <p:spPr>
          <a:xfrm>
            <a:off x="1280226" y="1692559"/>
            <a:ext cx="21478174"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de-DE" sz="7700">
                <a:solidFill>
                  <a:srgbClr val="B1401F"/>
                </a:solidFill>
                <a:latin typeface="Community Light"/>
                <a:cs typeface="Arial"/>
              </a:rPr>
              <a:t>Wie der Career Service Studierende bei der Nutzung von LinkedIn unterstützen kann</a:t>
            </a:r>
          </a:p>
        </p:txBody>
      </p:sp>
      <p:sp>
        <p:nvSpPr>
          <p:cNvPr id="55" name="Rectangle 54">
            <a:extLst>
              <a:ext uri="{FF2B5EF4-FFF2-40B4-BE49-F238E27FC236}">
                <a16:creationId xmlns:a16="http://schemas.microsoft.com/office/drawing/2014/main" id="{24CAA1A0-DCD3-444D-BF3C-729290C42687}"/>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de-DE" sz="3400">
                <a:solidFill>
                  <a:srgbClr val="5B696B"/>
                </a:solidFill>
                <a:latin typeface="Community"/>
              </a:rPr>
              <a:t>Career Service</a:t>
            </a:r>
          </a:p>
        </p:txBody>
      </p:sp>
      <p:sp>
        <p:nvSpPr>
          <p:cNvPr id="56" name="Oval 55">
            <a:extLst>
              <a:ext uri="{FF2B5EF4-FFF2-40B4-BE49-F238E27FC236}">
                <a16:creationId xmlns:a16="http://schemas.microsoft.com/office/drawing/2014/main" id="{EDD6C761-08C6-1742-8BA3-5B488DA9ECCF}"/>
              </a:ext>
            </a:extLst>
          </p:cNvPr>
          <p:cNvSpPr/>
          <p:nvPr/>
        </p:nvSpPr>
        <p:spPr>
          <a:xfrm>
            <a:off x="1286846" y="962503"/>
            <a:ext cx="509013" cy="509015"/>
          </a:xfrm>
          <a:prstGeom prst="ellipse">
            <a:avLst/>
          </a:prstGeom>
          <a:solidFill>
            <a:srgbClr val="F7D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57" name="Rectangle 56">
            <a:extLst>
              <a:ext uri="{FF2B5EF4-FFF2-40B4-BE49-F238E27FC236}">
                <a16:creationId xmlns:a16="http://schemas.microsoft.com/office/drawing/2014/main" id="{9A6C52E9-548C-F74B-9EF5-F8AF6F22EE44}"/>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B1401F"/>
                </a:solidFill>
                <a:latin typeface="Community" panose="02000303040000020003" pitchFamily="2" charset="0"/>
              </a:rPr>
              <a:t>4</a:t>
            </a:r>
          </a:p>
        </p:txBody>
      </p:sp>
    </p:spTree>
    <p:extLst>
      <p:ext uri="{BB962C8B-B14F-4D97-AF65-F5344CB8AC3E}">
        <p14:creationId xmlns:p14="http://schemas.microsoft.com/office/powerpoint/2010/main" val="347003191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DD40D8A5-9886-2C45-B3BF-0F7E0623FAC3}"/>
              </a:ext>
            </a:extLst>
          </p:cNvPr>
          <p:cNvSpPr/>
          <p:nvPr/>
        </p:nvSpPr>
        <p:spPr>
          <a:xfrm>
            <a:off x="-2689337" y="1451112"/>
            <a:ext cx="10870152" cy="10870152"/>
          </a:xfrm>
          <a:prstGeom prst="ellipse">
            <a:avLst/>
          </a:prstGeom>
          <a:solidFill>
            <a:srgbClr val="D6EBC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8" name="MW_T" descr="1145704,C,27021,8ecefdcf-5617-4ae8-8f82-cdf5a637bba9,1" hidden="1"/>
          <p:cNvPicPr/>
          <p:nvPr/>
        </p:nvPicPr>
        <p:blipFill>
          <a:blip r:embed="rId3"/>
          <a:stretch>
            <a:fillRect/>
          </a:stretch>
        </p:blipFill>
        <p:spPr>
          <a:xfrm>
            <a:off x="1587" y="0"/>
            <a:ext cx="25400" cy="25400"/>
          </a:xfrm>
          <a:prstGeom prst="rect">
            <a:avLst/>
          </a:prstGeom>
        </p:spPr>
      </p:pic>
      <p:sp>
        <p:nvSpPr>
          <p:cNvPr id="24" name="Rectangle 23">
            <a:extLst>
              <a:ext uri="{FF2B5EF4-FFF2-40B4-BE49-F238E27FC236}">
                <a16:creationId xmlns:a16="http://schemas.microsoft.com/office/drawing/2014/main" id="{9E744DCC-CBC1-1A4F-A347-823F957E3241}"/>
              </a:ext>
            </a:extLst>
          </p:cNvPr>
          <p:cNvSpPr/>
          <p:nvPr/>
        </p:nvSpPr>
        <p:spPr>
          <a:xfrm>
            <a:off x="1331025" y="4796972"/>
            <a:ext cx="6330215" cy="4122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de-DE" sz="7700" dirty="0">
                <a:solidFill>
                  <a:srgbClr val="44702B"/>
                </a:solidFill>
                <a:latin typeface="Community Light"/>
                <a:cs typeface="Arial"/>
              </a:rPr>
              <a:t>Warum Bildungs-einrichtungen von LinkedIn profitieren </a:t>
            </a:r>
          </a:p>
        </p:txBody>
      </p:sp>
      <p:pic>
        <p:nvPicPr>
          <p:cNvPr id="19" name="Picture 18" descr="A close up of a sign&#10;&#10;Description automatically generated">
            <a:extLst>
              <a:ext uri="{FF2B5EF4-FFF2-40B4-BE49-F238E27FC236}">
                <a16:creationId xmlns:a16="http://schemas.microsoft.com/office/drawing/2014/main" id="{AEBF980F-0D59-7F4D-AD9A-014C7401FAD2}"/>
              </a:ext>
            </a:extLst>
          </p:cNvPr>
          <p:cNvPicPr>
            <a:picLocks noChangeAspect="1"/>
          </p:cNvPicPr>
          <p:nvPr/>
        </p:nvPicPr>
        <p:blipFill>
          <a:blip r:embed="rId4"/>
          <a:stretch>
            <a:fillRect/>
          </a:stretch>
        </p:blipFill>
        <p:spPr>
          <a:xfrm>
            <a:off x="1334092" y="12888051"/>
            <a:ext cx="2090518" cy="287078"/>
          </a:xfrm>
          <a:prstGeom prst="rect">
            <a:avLst/>
          </a:prstGeom>
        </p:spPr>
      </p:pic>
      <p:sp>
        <p:nvSpPr>
          <p:cNvPr id="22" name="TextBox 21">
            <a:extLst>
              <a:ext uri="{FF2B5EF4-FFF2-40B4-BE49-F238E27FC236}">
                <a16:creationId xmlns:a16="http://schemas.microsoft.com/office/drawing/2014/main" id="{A96179BB-E6EC-B141-B2B8-B3E2DC57C711}"/>
              </a:ext>
            </a:extLst>
          </p:cNvPr>
          <p:cNvSpPr txBox="1"/>
          <p:nvPr/>
        </p:nvSpPr>
        <p:spPr>
          <a:xfrm>
            <a:off x="9104091" y="2147710"/>
            <a:ext cx="6589565" cy="9417963"/>
          </a:xfrm>
          <a:prstGeom prst="rect">
            <a:avLst/>
          </a:prstGeom>
        </p:spPr>
        <p:txBody>
          <a:bodyPr vert="horz" wrap="square" lIns="0" tIns="0" rIns="0" bIns="0" rtlCol="0">
            <a:spAutoFit/>
          </a:bodyPr>
          <a:lstStyle>
            <a:defPPr>
              <a:defRPr lang="en-US"/>
            </a:defPPr>
          </a:lstStyle>
          <a:p>
            <a:pPr defTabSz="1828514" rtl="0">
              <a:spcBef>
                <a:spcPct val="0"/>
              </a:spcBef>
              <a:spcAft>
                <a:spcPct val="0"/>
              </a:spcAft>
              <a:defRPr/>
            </a:pPr>
            <a:r>
              <a:rPr lang="de-DE" sz="3400" dirty="0">
                <a:solidFill>
                  <a:srgbClr val="5E6869"/>
                </a:solidFill>
                <a:latin typeface="Community Light"/>
                <a:cs typeface="Arial"/>
              </a:rPr>
              <a:t>Ein weiterer Vorteil: Mit den umfassenden Daten von LinkedIn wissen Sie jederzeit, wo Ihre </a:t>
            </a:r>
            <a:r>
              <a:rPr lang="de-DE" sz="3400" dirty="0" err="1">
                <a:solidFill>
                  <a:srgbClr val="5E6869"/>
                </a:solidFill>
                <a:latin typeface="Community Light"/>
                <a:cs typeface="Arial"/>
              </a:rPr>
              <a:t>Absolvent:innen</a:t>
            </a:r>
            <a:r>
              <a:rPr lang="de-DE" sz="3400" dirty="0">
                <a:solidFill>
                  <a:srgbClr val="5E6869"/>
                </a:solidFill>
                <a:latin typeface="Community Light"/>
                <a:cs typeface="Arial"/>
              </a:rPr>
              <a:t> einen Job finden, welche Kompetenzlücken bei Ihren Studierenden bestehen und welche Skills Unternehmen in Ihrer Region derzeit am dringendsten suchen. Zudem bietet Ihnen die Plattform die Möglichkeit, sich mit ehemaligen und zukünftigen Studierenden zu vernetzen.</a:t>
            </a:r>
          </a:p>
          <a:p>
            <a:pPr defTabSz="1828514">
              <a:spcBef>
                <a:spcPct val="0"/>
              </a:spcBef>
              <a:spcAft>
                <a:spcPct val="0"/>
              </a:spcAft>
              <a:defRPr/>
            </a:pPr>
            <a:endParaRPr lang="en-US" sz="3400" dirty="0">
              <a:solidFill>
                <a:srgbClr val="5E6869"/>
              </a:solidFill>
              <a:latin typeface="Community Light"/>
              <a:cs typeface="Arial"/>
            </a:endParaRPr>
          </a:p>
          <a:p>
            <a:pPr defTabSz="1828514" rtl="0">
              <a:spcBef>
                <a:spcPct val="0"/>
              </a:spcBef>
              <a:spcAft>
                <a:spcPct val="0"/>
              </a:spcAft>
              <a:defRPr/>
            </a:pPr>
            <a:r>
              <a:rPr lang="de-DE" sz="3400" dirty="0">
                <a:solidFill>
                  <a:srgbClr val="5E6869"/>
                </a:solidFill>
                <a:latin typeface="Community Light"/>
                <a:cs typeface="Arial"/>
              </a:rPr>
              <a:t>Wir verfolgen somit dieselbe Vision: Studierende auf die Berufswelt vorzubereiten und ihnen gute Chancen auf dem Arbeitsmarkt zu ermöglichen. Gemeinsam können wir diese Vision Wirklichkeit werden lassen.</a:t>
            </a:r>
          </a:p>
        </p:txBody>
      </p:sp>
      <p:grpSp>
        <p:nvGrpSpPr>
          <p:cNvPr id="4" name="Group 3">
            <a:extLst>
              <a:ext uri="{FF2B5EF4-FFF2-40B4-BE49-F238E27FC236}">
                <a16:creationId xmlns:a16="http://schemas.microsoft.com/office/drawing/2014/main" id="{235AB699-F800-3B49-89E7-9BC2E0D610FB}"/>
              </a:ext>
            </a:extLst>
          </p:cNvPr>
          <p:cNvGrpSpPr/>
          <p:nvPr/>
        </p:nvGrpSpPr>
        <p:grpSpPr>
          <a:xfrm>
            <a:off x="16734644" y="1451112"/>
            <a:ext cx="5096122" cy="10813776"/>
            <a:chOff x="16734644" y="1451112"/>
            <a:chExt cx="5096122" cy="10813776"/>
          </a:xfrm>
        </p:grpSpPr>
        <p:grpSp>
          <p:nvGrpSpPr>
            <p:cNvPr id="32" name="Group 31">
              <a:extLst>
                <a:ext uri="{FF2B5EF4-FFF2-40B4-BE49-F238E27FC236}">
                  <a16:creationId xmlns:a16="http://schemas.microsoft.com/office/drawing/2014/main" id="{34B385BC-5CE5-D048-824F-DCC37C089410}"/>
                </a:ext>
              </a:extLst>
            </p:cNvPr>
            <p:cNvGrpSpPr/>
            <p:nvPr/>
          </p:nvGrpSpPr>
          <p:grpSpPr>
            <a:xfrm>
              <a:off x="16737555" y="1451112"/>
              <a:ext cx="5093211" cy="5057711"/>
              <a:chOff x="16713683" y="4619439"/>
              <a:chExt cx="6286234" cy="6242418"/>
            </a:xfrm>
          </p:grpSpPr>
          <p:sp>
            <p:nvSpPr>
              <p:cNvPr id="33" name="Oval 32">
                <a:extLst>
                  <a:ext uri="{FF2B5EF4-FFF2-40B4-BE49-F238E27FC236}">
                    <a16:creationId xmlns:a16="http://schemas.microsoft.com/office/drawing/2014/main" id="{EFB46198-8EB0-1B4F-A3BE-EDF2C4E94E5A}"/>
                  </a:ext>
                </a:extLst>
              </p:cNvPr>
              <p:cNvSpPr/>
              <p:nvPr/>
            </p:nvSpPr>
            <p:spPr>
              <a:xfrm>
                <a:off x="16713683" y="4619439"/>
                <a:ext cx="6286234" cy="6242418"/>
              </a:xfrm>
              <a:prstGeom prst="ellipse">
                <a:avLst/>
              </a:prstGeom>
              <a:solidFill>
                <a:srgbClr val="D6E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a:solidFill>
                    <a:srgbClr val="FFFFFF"/>
                  </a:solidFill>
                  <a:latin typeface="Community" panose="02000303040000020003" pitchFamily="2" charset="0"/>
                  <a:ea typeface="+mn-ea"/>
                </a:endParaRPr>
              </a:p>
            </p:txBody>
          </p:sp>
          <p:sp>
            <p:nvSpPr>
              <p:cNvPr id="34" name="TextBox 33">
                <a:extLst>
                  <a:ext uri="{FF2B5EF4-FFF2-40B4-BE49-F238E27FC236}">
                    <a16:creationId xmlns:a16="http://schemas.microsoft.com/office/drawing/2014/main" id="{7F211364-A121-8A4D-929A-9C395019A319}"/>
                  </a:ext>
                </a:extLst>
              </p:cNvPr>
              <p:cNvSpPr txBox="1"/>
              <p:nvPr/>
            </p:nvSpPr>
            <p:spPr>
              <a:xfrm>
                <a:off x="17505475" y="7552878"/>
                <a:ext cx="4695462" cy="1823374"/>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de-DE" sz="3200" dirty="0">
                    <a:solidFill>
                      <a:srgbClr val="5E6869"/>
                    </a:solidFill>
                    <a:latin typeface="Community Light" panose="02000303040000020003" pitchFamily="2" charset="0"/>
                    <a:cs typeface="Arial" panose="020B0604020202020204" pitchFamily="34" charset="0"/>
                  </a:rPr>
                  <a:t>der Top-Universitäten im QS World University Ranking nutzen LinkedIn Learning.</a:t>
                </a:r>
              </a:p>
            </p:txBody>
          </p:sp>
          <p:sp>
            <p:nvSpPr>
              <p:cNvPr id="35" name="TextBox 34">
                <a:extLst>
                  <a:ext uri="{FF2B5EF4-FFF2-40B4-BE49-F238E27FC236}">
                    <a16:creationId xmlns:a16="http://schemas.microsoft.com/office/drawing/2014/main" id="{44910551-2143-6E41-9BB4-B774F47D1A72}"/>
                  </a:ext>
                </a:extLst>
              </p:cNvPr>
              <p:cNvSpPr txBox="1"/>
              <p:nvPr/>
            </p:nvSpPr>
            <p:spPr>
              <a:xfrm>
                <a:off x="17509068" y="5881452"/>
                <a:ext cx="4695462" cy="1671426"/>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de-DE" sz="8800" dirty="0">
                    <a:solidFill>
                      <a:srgbClr val="44702B"/>
                    </a:solidFill>
                    <a:latin typeface="Community Light" panose="02000303040000020003" pitchFamily="2" charset="0"/>
                    <a:cs typeface="AvenirNext LT Pro Regular"/>
                  </a:rPr>
                  <a:t>58 %</a:t>
                </a:r>
              </a:p>
            </p:txBody>
          </p:sp>
        </p:grpSp>
        <p:grpSp>
          <p:nvGrpSpPr>
            <p:cNvPr id="20" name="Group 19">
              <a:extLst>
                <a:ext uri="{FF2B5EF4-FFF2-40B4-BE49-F238E27FC236}">
                  <a16:creationId xmlns:a16="http://schemas.microsoft.com/office/drawing/2014/main" id="{DEB06447-9814-F046-86F1-A3A409ED1DD1}"/>
                </a:ext>
              </a:extLst>
            </p:cNvPr>
            <p:cNvGrpSpPr/>
            <p:nvPr/>
          </p:nvGrpSpPr>
          <p:grpSpPr>
            <a:xfrm>
              <a:off x="16734644" y="7207178"/>
              <a:ext cx="5093211" cy="5057710"/>
              <a:chOff x="16713683" y="4619439"/>
              <a:chExt cx="6286234" cy="6242418"/>
            </a:xfrm>
          </p:grpSpPr>
          <p:sp>
            <p:nvSpPr>
              <p:cNvPr id="21" name="Oval 20">
                <a:extLst>
                  <a:ext uri="{FF2B5EF4-FFF2-40B4-BE49-F238E27FC236}">
                    <a16:creationId xmlns:a16="http://schemas.microsoft.com/office/drawing/2014/main" id="{9036DA16-2571-6746-B8F1-534F77C402EC}"/>
                  </a:ext>
                </a:extLst>
              </p:cNvPr>
              <p:cNvSpPr/>
              <p:nvPr/>
            </p:nvSpPr>
            <p:spPr>
              <a:xfrm>
                <a:off x="16713683" y="4619439"/>
                <a:ext cx="6286234" cy="6242418"/>
              </a:xfrm>
              <a:prstGeom prst="ellipse">
                <a:avLst/>
              </a:prstGeom>
              <a:solidFill>
                <a:srgbClr val="D6E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dirty="0">
                  <a:solidFill>
                    <a:srgbClr val="FFFFFF"/>
                  </a:solidFill>
                  <a:latin typeface="Community" panose="02000303040000020003" pitchFamily="2" charset="0"/>
                  <a:ea typeface="+mn-ea"/>
                </a:endParaRPr>
              </a:p>
            </p:txBody>
          </p:sp>
          <p:sp>
            <p:nvSpPr>
              <p:cNvPr id="23" name="TextBox 22">
                <a:extLst>
                  <a:ext uri="{FF2B5EF4-FFF2-40B4-BE49-F238E27FC236}">
                    <a16:creationId xmlns:a16="http://schemas.microsoft.com/office/drawing/2014/main" id="{B7EECF6F-E6B7-DD46-B3A6-FB2591B24199}"/>
                  </a:ext>
                </a:extLst>
              </p:cNvPr>
              <p:cNvSpPr txBox="1"/>
              <p:nvPr/>
            </p:nvSpPr>
            <p:spPr>
              <a:xfrm>
                <a:off x="17509068" y="7740648"/>
                <a:ext cx="4695462" cy="1823374"/>
              </a:xfrm>
              <a:prstGeom prst="rect">
                <a:avLst/>
              </a:prstGeom>
            </p:spPr>
            <p:txBody>
              <a:bodyPr vert="horz" wrap="square" lIns="0" tIns="0" rIns="0" bIns="0" rtlCol="0">
                <a:spAutoFit/>
              </a:bodyPr>
              <a:lstStyle>
                <a:defPPr>
                  <a:defRPr lang="en-US"/>
                </a:defPPr>
              </a:lstStyle>
              <a:p>
                <a:pPr algn="ctr" rtl="0"/>
                <a:r>
                  <a:rPr lang="de-DE" sz="3200" dirty="0">
                    <a:solidFill>
                      <a:srgbClr val="546779"/>
                    </a:solidFill>
                    <a:latin typeface="Community Light" panose="02000303040000020003" pitchFamily="2" charset="0"/>
                  </a:rPr>
                  <a:t>Studierende weltweit nutzen LinkedIn Learning.</a:t>
                </a:r>
              </a:p>
            </p:txBody>
          </p:sp>
          <p:sp>
            <p:nvSpPr>
              <p:cNvPr id="25" name="TextBox 24">
                <a:extLst>
                  <a:ext uri="{FF2B5EF4-FFF2-40B4-BE49-F238E27FC236}">
                    <a16:creationId xmlns:a16="http://schemas.microsoft.com/office/drawing/2014/main" id="{E5482A1C-35F1-1340-9287-53BDDCDDE9A9}"/>
                  </a:ext>
                </a:extLst>
              </p:cNvPr>
              <p:cNvSpPr txBox="1"/>
              <p:nvPr/>
            </p:nvSpPr>
            <p:spPr>
              <a:xfrm>
                <a:off x="17509068" y="5881458"/>
                <a:ext cx="4695462" cy="1671426"/>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de-DE" sz="8800" dirty="0">
                    <a:solidFill>
                      <a:srgbClr val="44702B"/>
                    </a:solidFill>
                    <a:latin typeface="Community Light" panose="02000303040000020003" pitchFamily="2" charset="0"/>
                    <a:cs typeface="AvenirNext LT Pro Regular"/>
                  </a:rPr>
                  <a:t>10 Mio.+</a:t>
                </a:r>
              </a:p>
            </p:txBody>
          </p:sp>
        </p:grpSp>
      </p:grpSp>
      <p:sp>
        <p:nvSpPr>
          <p:cNvPr id="16" name="Rectangle 15">
            <a:extLst>
              <a:ext uri="{FF2B5EF4-FFF2-40B4-BE49-F238E27FC236}">
                <a16:creationId xmlns:a16="http://schemas.microsoft.com/office/drawing/2014/main" id="{9B1129B7-6EA2-A641-BC3C-062F35101A45}"/>
              </a:ext>
            </a:extLst>
          </p:cNvPr>
          <p:cNvSpPr/>
          <p:nvPr/>
        </p:nvSpPr>
        <p:spPr>
          <a:xfrm>
            <a:off x="1331025" y="4225599"/>
            <a:ext cx="2411242"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de-DE" sz="3400">
                <a:solidFill>
                  <a:srgbClr val="5B696B"/>
                </a:solidFill>
                <a:latin typeface="Community"/>
              </a:rPr>
              <a:t>Einführung</a:t>
            </a:r>
          </a:p>
        </p:txBody>
      </p:sp>
    </p:spTree>
    <p:extLst>
      <p:ext uri="{BB962C8B-B14F-4D97-AF65-F5344CB8AC3E}">
        <p14:creationId xmlns:p14="http://schemas.microsoft.com/office/powerpoint/2010/main" val="1090813759"/>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62" name="Oval 61">
            <a:extLst>
              <a:ext uri="{FF2B5EF4-FFF2-40B4-BE49-F238E27FC236}">
                <a16:creationId xmlns:a16="http://schemas.microsoft.com/office/drawing/2014/main" id="{2F629678-E105-C04C-979B-C56BC35B1525}"/>
              </a:ext>
            </a:extLst>
          </p:cNvPr>
          <p:cNvSpPr/>
          <p:nvPr/>
        </p:nvSpPr>
        <p:spPr>
          <a:xfrm>
            <a:off x="1323370" y="5154157"/>
            <a:ext cx="6342670" cy="6298460"/>
          </a:xfrm>
          <a:prstGeom prst="ellipse">
            <a:avLst/>
          </a:prstGeom>
          <a:solidFill>
            <a:srgbClr val="F7DFD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a:solidFill>
                <a:srgbClr val="FFFFFF"/>
              </a:solidFill>
              <a:latin typeface="Community" panose="02000303040000020003" pitchFamily="2" charset="0"/>
              <a:ea typeface="+mn-ea"/>
            </a:endParaRPr>
          </a:p>
        </p:txBody>
      </p:sp>
      <p:grpSp>
        <p:nvGrpSpPr>
          <p:cNvPr id="66" name="Group 65">
            <a:extLst>
              <a:ext uri="{FF2B5EF4-FFF2-40B4-BE49-F238E27FC236}">
                <a16:creationId xmlns:a16="http://schemas.microsoft.com/office/drawing/2014/main" id="{15D6378B-B28D-DD42-83B6-D93369FE818D}"/>
              </a:ext>
            </a:extLst>
          </p:cNvPr>
          <p:cNvGrpSpPr/>
          <p:nvPr/>
        </p:nvGrpSpPr>
        <p:grpSpPr>
          <a:xfrm>
            <a:off x="2021530" y="6304778"/>
            <a:ext cx="4946350" cy="3205081"/>
            <a:chOff x="10248408" y="7128999"/>
            <a:chExt cx="3936461" cy="2550705"/>
          </a:xfrm>
        </p:grpSpPr>
        <p:sp>
          <p:nvSpPr>
            <p:cNvPr id="67" name="TextBox 66">
              <a:extLst>
                <a:ext uri="{FF2B5EF4-FFF2-40B4-BE49-F238E27FC236}">
                  <a16:creationId xmlns:a16="http://schemas.microsoft.com/office/drawing/2014/main" id="{A879BFDE-E90A-AD42-AF8E-8D9930F91934}"/>
                </a:ext>
              </a:extLst>
            </p:cNvPr>
            <p:cNvSpPr txBox="1"/>
            <p:nvPr/>
          </p:nvSpPr>
          <p:spPr>
            <a:xfrm>
              <a:off x="10841326" y="8748938"/>
              <a:ext cx="2611438" cy="930766"/>
            </a:xfrm>
            <a:prstGeom prst="rect">
              <a:avLst/>
            </a:prstGeom>
          </p:spPr>
          <p:txBody>
            <a:bodyPr vert="horz" wrap="square" lIns="0" tIns="0" rIns="0" bIns="0" rtlCol="0">
              <a:spAutoFit/>
            </a:bodyPr>
            <a:lstStyle>
              <a:defPPr>
                <a:defRPr lang="en-US"/>
              </a:defPPr>
            </a:lstStyle>
            <a:p>
              <a:pPr algn="ctr" rtl="0"/>
              <a:r>
                <a:rPr lang="de-DE" sz="3800" dirty="0">
                  <a:solidFill>
                    <a:srgbClr val="546779"/>
                  </a:solidFill>
                  <a:latin typeface="Community Light" panose="02000303040000020003" pitchFamily="2" charset="0"/>
                </a:rPr>
                <a:t>offene Stellen sind auf LinkedIn.</a:t>
              </a:r>
            </a:p>
          </p:txBody>
        </p:sp>
        <p:sp>
          <p:nvSpPr>
            <p:cNvPr id="68" name="TextBox 67">
              <a:extLst>
                <a:ext uri="{FF2B5EF4-FFF2-40B4-BE49-F238E27FC236}">
                  <a16:creationId xmlns:a16="http://schemas.microsoft.com/office/drawing/2014/main" id="{25A2EAF8-10B2-8740-8961-FA46D0B5E30D}"/>
                </a:ext>
              </a:extLst>
            </p:cNvPr>
            <p:cNvSpPr txBox="1"/>
            <p:nvPr/>
          </p:nvSpPr>
          <p:spPr>
            <a:xfrm>
              <a:off x="10248408" y="7128999"/>
              <a:ext cx="3936461" cy="1175704"/>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de-DE" sz="9600" dirty="0">
                  <a:solidFill>
                    <a:srgbClr val="B1401F"/>
                  </a:solidFill>
                  <a:latin typeface="Community Light" panose="02000303040000020003" pitchFamily="2" charset="0"/>
                  <a:cs typeface="AvenirNext LT Pro Regular"/>
                </a:rPr>
                <a:t>11 Mio.+</a:t>
              </a:r>
            </a:p>
          </p:txBody>
        </p:sp>
      </p:grpSp>
      <p:sp>
        <p:nvSpPr>
          <p:cNvPr id="35" name="Rectangle 34">
            <a:extLst>
              <a:ext uri="{FF2B5EF4-FFF2-40B4-BE49-F238E27FC236}">
                <a16:creationId xmlns:a16="http://schemas.microsoft.com/office/drawing/2014/main" id="{20947775-5CE2-5B4D-BDD5-E247132E333D}"/>
              </a:ext>
            </a:extLst>
          </p:cNvPr>
          <p:cNvSpPr/>
          <p:nvPr/>
        </p:nvSpPr>
        <p:spPr>
          <a:xfrm>
            <a:off x="1280226" y="1692559"/>
            <a:ext cx="21478174"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de-DE" sz="7700">
                <a:solidFill>
                  <a:srgbClr val="B1401F"/>
                </a:solidFill>
                <a:latin typeface="Community Light"/>
                <a:cs typeface="Arial"/>
              </a:rPr>
              <a:t>Wie der Career Service Studierende bei der Nutzung von LinkedIn unterstützen kann</a:t>
            </a:r>
          </a:p>
        </p:txBody>
      </p:sp>
      <p:sp>
        <p:nvSpPr>
          <p:cNvPr id="37" name="Rectangle 36">
            <a:extLst>
              <a:ext uri="{FF2B5EF4-FFF2-40B4-BE49-F238E27FC236}">
                <a16:creationId xmlns:a16="http://schemas.microsoft.com/office/drawing/2014/main" id="{D6885502-C819-AF4B-AF14-E26A5F6851FD}"/>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de-DE" sz="3400">
                <a:solidFill>
                  <a:srgbClr val="5B696B"/>
                </a:solidFill>
                <a:latin typeface="Community"/>
              </a:rPr>
              <a:t>Career Service</a:t>
            </a:r>
          </a:p>
        </p:txBody>
      </p:sp>
      <p:sp>
        <p:nvSpPr>
          <p:cNvPr id="38" name="Oval 37">
            <a:extLst>
              <a:ext uri="{FF2B5EF4-FFF2-40B4-BE49-F238E27FC236}">
                <a16:creationId xmlns:a16="http://schemas.microsoft.com/office/drawing/2014/main" id="{7FF03521-D143-AA49-AAEB-3E335B2C5C90}"/>
              </a:ext>
            </a:extLst>
          </p:cNvPr>
          <p:cNvSpPr/>
          <p:nvPr/>
        </p:nvSpPr>
        <p:spPr>
          <a:xfrm>
            <a:off x="1286846" y="962503"/>
            <a:ext cx="509013" cy="509015"/>
          </a:xfrm>
          <a:prstGeom prst="ellipse">
            <a:avLst/>
          </a:prstGeom>
          <a:solidFill>
            <a:srgbClr val="F7D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39" name="Rectangle 38">
            <a:extLst>
              <a:ext uri="{FF2B5EF4-FFF2-40B4-BE49-F238E27FC236}">
                <a16:creationId xmlns:a16="http://schemas.microsoft.com/office/drawing/2014/main" id="{442E73F8-6C5D-F743-8A2B-61F8029E98D8}"/>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B1401F"/>
                </a:solidFill>
                <a:latin typeface="Community" panose="02000303040000020003" pitchFamily="2" charset="0"/>
              </a:rPr>
              <a:t>4</a:t>
            </a:r>
          </a:p>
        </p:txBody>
      </p:sp>
      <p:sp>
        <p:nvSpPr>
          <p:cNvPr id="48" name="Oval 47">
            <a:extLst>
              <a:ext uri="{FF2B5EF4-FFF2-40B4-BE49-F238E27FC236}">
                <a16:creationId xmlns:a16="http://schemas.microsoft.com/office/drawing/2014/main" id="{63F7E94C-9796-1B43-8244-5E466782EB2E}"/>
              </a:ext>
            </a:extLst>
          </p:cNvPr>
          <p:cNvSpPr/>
          <p:nvPr/>
        </p:nvSpPr>
        <p:spPr>
          <a:xfrm>
            <a:off x="9020317" y="5154157"/>
            <a:ext cx="6342670" cy="6298460"/>
          </a:xfrm>
          <a:prstGeom prst="ellipse">
            <a:avLst/>
          </a:prstGeom>
          <a:solidFill>
            <a:srgbClr val="F7DFD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dirty="0">
              <a:solidFill>
                <a:srgbClr val="FFFFFF"/>
              </a:solidFill>
              <a:latin typeface="Community" panose="02000303040000020003" pitchFamily="2" charset="0"/>
              <a:ea typeface="+mn-ea"/>
            </a:endParaRPr>
          </a:p>
        </p:txBody>
      </p:sp>
      <p:grpSp>
        <p:nvGrpSpPr>
          <p:cNvPr id="49" name="Group 48">
            <a:extLst>
              <a:ext uri="{FF2B5EF4-FFF2-40B4-BE49-F238E27FC236}">
                <a16:creationId xmlns:a16="http://schemas.microsoft.com/office/drawing/2014/main" id="{3CDD8881-C561-1044-88F1-468DE61B7941}"/>
              </a:ext>
            </a:extLst>
          </p:cNvPr>
          <p:cNvGrpSpPr/>
          <p:nvPr/>
        </p:nvGrpSpPr>
        <p:grpSpPr>
          <a:xfrm>
            <a:off x="9989148" y="6304780"/>
            <a:ext cx="4946350" cy="3175945"/>
            <a:chOff x="10463817" y="7128999"/>
            <a:chExt cx="3936461" cy="2527517"/>
          </a:xfrm>
        </p:grpSpPr>
        <p:sp>
          <p:nvSpPr>
            <p:cNvPr id="50" name="TextBox 49">
              <a:extLst>
                <a:ext uri="{FF2B5EF4-FFF2-40B4-BE49-F238E27FC236}">
                  <a16:creationId xmlns:a16="http://schemas.microsoft.com/office/drawing/2014/main" id="{D048B1A8-9318-924E-A747-572EA66F5BD3}"/>
                </a:ext>
              </a:extLst>
            </p:cNvPr>
            <p:cNvSpPr txBox="1"/>
            <p:nvPr/>
          </p:nvSpPr>
          <p:spPr>
            <a:xfrm>
              <a:off x="10752931" y="8725750"/>
              <a:ext cx="3090132" cy="930766"/>
            </a:xfrm>
            <a:prstGeom prst="rect">
              <a:avLst/>
            </a:prstGeom>
          </p:spPr>
          <p:txBody>
            <a:bodyPr vert="horz" wrap="square" lIns="0" tIns="0" rIns="0" bIns="0" rtlCol="0">
              <a:spAutoFit/>
            </a:bodyPr>
            <a:lstStyle>
              <a:defPPr>
                <a:defRPr lang="en-US"/>
              </a:defPPr>
            </a:lstStyle>
            <a:p>
              <a:pPr algn="ctr" rtl="0"/>
              <a:r>
                <a:rPr lang="de-DE" sz="3800" dirty="0">
                  <a:solidFill>
                    <a:srgbClr val="546779"/>
                  </a:solidFill>
                  <a:latin typeface="Community Light" panose="02000303040000020003" pitchFamily="2" charset="0"/>
                </a:rPr>
                <a:t>Kleinunternehmen nutzen LinkedIn zur Personalgewinnung.</a:t>
              </a:r>
            </a:p>
          </p:txBody>
        </p:sp>
        <p:sp>
          <p:nvSpPr>
            <p:cNvPr id="51" name="TextBox 50">
              <a:extLst>
                <a:ext uri="{FF2B5EF4-FFF2-40B4-BE49-F238E27FC236}">
                  <a16:creationId xmlns:a16="http://schemas.microsoft.com/office/drawing/2014/main" id="{C4FBDDF7-53A3-2E4F-9546-70B4F5863FD1}"/>
                </a:ext>
              </a:extLst>
            </p:cNvPr>
            <p:cNvSpPr txBox="1"/>
            <p:nvPr/>
          </p:nvSpPr>
          <p:spPr>
            <a:xfrm>
              <a:off x="10463817" y="7128999"/>
              <a:ext cx="3936461" cy="1175704"/>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de-DE" sz="9600" dirty="0">
                  <a:solidFill>
                    <a:srgbClr val="B1401F"/>
                  </a:solidFill>
                  <a:latin typeface="Community Light" panose="02000303040000020003" pitchFamily="2" charset="0"/>
                  <a:cs typeface="AvenirNext LT Pro Regular"/>
                </a:rPr>
                <a:t>2 Mio.+</a:t>
              </a:r>
            </a:p>
          </p:txBody>
        </p:sp>
      </p:grpSp>
      <p:sp>
        <p:nvSpPr>
          <p:cNvPr id="52" name="Oval 51">
            <a:extLst>
              <a:ext uri="{FF2B5EF4-FFF2-40B4-BE49-F238E27FC236}">
                <a16:creationId xmlns:a16="http://schemas.microsoft.com/office/drawing/2014/main" id="{408C283B-5893-3940-8766-6D1D35E126FE}"/>
              </a:ext>
            </a:extLst>
          </p:cNvPr>
          <p:cNvSpPr/>
          <p:nvPr/>
        </p:nvSpPr>
        <p:spPr>
          <a:xfrm>
            <a:off x="16725764" y="5154157"/>
            <a:ext cx="6342670" cy="6298460"/>
          </a:xfrm>
          <a:prstGeom prst="ellipse">
            <a:avLst/>
          </a:prstGeom>
          <a:solidFill>
            <a:srgbClr val="F7DFD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dirty="0">
              <a:solidFill>
                <a:srgbClr val="FFFFFF"/>
              </a:solidFill>
              <a:latin typeface="Community" panose="02000303040000020003" pitchFamily="2" charset="0"/>
              <a:ea typeface="+mn-ea"/>
            </a:endParaRPr>
          </a:p>
        </p:txBody>
      </p:sp>
      <p:grpSp>
        <p:nvGrpSpPr>
          <p:cNvPr id="53" name="Group 52">
            <a:extLst>
              <a:ext uri="{FF2B5EF4-FFF2-40B4-BE49-F238E27FC236}">
                <a16:creationId xmlns:a16="http://schemas.microsoft.com/office/drawing/2014/main" id="{4D4202A6-F48C-0E42-941C-B840FC34014F}"/>
              </a:ext>
            </a:extLst>
          </p:cNvPr>
          <p:cNvGrpSpPr/>
          <p:nvPr/>
        </p:nvGrpSpPr>
        <p:grpSpPr>
          <a:xfrm>
            <a:off x="16877238" y="6272362"/>
            <a:ext cx="6032635" cy="5180255"/>
            <a:chOff x="9813339" y="7495101"/>
            <a:chExt cx="4800961" cy="4122610"/>
          </a:xfrm>
        </p:grpSpPr>
        <p:sp>
          <p:nvSpPr>
            <p:cNvPr id="54" name="TextBox 53">
              <a:extLst>
                <a:ext uri="{FF2B5EF4-FFF2-40B4-BE49-F238E27FC236}">
                  <a16:creationId xmlns:a16="http://schemas.microsoft.com/office/drawing/2014/main" id="{225A8820-D81D-C54C-8D7E-754F24BBC6E1}"/>
                </a:ext>
              </a:extLst>
            </p:cNvPr>
            <p:cNvSpPr txBox="1"/>
            <p:nvPr/>
          </p:nvSpPr>
          <p:spPr>
            <a:xfrm>
              <a:off x="9813339" y="8800921"/>
              <a:ext cx="4800961" cy="2816790"/>
            </a:xfrm>
            <a:prstGeom prst="rect">
              <a:avLst/>
            </a:prstGeom>
          </p:spPr>
          <p:txBody>
            <a:bodyPr vert="horz" wrap="square" lIns="0" tIns="0" rIns="0" bIns="0" rtlCol="0">
              <a:spAutoFit/>
            </a:bodyPr>
            <a:lstStyle>
              <a:defPPr>
                <a:defRPr lang="en-US"/>
              </a:defPPr>
            </a:lstStyle>
            <a:p>
              <a:pPr algn="ctr" rtl="0"/>
              <a:r>
                <a:rPr lang="de-DE" sz="3800" dirty="0">
                  <a:solidFill>
                    <a:srgbClr val="546779"/>
                  </a:solidFill>
                  <a:latin typeface="Community Light" panose="02000303040000020003" pitchFamily="2" charset="0"/>
                </a:rPr>
                <a:t>der Fortune-500-Unternehmen nutzen LinkedIn Talent Solutions, um </a:t>
              </a:r>
              <a:r>
                <a:rPr lang="de-DE" sz="3800" dirty="0" err="1">
                  <a:solidFill>
                    <a:srgbClr val="546779"/>
                  </a:solidFill>
                  <a:latin typeface="Community Light" panose="02000303040000020003" pitchFamily="2" charset="0"/>
                </a:rPr>
                <a:t>Kandidat:innen</a:t>
              </a:r>
              <a:r>
                <a:rPr lang="de-DE" sz="3800" dirty="0">
                  <a:solidFill>
                    <a:srgbClr val="546779"/>
                  </a:solidFill>
                  <a:latin typeface="Community Light" panose="02000303040000020003" pitchFamily="2" charset="0"/>
                </a:rPr>
                <a:t> zu finden und einzustellen.</a:t>
              </a:r>
              <a:br>
                <a:rPr lang="en-US" sz="3800" dirty="0">
                  <a:solidFill>
                    <a:srgbClr val="546779"/>
                  </a:solidFill>
                  <a:latin typeface="Community Light" panose="02000303040000020003" pitchFamily="2" charset="0"/>
                </a:rPr>
              </a:br>
              <a:endParaRPr lang="en-US" sz="3800" dirty="0">
                <a:solidFill>
                  <a:srgbClr val="546779"/>
                </a:solidFill>
                <a:latin typeface="Community Light" panose="02000303040000020003" pitchFamily="2" charset="0"/>
              </a:endParaRPr>
            </a:p>
            <a:p>
              <a:pPr algn="ctr"/>
              <a:endParaRPr lang="en-US" sz="4000" dirty="0">
                <a:solidFill>
                  <a:srgbClr val="546779"/>
                </a:solidFill>
                <a:latin typeface="Community Light" panose="02000303040000020003" pitchFamily="2" charset="0"/>
              </a:endParaRPr>
            </a:p>
          </p:txBody>
        </p:sp>
        <p:sp>
          <p:nvSpPr>
            <p:cNvPr id="57" name="TextBox 56">
              <a:extLst>
                <a:ext uri="{FF2B5EF4-FFF2-40B4-BE49-F238E27FC236}">
                  <a16:creationId xmlns:a16="http://schemas.microsoft.com/office/drawing/2014/main" id="{CE8C92A1-F51F-5A40-A3E6-DD8BFFD28AE1}"/>
                </a:ext>
              </a:extLst>
            </p:cNvPr>
            <p:cNvSpPr txBox="1"/>
            <p:nvPr/>
          </p:nvSpPr>
          <p:spPr>
            <a:xfrm>
              <a:off x="10245589" y="7495101"/>
              <a:ext cx="3936461" cy="1175704"/>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de-DE" sz="9600" dirty="0">
                  <a:solidFill>
                    <a:srgbClr val="B1401F"/>
                  </a:solidFill>
                  <a:latin typeface="Community Light" panose="02000303040000020003" pitchFamily="2" charset="0"/>
                  <a:cs typeface="AvenirNext LT Pro Regular"/>
                </a:rPr>
                <a:t>95+ %</a:t>
              </a:r>
            </a:p>
          </p:txBody>
        </p:sp>
      </p:grpSp>
    </p:spTree>
    <p:extLst>
      <p:ext uri="{BB962C8B-B14F-4D97-AF65-F5344CB8AC3E}">
        <p14:creationId xmlns:p14="http://schemas.microsoft.com/office/powerpoint/2010/main" val="2835933865"/>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sp>
        <p:nvSpPr>
          <p:cNvPr id="3" name="Rectangle 2">
            <a:extLst>
              <a:ext uri="{FF2B5EF4-FFF2-40B4-BE49-F238E27FC236}">
                <a16:creationId xmlns:a16="http://schemas.microsoft.com/office/drawing/2014/main" id="{554871C6-A44C-954E-AB3A-A59C35DBE5CA}"/>
              </a:ext>
            </a:extLst>
          </p:cNvPr>
          <p:cNvSpPr/>
          <p:nvPr/>
        </p:nvSpPr>
        <p:spPr>
          <a:xfrm>
            <a:off x="1354366" y="4737889"/>
            <a:ext cx="6298460" cy="6298460"/>
          </a:xfrm>
          <a:prstGeom prst="rect">
            <a:avLst/>
          </a:prstGeom>
          <a:solidFill>
            <a:srgbClr val="F7DFD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grpSp>
        <p:nvGrpSpPr>
          <p:cNvPr id="66" name="Group 65">
            <a:extLst>
              <a:ext uri="{FF2B5EF4-FFF2-40B4-BE49-F238E27FC236}">
                <a16:creationId xmlns:a16="http://schemas.microsoft.com/office/drawing/2014/main" id="{15D6378B-B28D-DD42-83B6-D93369FE818D}"/>
              </a:ext>
            </a:extLst>
          </p:cNvPr>
          <p:cNvGrpSpPr/>
          <p:nvPr/>
        </p:nvGrpSpPr>
        <p:grpSpPr>
          <a:xfrm>
            <a:off x="1870528" y="5471373"/>
            <a:ext cx="5241268" cy="4684667"/>
            <a:chOff x="10128236" y="6484124"/>
            <a:chExt cx="4171166" cy="3728207"/>
          </a:xfrm>
        </p:grpSpPr>
        <p:sp>
          <p:nvSpPr>
            <p:cNvPr id="67" name="TextBox 66">
              <a:extLst>
                <a:ext uri="{FF2B5EF4-FFF2-40B4-BE49-F238E27FC236}">
                  <a16:creationId xmlns:a16="http://schemas.microsoft.com/office/drawing/2014/main" id="{A879BFDE-E90A-AD42-AF8E-8D9930F91934}"/>
                </a:ext>
              </a:extLst>
            </p:cNvPr>
            <p:cNvSpPr txBox="1"/>
            <p:nvPr/>
          </p:nvSpPr>
          <p:spPr>
            <a:xfrm>
              <a:off x="10128236" y="8007886"/>
              <a:ext cx="4171166" cy="2204445"/>
            </a:xfrm>
            <a:prstGeom prst="rect">
              <a:avLst/>
            </a:prstGeom>
          </p:spPr>
          <p:txBody>
            <a:bodyPr vert="horz" wrap="square" lIns="0" tIns="0" rIns="0" bIns="0" rtlCol="0">
              <a:spAutoFit/>
            </a:bodyPr>
            <a:lstStyle>
              <a:defPPr>
                <a:defRPr lang="en-US"/>
              </a:defPPr>
            </a:lstStyle>
            <a:p>
              <a:pPr algn="ctr" rtl="0"/>
              <a:r>
                <a:rPr lang="de-DE" sz="3600" dirty="0">
                  <a:solidFill>
                    <a:srgbClr val="546779"/>
                  </a:solidFill>
                  <a:latin typeface="Community Light" panose="02000303040000020003" pitchFamily="2" charset="0"/>
                </a:rPr>
                <a:t>Bewerbungen, die in den ersten 10 Minuten eingehen, haben eine 4-mal größere Chance, beantwortet zu werden.</a:t>
              </a:r>
            </a:p>
          </p:txBody>
        </p:sp>
        <p:sp>
          <p:nvSpPr>
            <p:cNvPr id="68" name="TextBox 67">
              <a:extLst>
                <a:ext uri="{FF2B5EF4-FFF2-40B4-BE49-F238E27FC236}">
                  <a16:creationId xmlns:a16="http://schemas.microsoft.com/office/drawing/2014/main" id="{25A2EAF8-10B2-8740-8961-FA46D0B5E30D}"/>
                </a:ext>
              </a:extLst>
            </p:cNvPr>
            <p:cNvSpPr txBox="1"/>
            <p:nvPr/>
          </p:nvSpPr>
          <p:spPr>
            <a:xfrm>
              <a:off x="10245589" y="6484124"/>
              <a:ext cx="3936461" cy="1224692"/>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de-DE" sz="10000" dirty="0">
                  <a:solidFill>
                    <a:srgbClr val="B1401F"/>
                  </a:solidFill>
                  <a:latin typeface="Community Light" panose="02000303040000020003" pitchFamily="2" charset="0"/>
                  <a:cs typeface="AvenirNext LT Pro Regular"/>
                </a:rPr>
                <a:t>4x</a:t>
              </a:r>
            </a:p>
          </p:txBody>
        </p:sp>
      </p:grpSp>
      <p:sp>
        <p:nvSpPr>
          <p:cNvPr id="35" name="Rectangle 34">
            <a:extLst>
              <a:ext uri="{FF2B5EF4-FFF2-40B4-BE49-F238E27FC236}">
                <a16:creationId xmlns:a16="http://schemas.microsoft.com/office/drawing/2014/main" id="{20947775-5CE2-5B4D-BDD5-E247132E333D}"/>
              </a:ext>
            </a:extLst>
          </p:cNvPr>
          <p:cNvSpPr/>
          <p:nvPr/>
        </p:nvSpPr>
        <p:spPr>
          <a:xfrm>
            <a:off x="1280226" y="1692559"/>
            <a:ext cx="21478174"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de-DE" sz="7700">
                <a:solidFill>
                  <a:srgbClr val="B1401F"/>
                </a:solidFill>
                <a:latin typeface="Community Light"/>
                <a:cs typeface="Arial"/>
              </a:rPr>
              <a:t>Überzeugen Sie Ihre Studierenden mit Zahlen</a:t>
            </a:r>
          </a:p>
        </p:txBody>
      </p:sp>
      <p:sp>
        <p:nvSpPr>
          <p:cNvPr id="37" name="Rectangle 36">
            <a:extLst>
              <a:ext uri="{FF2B5EF4-FFF2-40B4-BE49-F238E27FC236}">
                <a16:creationId xmlns:a16="http://schemas.microsoft.com/office/drawing/2014/main" id="{D6885502-C819-AF4B-AF14-E26A5F6851FD}"/>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de-DE" sz="3400">
                <a:solidFill>
                  <a:srgbClr val="5B696B"/>
                </a:solidFill>
                <a:latin typeface="Community"/>
              </a:rPr>
              <a:t>Career Service</a:t>
            </a:r>
          </a:p>
        </p:txBody>
      </p:sp>
      <p:sp>
        <p:nvSpPr>
          <p:cNvPr id="38" name="Oval 37">
            <a:extLst>
              <a:ext uri="{FF2B5EF4-FFF2-40B4-BE49-F238E27FC236}">
                <a16:creationId xmlns:a16="http://schemas.microsoft.com/office/drawing/2014/main" id="{7FF03521-D143-AA49-AAEB-3E335B2C5C90}"/>
              </a:ext>
            </a:extLst>
          </p:cNvPr>
          <p:cNvSpPr/>
          <p:nvPr/>
        </p:nvSpPr>
        <p:spPr>
          <a:xfrm>
            <a:off x="1286846" y="962503"/>
            <a:ext cx="509013" cy="509015"/>
          </a:xfrm>
          <a:prstGeom prst="ellipse">
            <a:avLst/>
          </a:prstGeom>
          <a:solidFill>
            <a:srgbClr val="F7D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39" name="Rectangle 38">
            <a:extLst>
              <a:ext uri="{FF2B5EF4-FFF2-40B4-BE49-F238E27FC236}">
                <a16:creationId xmlns:a16="http://schemas.microsoft.com/office/drawing/2014/main" id="{442E73F8-6C5D-F743-8A2B-61F8029E98D8}"/>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B1401F"/>
                </a:solidFill>
                <a:latin typeface="Community" panose="02000303040000020003" pitchFamily="2" charset="0"/>
              </a:rPr>
              <a:t>4</a:t>
            </a:r>
          </a:p>
        </p:txBody>
      </p:sp>
      <p:sp>
        <p:nvSpPr>
          <p:cNvPr id="33" name="Rectangle 32">
            <a:extLst>
              <a:ext uri="{FF2B5EF4-FFF2-40B4-BE49-F238E27FC236}">
                <a16:creationId xmlns:a16="http://schemas.microsoft.com/office/drawing/2014/main" id="{0888082C-6704-E041-9C07-FA3A5FCAEE21}"/>
              </a:ext>
            </a:extLst>
          </p:cNvPr>
          <p:cNvSpPr/>
          <p:nvPr/>
        </p:nvSpPr>
        <p:spPr>
          <a:xfrm>
            <a:off x="9044357" y="4737889"/>
            <a:ext cx="6298460" cy="6298460"/>
          </a:xfrm>
          <a:prstGeom prst="rect">
            <a:avLst/>
          </a:prstGeom>
          <a:solidFill>
            <a:srgbClr val="F7DFD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12FA2EFE-38A6-BA44-AD69-BBEF64AED3B9}"/>
              </a:ext>
            </a:extLst>
          </p:cNvPr>
          <p:cNvGrpSpPr/>
          <p:nvPr/>
        </p:nvGrpSpPr>
        <p:grpSpPr>
          <a:xfrm>
            <a:off x="9314871" y="5471372"/>
            <a:ext cx="5757431" cy="4684669"/>
            <a:chOff x="9932742" y="6484124"/>
            <a:chExt cx="4581945" cy="3728209"/>
          </a:xfrm>
        </p:grpSpPr>
        <p:sp>
          <p:nvSpPr>
            <p:cNvPr id="41" name="TextBox 40">
              <a:extLst>
                <a:ext uri="{FF2B5EF4-FFF2-40B4-BE49-F238E27FC236}">
                  <a16:creationId xmlns:a16="http://schemas.microsoft.com/office/drawing/2014/main" id="{8BEF8FD4-E4B4-E549-A5AE-8E386A59ED4F}"/>
                </a:ext>
              </a:extLst>
            </p:cNvPr>
            <p:cNvSpPr txBox="1"/>
            <p:nvPr/>
          </p:nvSpPr>
          <p:spPr>
            <a:xfrm>
              <a:off x="9932742" y="8007888"/>
              <a:ext cx="4581945" cy="2204445"/>
            </a:xfrm>
            <a:prstGeom prst="rect">
              <a:avLst/>
            </a:prstGeom>
          </p:spPr>
          <p:txBody>
            <a:bodyPr vert="horz" wrap="square" lIns="0" tIns="0" rIns="0" bIns="0" rtlCol="0">
              <a:spAutoFit/>
            </a:bodyPr>
            <a:lstStyle>
              <a:defPPr>
                <a:defRPr lang="en-US"/>
              </a:defPPr>
            </a:lstStyle>
            <a:p>
              <a:pPr algn="ctr" rtl="0"/>
              <a:r>
                <a:rPr lang="de-DE" sz="3600" dirty="0">
                  <a:solidFill>
                    <a:srgbClr val="546779"/>
                  </a:solidFill>
                  <a:latin typeface="Community Light" panose="02000303040000020003" pitchFamily="2" charset="0"/>
                </a:rPr>
                <a:t>LinkedIn Mitglieder, die auf Ihrem Profil ein LinkedIn Learning-Zertifikat veröffentlicht haben, finden mit 9 % höherer Wahrscheinlichkeit einen Job.</a:t>
              </a:r>
            </a:p>
          </p:txBody>
        </p:sp>
        <p:sp>
          <p:nvSpPr>
            <p:cNvPr id="42" name="TextBox 41">
              <a:extLst>
                <a:ext uri="{FF2B5EF4-FFF2-40B4-BE49-F238E27FC236}">
                  <a16:creationId xmlns:a16="http://schemas.microsoft.com/office/drawing/2014/main" id="{1DD7AA0B-708E-9842-8AFB-80241581B28F}"/>
                </a:ext>
              </a:extLst>
            </p:cNvPr>
            <p:cNvSpPr txBox="1"/>
            <p:nvPr/>
          </p:nvSpPr>
          <p:spPr>
            <a:xfrm>
              <a:off x="10245589" y="6484124"/>
              <a:ext cx="3936461" cy="1224692"/>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de-DE" sz="10000" dirty="0">
                  <a:solidFill>
                    <a:srgbClr val="B1401F"/>
                  </a:solidFill>
                  <a:latin typeface="Community Light" panose="02000303040000020003" pitchFamily="2" charset="0"/>
                  <a:cs typeface="AvenirNext LT Pro Regular"/>
                </a:rPr>
                <a:t>9 %</a:t>
              </a:r>
            </a:p>
          </p:txBody>
        </p:sp>
      </p:grpSp>
      <p:sp>
        <p:nvSpPr>
          <p:cNvPr id="43" name="Rectangle 42">
            <a:extLst>
              <a:ext uri="{FF2B5EF4-FFF2-40B4-BE49-F238E27FC236}">
                <a16:creationId xmlns:a16="http://schemas.microsoft.com/office/drawing/2014/main" id="{620B2575-D767-AA4F-9EAE-F48EFAFD11E0}"/>
              </a:ext>
            </a:extLst>
          </p:cNvPr>
          <p:cNvSpPr/>
          <p:nvPr/>
        </p:nvSpPr>
        <p:spPr>
          <a:xfrm>
            <a:off x="16716298" y="4787366"/>
            <a:ext cx="6298460" cy="6298460"/>
          </a:xfrm>
          <a:prstGeom prst="rect">
            <a:avLst/>
          </a:prstGeom>
          <a:solidFill>
            <a:srgbClr val="F7DFD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58F1424A-98C1-5B42-BDBC-631B0A857072}"/>
              </a:ext>
            </a:extLst>
          </p:cNvPr>
          <p:cNvGrpSpPr/>
          <p:nvPr/>
        </p:nvGrpSpPr>
        <p:grpSpPr>
          <a:xfrm>
            <a:off x="16919898" y="5520850"/>
            <a:ext cx="5596749" cy="5213921"/>
            <a:chOff x="9879489" y="6484124"/>
            <a:chExt cx="4454069" cy="4149404"/>
          </a:xfrm>
        </p:grpSpPr>
        <p:sp>
          <p:nvSpPr>
            <p:cNvPr id="47" name="TextBox 46">
              <a:extLst>
                <a:ext uri="{FF2B5EF4-FFF2-40B4-BE49-F238E27FC236}">
                  <a16:creationId xmlns:a16="http://schemas.microsoft.com/office/drawing/2014/main" id="{86D7DE56-D20D-CD4F-B147-6BE210E41E39}"/>
                </a:ext>
              </a:extLst>
            </p:cNvPr>
            <p:cNvSpPr txBox="1"/>
            <p:nvPr/>
          </p:nvSpPr>
          <p:spPr>
            <a:xfrm>
              <a:off x="9879489" y="7988194"/>
              <a:ext cx="4454069" cy="2645334"/>
            </a:xfrm>
            <a:prstGeom prst="rect">
              <a:avLst/>
            </a:prstGeom>
          </p:spPr>
          <p:txBody>
            <a:bodyPr vert="horz" wrap="square" lIns="0" tIns="0" rIns="0" bIns="0" rtlCol="0">
              <a:spAutoFit/>
            </a:bodyPr>
            <a:lstStyle>
              <a:defPPr>
                <a:defRPr lang="en-US"/>
              </a:defPPr>
            </a:lstStyle>
            <a:p>
              <a:pPr algn="ctr" rtl="0"/>
              <a:r>
                <a:rPr lang="de-DE" sz="3600" dirty="0">
                  <a:solidFill>
                    <a:srgbClr val="546779"/>
                  </a:solidFill>
                  <a:latin typeface="Community Light" panose="02000303040000020003" pitchFamily="2" charset="0"/>
                </a:rPr>
                <a:t>Auf LinkedIn werden </a:t>
              </a:r>
              <a:r>
                <a:rPr lang="de-DE" sz="3600" dirty="0" err="1">
                  <a:solidFill>
                    <a:srgbClr val="546779"/>
                  </a:solidFill>
                  <a:latin typeface="Community Light" panose="02000303040000020003" pitchFamily="2" charset="0"/>
                </a:rPr>
                <a:t>Kandidat:innen</a:t>
              </a:r>
              <a:r>
                <a:rPr lang="de-DE" sz="3600" dirty="0">
                  <a:solidFill>
                    <a:srgbClr val="546779"/>
                  </a:solidFill>
                  <a:latin typeface="Community Light" panose="02000303040000020003" pitchFamily="2" charset="0"/>
                </a:rPr>
                <a:t> mit Empfehlungen 4-mal häufiger von einem Unternehmen eingestellt, bei dem sie Kontakte haben.</a:t>
              </a:r>
            </a:p>
          </p:txBody>
        </p:sp>
        <p:sp>
          <p:nvSpPr>
            <p:cNvPr id="55" name="TextBox 54">
              <a:extLst>
                <a:ext uri="{FF2B5EF4-FFF2-40B4-BE49-F238E27FC236}">
                  <a16:creationId xmlns:a16="http://schemas.microsoft.com/office/drawing/2014/main" id="{1C7AEEDE-5435-084B-B7FF-E66E8412170B}"/>
                </a:ext>
              </a:extLst>
            </p:cNvPr>
            <p:cNvSpPr txBox="1"/>
            <p:nvPr/>
          </p:nvSpPr>
          <p:spPr>
            <a:xfrm>
              <a:off x="10245589" y="6484124"/>
              <a:ext cx="3936461" cy="1224692"/>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de-DE" sz="10000" dirty="0">
                  <a:solidFill>
                    <a:srgbClr val="B1401F"/>
                  </a:solidFill>
                  <a:latin typeface="Community Light" panose="02000303040000020003" pitchFamily="2" charset="0"/>
                  <a:cs typeface="AvenirNext LT Pro Regular"/>
                </a:rPr>
                <a:t>4x</a:t>
              </a:r>
            </a:p>
          </p:txBody>
        </p:sp>
      </p:grpSp>
    </p:spTree>
    <p:extLst>
      <p:ext uri="{BB962C8B-B14F-4D97-AF65-F5344CB8AC3E}">
        <p14:creationId xmlns:p14="http://schemas.microsoft.com/office/powerpoint/2010/main" val="1190240766"/>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35" name="Rectangle 34">
            <a:extLst>
              <a:ext uri="{FF2B5EF4-FFF2-40B4-BE49-F238E27FC236}">
                <a16:creationId xmlns:a16="http://schemas.microsoft.com/office/drawing/2014/main" id="{20947775-5CE2-5B4D-BDD5-E247132E333D}"/>
              </a:ext>
            </a:extLst>
          </p:cNvPr>
          <p:cNvSpPr/>
          <p:nvPr/>
        </p:nvSpPr>
        <p:spPr>
          <a:xfrm>
            <a:off x="1280226" y="1692559"/>
            <a:ext cx="21478174"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de-DE" sz="7700">
                <a:solidFill>
                  <a:srgbClr val="B1401F"/>
                </a:solidFill>
                <a:latin typeface="Community Light"/>
                <a:cs typeface="Arial"/>
              </a:rPr>
              <a:t>10 LinkedIn Learning-Kurse, mit denen Sie Ihre Studierenden fit für die Arbeitswelt machen</a:t>
            </a:r>
          </a:p>
        </p:txBody>
      </p:sp>
      <p:sp>
        <p:nvSpPr>
          <p:cNvPr id="37" name="Rectangle 36">
            <a:extLst>
              <a:ext uri="{FF2B5EF4-FFF2-40B4-BE49-F238E27FC236}">
                <a16:creationId xmlns:a16="http://schemas.microsoft.com/office/drawing/2014/main" id="{D6885502-C819-AF4B-AF14-E26A5F6851FD}"/>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de-DE" sz="3400">
                <a:solidFill>
                  <a:srgbClr val="5B696B"/>
                </a:solidFill>
                <a:latin typeface="Community"/>
              </a:rPr>
              <a:t>Career Service</a:t>
            </a:r>
          </a:p>
        </p:txBody>
      </p:sp>
      <p:sp>
        <p:nvSpPr>
          <p:cNvPr id="38" name="Oval 37">
            <a:extLst>
              <a:ext uri="{FF2B5EF4-FFF2-40B4-BE49-F238E27FC236}">
                <a16:creationId xmlns:a16="http://schemas.microsoft.com/office/drawing/2014/main" id="{7FF03521-D143-AA49-AAEB-3E335B2C5C90}"/>
              </a:ext>
            </a:extLst>
          </p:cNvPr>
          <p:cNvSpPr/>
          <p:nvPr/>
        </p:nvSpPr>
        <p:spPr>
          <a:xfrm>
            <a:off x="1286846" y="962503"/>
            <a:ext cx="509013" cy="509015"/>
          </a:xfrm>
          <a:prstGeom prst="ellipse">
            <a:avLst/>
          </a:prstGeom>
          <a:solidFill>
            <a:srgbClr val="F7D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39" name="Rectangle 38">
            <a:extLst>
              <a:ext uri="{FF2B5EF4-FFF2-40B4-BE49-F238E27FC236}">
                <a16:creationId xmlns:a16="http://schemas.microsoft.com/office/drawing/2014/main" id="{442E73F8-6C5D-F743-8A2B-61F8029E98D8}"/>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B1401F"/>
                </a:solidFill>
                <a:latin typeface="Community" panose="02000303040000020003" pitchFamily="2" charset="0"/>
              </a:rPr>
              <a:t>4</a:t>
            </a:r>
          </a:p>
        </p:txBody>
      </p:sp>
      <p:grpSp>
        <p:nvGrpSpPr>
          <p:cNvPr id="5" name="Group 4">
            <a:extLst>
              <a:ext uri="{FF2B5EF4-FFF2-40B4-BE49-F238E27FC236}">
                <a16:creationId xmlns:a16="http://schemas.microsoft.com/office/drawing/2014/main" id="{61CFDF1C-3DE9-9943-8A8B-834F0EA8409F}"/>
              </a:ext>
            </a:extLst>
          </p:cNvPr>
          <p:cNvGrpSpPr/>
          <p:nvPr/>
        </p:nvGrpSpPr>
        <p:grpSpPr>
          <a:xfrm>
            <a:off x="9373268" y="4656046"/>
            <a:ext cx="13690538" cy="7310767"/>
            <a:chOff x="9373268" y="4644468"/>
            <a:chExt cx="13690538" cy="7310767"/>
          </a:xfrm>
        </p:grpSpPr>
        <p:grpSp>
          <p:nvGrpSpPr>
            <p:cNvPr id="40" name="Group 39">
              <a:extLst>
                <a:ext uri="{FF2B5EF4-FFF2-40B4-BE49-F238E27FC236}">
                  <a16:creationId xmlns:a16="http://schemas.microsoft.com/office/drawing/2014/main" id="{831B21CC-1E08-5740-BF07-B77CCF17CBBD}"/>
                </a:ext>
              </a:extLst>
            </p:cNvPr>
            <p:cNvGrpSpPr/>
            <p:nvPr/>
          </p:nvGrpSpPr>
          <p:grpSpPr>
            <a:xfrm>
              <a:off x="9492777" y="4773544"/>
              <a:ext cx="492782" cy="492784"/>
              <a:chOff x="1382351" y="3938979"/>
              <a:chExt cx="492782" cy="492784"/>
            </a:xfrm>
          </p:grpSpPr>
          <p:sp>
            <p:nvSpPr>
              <p:cNvPr id="41" name="Oval 40">
                <a:extLst>
                  <a:ext uri="{FF2B5EF4-FFF2-40B4-BE49-F238E27FC236}">
                    <a16:creationId xmlns:a16="http://schemas.microsoft.com/office/drawing/2014/main" id="{0150E0E0-6503-DE47-BFE4-F359F9E48BF0}"/>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42" name="Rectangle 41">
                <a:extLst>
                  <a:ext uri="{FF2B5EF4-FFF2-40B4-BE49-F238E27FC236}">
                    <a16:creationId xmlns:a16="http://schemas.microsoft.com/office/drawing/2014/main" id="{B005320B-670F-D640-BAB0-0ED9A8CB3CF3}"/>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1</a:t>
                </a:r>
              </a:p>
            </p:txBody>
          </p:sp>
        </p:grpSp>
        <p:sp>
          <p:nvSpPr>
            <p:cNvPr id="43" name="Rectangle 42">
              <a:extLst>
                <a:ext uri="{FF2B5EF4-FFF2-40B4-BE49-F238E27FC236}">
                  <a16:creationId xmlns:a16="http://schemas.microsoft.com/office/drawing/2014/main" id="{19C8B8DC-9CDA-4E4C-A16D-C07D8869FB8E}"/>
                </a:ext>
              </a:extLst>
            </p:cNvPr>
            <p:cNvSpPr/>
            <p:nvPr/>
          </p:nvSpPr>
          <p:spPr>
            <a:xfrm>
              <a:off x="10167618" y="4644468"/>
              <a:ext cx="12896188" cy="7310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rtl="0">
                <a:lnSpc>
                  <a:spcPct val="110000"/>
                </a:lnSpc>
              </a:pPr>
              <a:r>
                <a:rPr lang="de-DE" sz="4000">
                  <a:solidFill>
                    <a:srgbClr val="B1401F"/>
                  </a:solidFill>
                  <a:latin typeface="Community Light" panose="02000303040000020003" pitchFamily="2" charset="0"/>
                  <a:hlinkClick r:id="rId4"/>
                </a:rPr>
                <a:t>Erfolgreiche Jobsuche für Hochschulabsolvent:innen</a:t>
              </a:r>
            </a:p>
            <a:p>
              <a:pPr rtl="0">
                <a:lnSpc>
                  <a:spcPct val="110000"/>
                </a:lnSpc>
              </a:pPr>
              <a:r>
                <a:rPr lang="de-DE" sz="4000">
                  <a:solidFill>
                    <a:srgbClr val="B1401F"/>
                  </a:solidFill>
                  <a:latin typeface="Community Light" panose="02000303040000020003" pitchFamily="2" charset="0"/>
                  <a:hlinkClick r:id="rId5"/>
                </a:rPr>
                <a:t>Mit einem starken LinkedIn Profil überzeugen</a:t>
              </a:r>
              <a:r>
                <a:rPr lang="de-DE" sz="4000">
                  <a:solidFill>
                    <a:srgbClr val="B1401F"/>
                  </a:solidFill>
                  <a:latin typeface="Community Light" panose="02000303040000020003" pitchFamily="2" charset="0"/>
                </a:rPr>
                <a:t> </a:t>
              </a:r>
            </a:p>
            <a:p>
              <a:pPr rtl="0">
                <a:lnSpc>
                  <a:spcPct val="110000"/>
                </a:lnSpc>
              </a:pPr>
              <a:r>
                <a:rPr lang="de-DE" sz="4000">
                  <a:solidFill>
                    <a:srgbClr val="B1401F"/>
                  </a:solidFill>
                  <a:latin typeface="Community Light" panose="02000303040000020003" pitchFamily="2" charset="0"/>
                  <a:hlinkClick r:id="rId6"/>
                </a:rPr>
                <a:t>Berufliches Netzwerken</a:t>
              </a:r>
            </a:p>
            <a:p>
              <a:pPr rtl="0">
                <a:lnSpc>
                  <a:spcPct val="110000"/>
                </a:lnSpc>
              </a:pPr>
              <a:r>
                <a:rPr lang="de-DE" sz="4000">
                  <a:solidFill>
                    <a:srgbClr val="B1401F"/>
                  </a:solidFill>
                  <a:latin typeface="Community Light" panose="02000303040000020003" pitchFamily="2" charset="0"/>
                  <a:hlinkClick r:id="rId7"/>
                </a:rPr>
                <a:t>Wie man von Arbeitgebern gefunden wird</a:t>
              </a:r>
              <a:r>
                <a:rPr lang="de-DE" sz="4000">
                  <a:solidFill>
                    <a:srgbClr val="B1401F"/>
                  </a:solidFill>
                  <a:latin typeface="Community Light" panose="02000303040000020003" pitchFamily="2" charset="0"/>
                </a:rPr>
                <a:t> </a:t>
              </a:r>
            </a:p>
            <a:p>
              <a:pPr rtl="0">
                <a:lnSpc>
                  <a:spcPct val="110000"/>
                </a:lnSpc>
              </a:pPr>
              <a:r>
                <a:rPr lang="de-DE" sz="4000">
                  <a:solidFill>
                    <a:srgbClr val="B1401F"/>
                  </a:solidFill>
                  <a:latin typeface="Community Light" panose="02000303040000020003" pitchFamily="2" charset="0"/>
                  <a:hlinkClick r:id="rId8"/>
                </a:rPr>
                <a:t>Typische Interviewfragen und wie Sie darauf antworten</a:t>
              </a:r>
            </a:p>
            <a:p>
              <a:pPr rtl="0">
                <a:lnSpc>
                  <a:spcPct val="110000"/>
                </a:lnSpc>
              </a:pPr>
              <a:r>
                <a:rPr lang="de-DE" sz="4000">
                  <a:solidFill>
                    <a:srgbClr val="B1401F"/>
                  </a:solidFill>
                  <a:latin typeface="Community Light" panose="02000303040000020003" pitchFamily="2" charset="0"/>
                  <a:hlinkClick r:id="rId9"/>
                </a:rPr>
                <a:t>Jobsuche: mit Stress umgehen und Resilienz aufbauen</a:t>
              </a:r>
            </a:p>
            <a:p>
              <a:pPr rtl="0">
                <a:lnSpc>
                  <a:spcPct val="110000"/>
                </a:lnSpc>
              </a:pPr>
              <a:r>
                <a:rPr lang="de-DE" sz="4000">
                  <a:solidFill>
                    <a:srgbClr val="B1401F"/>
                  </a:solidFill>
                  <a:latin typeface="Community Light" panose="02000303040000020003" pitchFamily="2" charset="0"/>
                  <a:hlinkClick r:id="rId10"/>
                </a:rPr>
                <a:t>Tipps für einen überzeugenden Lebenslauf</a:t>
              </a:r>
            </a:p>
            <a:p>
              <a:pPr rtl="0">
                <a:lnSpc>
                  <a:spcPct val="110000"/>
                </a:lnSpc>
              </a:pPr>
              <a:r>
                <a:rPr lang="de-DE" sz="4000">
                  <a:solidFill>
                    <a:srgbClr val="B1401F"/>
                  </a:solidFill>
                  <a:latin typeface="Community Light" panose="02000303040000020003" pitchFamily="2" charset="0"/>
                  <a:hlinkClick r:id="rId11"/>
                </a:rPr>
                <a:t>Wie Sie andere von sich überzeugen</a:t>
              </a:r>
            </a:p>
            <a:p>
              <a:pPr rtl="0">
                <a:lnSpc>
                  <a:spcPct val="110000"/>
                </a:lnSpc>
              </a:pPr>
              <a:r>
                <a:rPr lang="de-DE" sz="4000">
                  <a:solidFill>
                    <a:srgbClr val="B1401F"/>
                  </a:solidFill>
                  <a:latin typeface="Community Light" panose="02000303040000020003" pitchFamily="2" charset="0"/>
                  <a:hlinkClick r:id="rId12"/>
                </a:rPr>
                <a:t>Vom Praktikum zur Festanstellung</a:t>
              </a:r>
            </a:p>
            <a:p>
              <a:pPr rtl="0">
                <a:lnSpc>
                  <a:spcPct val="110000"/>
                </a:lnSpc>
              </a:pPr>
              <a:r>
                <a:rPr lang="de-DE" sz="4000">
                  <a:solidFill>
                    <a:srgbClr val="B1401F"/>
                  </a:solidFill>
                  <a:latin typeface="Community Light" panose="02000303040000020003" pitchFamily="2" charset="0"/>
                  <a:hlinkClick r:id="rId13"/>
                </a:rPr>
                <a:t>Erfolgreiche Business Leader geben Berufstipps</a:t>
              </a:r>
            </a:p>
            <a:p>
              <a:pPr rtl="0">
                <a:lnSpc>
                  <a:spcPct val="150000"/>
                </a:lnSpc>
              </a:pPr>
              <a:r>
                <a:rPr lang="de-DE" sz="2400" b="1">
                  <a:solidFill>
                    <a:srgbClr val="B1401F"/>
                  </a:solidFill>
                  <a:latin typeface="Community Semibold" panose="02000303040000020003" pitchFamily="2" charset="0"/>
                  <a:hlinkClick r:id="rId14"/>
                </a:rPr>
                <a:t>Mehr anzeigen</a:t>
              </a:r>
            </a:p>
          </p:txBody>
        </p:sp>
        <p:grpSp>
          <p:nvGrpSpPr>
            <p:cNvPr id="44" name="Group 43">
              <a:extLst>
                <a:ext uri="{FF2B5EF4-FFF2-40B4-BE49-F238E27FC236}">
                  <a16:creationId xmlns:a16="http://schemas.microsoft.com/office/drawing/2014/main" id="{9334F020-99F6-AA43-BDBD-1B9D3DE8B014}"/>
                </a:ext>
              </a:extLst>
            </p:cNvPr>
            <p:cNvGrpSpPr/>
            <p:nvPr/>
          </p:nvGrpSpPr>
          <p:grpSpPr>
            <a:xfrm>
              <a:off x="9373268" y="10815086"/>
              <a:ext cx="731800" cy="492784"/>
              <a:chOff x="1262842" y="3938979"/>
              <a:chExt cx="731800" cy="492784"/>
            </a:xfrm>
          </p:grpSpPr>
          <p:sp>
            <p:nvSpPr>
              <p:cNvPr id="47" name="Oval 46">
                <a:extLst>
                  <a:ext uri="{FF2B5EF4-FFF2-40B4-BE49-F238E27FC236}">
                    <a16:creationId xmlns:a16="http://schemas.microsoft.com/office/drawing/2014/main" id="{A1EB7081-69B1-4747-879A-550B4AB7D56F}"/>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55" name="Rectangle 54">
                <a:extLst>
                  <a:ext uri="{FF2B5EF4-FFF2-40B4-BE49-F238E27FC236}">
                    <a16:creationId xmlns:a16="http://schemas.microsoft.com/office/drawing/2014/main" id="{32249A79-AA32-4D41-B93D-2B8523C77CDC}"/>
                  </a:ext>
                </a:extLst>
              </p:cNvPr>
              <p:cNvSpPr/>
              <p:nvPr/>
            </p:nvSpPr>
            <p:spPr>
              <a:xfrm>
                <a:off x="1262842" y="3996047"/>
                <a:ext cx="731800"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10</a:t>
                </a:r>
              </a:p>
            </p:txBody>
          </p:sp>
        </p:grpSp>
        <p:grpSp>
          <p:nvGrpSpPr>
            <p:cNvPr id="56" name="Group 55">
              <a:extLst>
                <a:ext uri="{FF2B5EF4-FFF2-40B4-BE49-F238E27FC236}">
                  <a16:creationId xmlns:a16="http://schemas.microsoft.com/office/drawing/2014/main" id="{7D99FEEC-82FB-5C45-938A-9957726C8185}"/>
                </a:ext>
              </a:extLst>
            </p:cNvPr>
            <p:cNvGrpSpPr/>
            <p:nvPr/>
          </p:nvGrpSpPr>
          <p:grpSpPr>
            <a:xfrm>
              <a:off x="9373268" y="10143800"/>
              <a:ext cx="731800" cy="492784"/>
              <a:chOff x="1262842" y="3938979"/>
              <a:chExt cx="731800" cy="492784"/>
            </a:xfrm>
          </p:grpSpPr>
          <p:sp>
            <p:nvSpPr>
              <p:cNvPr id="58" name="Oval 57">
                <a:extLst>
                  <a:ext uri="{FF2B5EF4-FFF2-40B4-BE49-F238E27FC236}">
                    <a16:creationId xmlns:a16="http://schemas.microsoft.com/office/drawing/2014/main" id="{8A78BBC0-AC05-8F48-84BF-9BACDCE7BFBC}"/>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59" name="Rectangle 58">
                <a:extLst>
                  <a:ext uri="{FF2B5EF4-FFF2-40B4-BE49-F238E27FC236}">
                    <a16:creationId xmlns:a16="http://schemas.microsoft.com/office/drawing/2014/main" id="{BAE90D17-1508-634C-811F-8920D5DFC4AD}"/>
                  </a:ext>
                </a:extLst>
              </p:cNvPr>
              <p:cNvSpPr/>
              <p:nvPr/>
            </p:nvSpPr>
            <p:spPr>
              <a:xfrm>
                <a:off x="1262842" y="3996047"/>
                <a:ext cx="731800"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9</a:t>
                </a:r>
              </a:p>
            </p:txBody>
          </p:sp>
        </p:grpSp>
        <p:grpSp>
          <p:nvGrpSpPr>
            <p:cNvPr id="60" name="Group 59">
              <a:extLst>
                <a:ext uri="{FF2B5EF4-FFF2-40B4-BE49-F238E27FC236}">
                  <a16:creationId xmlns:a16="http://schemas.microsoft.com/office/drawing/2014/main" id="{8F9C106F-061F-844E-A70E-73D74FA2A2C5}"/>
                </a:ext>
              </a:extLst>
            </p:cNvPr>
            <p:cNvGrpSpPr/>
            <p:nvPr/>
          </p:nvGrpSpPr>
          <p:grpSpPr>
            <a:xfrm>
              <a:off x="9492777" y="9472518"/>
              <a:ext cx="492782" cy="492784"/>
              <a:chOff x="1382351" y="3938979"/>
              <a:chExt cx="492782" cy="492784"/>
            </a:xfrm>
          </p:grpSpPr>
          <p:sp>
            <p:nvSpPr>
              <p:cNvPr id="63" name="Oval 62">
                <a:extLst>
                  <a:ext uri="{FF2B5EF4-FFF2-40B4-BE49-F238E27FC236}">
                    <a16:creationId xmlns:a16="http://schemas.microsoft.com/office/drawing/2014/main" id="{2968D51D-BECA-CD47-8495-9FE6727EB3A5}"/>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64" name="Rectangle 63">
                <a:extLst>
                  <a:ext uri="{FF2B5EF4-FFF2-40B4-BE49-F238E27FC236}">
                    <a16:creationId xmlns:a16="http://schemas.microsoft.com/office/drawing/2014/main" id="{71BA9E72-5E9F-1041-B641-E39CA4AD7A60}"/>
                  </a:ext>
                </a:extLst>
              </p:cNvPr>
              <p:cNvSpPr/>
              <p:nvPr/>
            </p:nvSpPr>
            <p:spPr>
              <a:xfrm>
                <a:off x="1466883" y="3996047"/>
                <a:ext cx="32371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8</a:t>
                </a:r>
              </a:p>
            </p:txBody>
          </p:sp>
        </p:grpSp>
        <p:grpSp>
          <p:nvGrpSpPr>
            <p:cNvPr id="65" name="Group 64">
              <a:extLst>
                <a:ext uri="{FF2B5EF4-FFF2-40B4-BE49-F238E27FC236}">
                  <a16:creationId xmlns:a16="http://schemas.microsoft.com/office/drawing/2014/main" id="{20748C21-790B-B349-9584-C7FA34289180}"/>
                </a:ext>
              </a:extLst>
            </p:cNvPr>
            <p:cNvGrpSpPr/>
            <p:nvPr/>
          </p:nvGrpSpPr>
          <p:grpSpPr>
            <a:xfrm>
              <a:off x="9492777" y="8801236"/>
              <a:ext cx="492782" cy="492784"/>
              <a:chOff x="1382351" y="3938979"/>
              <a:chExt cx="492782" cy="492784"/>
            </a:xfrm>
          </p:grpSpPr>
          <p:sp>
            <p:nvSpPr>
              <p:cNvPr id="69" name="Oval 68">
                <a:extLst>
                  <a:ext uri="{FF2B5EF4-FFF2-40B4-BE49-F238E27FC236}">
                    <a16:creationId xmlns:a16="http://schemas.microsoft.com/office/drawing/2014/main" id="{21908B4B-ED54-3943-9F10-ADC334962BB0}"/>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70" name="Rectangle 69">
                <a:extLst>
                  <a:ext uri="{FF2B5EF4-FFF2-40B4-BE49-F238E27FC236}">
                    <a16:creationId xmlns:a16="http://schemas.microsoft.com/office/drawing/2014/main" id="{5E3DA9C3-71DF-E543-B53B-4C4E0EAC4BDC}"/>
                  </a:ext>
                </a:extLst>
              </p:cNvPr>
              <p:cNvSpPr/>
              <p:nvPr/>
            </p:nvSpPr>
            <p:spPr>
              <a:xfrm>
                <a:off x="1466883" y="3996047"/>
                <a:ext cx="32371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7</a:t>
                </a:r>
              </a:p>
            </p:txBody>
          </p:sp>
        </p:grpSp>
        <p:grpSp>
          <p:nvGrpSpPr>
            <p:cNvPr id="71" name="Group 70">
              <a:extLst>
                <a:ext uri="{FF2B5EF4-FFF2-40B4-BE49-F238E27FC236}">
                  <a16:creationId xmlns:a16="http://schemas.microsoft.com/office/drawing/2014/main" id="{68E3AF60-EF9D-C742-A193-53E9E1F7C7A9}"/>
                </a:ext>
              </a:extLst>
            </p:cNvPr>
            <p:cNvGrpSpPr/>
            <p:nvPr/>
          </p:nvGrpSpPr>
          <p:grpSpPr>
            <a:xfrm>
              <a:off x="9492777" y="8129954"/>
              <a:ext cx="492782" cy="492784"/>
              <a:chOff x="1382351" y="3938979"/>
              <a:chExt cx="492782" cy="492784"/>
            </a:xfrm>
          </p:grpSpPr>
          <p:sp>
            <p:nvSpPr>
              <p:cNvPr id="72" name="Oval 71">
                <a:extLst>
                  <a:ext uri="{FF2B5EF4-FFF2-40B4-BE49-F238E27FC236}">
                    <a16:creationId xmlns:a16="http://schemas.microsoft.com/office/drawing/2014/main" id="{56BF141C-2C3C-0046-86EB-812F52FAEAAF}"/>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73" name="Rectangle 72">
                <a:extLst>
                  <a:ext uri="{FF2B5EF4-FFF2-40B4-BE49-F238E27FC236}">
                    <a16:creationId xmlns:a16="http://schemas.microsoft.com/office/drawing/2014/main" id="{577FC632-D2BF-0348-97DD-3FCE6544D90B}"/>
                  </a:ext>
                </a:extLst>
              </p:cNvPr>
              <p:cNvSpPr/>
              <p:nvPr/>
            </p:nvSpPr>
            <p:spPr>
              <a:xfrm>
                <a:off x="1466883" y="3996047"/>
                <a:ext cx="32371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6</a:t>
                </a:r>
              </a:p>
            </p:txBody>
          </p:sp>
        </p:grpSp>
        <p:grpSp>
          <p:nvGrpSpPr>
            <p:cNvPr id="74" name="Group 73">
              <a:extLst>
                <a:ext uri="{FF2B5EF4-FFF2-40B4-BE49-F238E27FC236}">
                  <a16:creationId xmlns:a16="http://schemas.microsoft.com/office/drawing/2014/main" id="{2C25502B-125E-3745-950A-994642334FC9}"/>
                </a:ext>
              </a:extLst>
            </p:cNvPr>
            <p:cNvGrpSpPr/>
            <p:nvPr/>
          </p:nvGrpSpPr>
          <p:grpSpPr>
            <a:xfrm>
              <a:off x="9492777" y="7458672"/>
              <a:ext cx="492782" cy="492784"/>
              <a:chOff x="1382351" y="3938979"/>
              <a:chExt cx="492782" cy="492784"/>
            </a:xfrm>
          </p:grpSpPr>
          <p:sp>
            <p:nvSpPr>
              <p:cNvPr id="75" name="Oval 74">
                <a:extLst>
                  <a:ext uri="{FF2B5EF4-FFF2-40B4-BE49-F238E27FC236}">
                    <a16:creationId xmlns:a16="http://schemas.microsoft.com/office/drawing/2014/main" id="{A3D7AE82-DBB2-1B48-BFE7-743D260094B6}"/>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76" name="Rectangle 75">
                <a:extLst>
                  <a:ext uri="{FF2B5EF4-FFF2-40B4-BE49-F238E27FC236}">
                    <a16:creationId xmlns:a16="http://schemas.microsoft.com/office/drawing/2014/main" id="{84E6D526-0B82-1C4E-8420-08C4E78318AC}"/>
                  </a:ext>
                </a:extLst>
              </p:cNvPr>
              <p:cNvSpPr/>
              <p:nvPr/>
            </p:nvSpPr>
            <p:spPr>
              <a:xfrm>
                <a:off x="1466883" y="3996047"/>
                <a:ext cx="32371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5</a:t>
                </a:r>
              </a:p>
            </p:txBody>
          </p:sp>
        </p:grpSp>
        <p:grpSp>
          <p:nvGrpSpPr>
            <p:cNvPr id="77" name="Group 76">
              <a:extLst>
                <a:ext uri="{FF2B5EF4-FFF2-40B4-BE49-F238E27FC236}">
                  <a16:creationId xmlns:a16="http://schemas.microsoft.com/office/drawing/2014/main" id="{45EDCC7E-269E-224A-A2C9-221DDA66EE98}"/>
                </a:ext>
              </a:extLst>
            </p:cNvPr>
            <p:cNvGrpSpPr/>
            <p:nvPr/>
          </p:nvGrpSpPr>
          <p:grpSpPr>
            <a:xfrm>
              <a:off x="9492777" y="6787390"/>
              <a:ext cx="492782" cy="492784"/>
              <a:chOff x="1382351" y="3938979"/>
              <a:chExt cx="492782" cy="492784"/>
            </a:xfrm>
          </p:grpSpPr>
          <p:sp>
            <p:nvSpPr>
              <p:cNvPr id="78" name="Oval 77">
                <a:extLst>
                  <a:ext uri="{FF2B5EF4-FFF2-40B4-BE49-F238E27FC236}">
                    <a16:creationId xmlns:a16="http://schemas.microsoft.com/office/drawing/2014/main" id="{2DBE7FBC-8FF1-3145-932E-C7AF2CC9FBBC}"/>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79" name="Rectangle 78">
                <a:extLst>
                  <a:ext uri="{FF2B5EF4-FFF2-40B4-BE49-F238E27FC236}">
                    <a16:creationId xmlns:a16="http://schemas.microsoft.com/office/drawing/2014/main" id="{9658A880-A7A7-FB4E-8F10-CBFB95472E8C}"/>
                  </a:ext>
                </a:extLst>
              </p:cNvPr>
              <p:cNvSpPr/>
              <p:nvPr/>
            </p:nvSpPr>
            <p:spPr>
              <a:xfrm>
                <a:off x="1466883" y="3996047"/>
                <a:ext cx="32371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4</a:t>
                </a:r>
              </a:p>
            </p:txBody>
          </p:sp>
        </p:grpSp>
        <p:grpSp>
          <p:nvGrpSpPr>
            <p:cNvPr id="80" name="Group 79">
              <a:extLst>
                <a:ext uri="{FF2B5EF4-FFF2-40B4-BE49-F238E27FC236}">
                  <a16:creationId xmlns:a16="http://schemas.microsoft.com/office/drawing/2014/main" id="{102679E5-4929-6142-83B8-CBF0332E4D3C}"/>
                </a:ext>
              </a:extLst>
            </p:cNvPr>
            <p:cNvGrpSpPr/>
            <p:nvPr/>
          </p:nvGrpSpPr>
          <p:grpSpPr>
            <a:xfrm>
              <a:off x="9492777" y="6116108"/>
              <a:ext cx="492782" cy="492784"/>
              <a:chOff x="1382351" y="3938979"/>
              <a:chExt cx="492782" cy="492784"/>
            </a:xfrm>
          </p:grpSpPr>
          <p:sp>
            <p:nvSpPr>
              <p:cNvPr id="81" name="Oval 80">
                <a:extLst>
                  <a:ext uri="{FF2B5EF4-FFF2-40B4-BE49-F238E27FC236}">
                    <a16:creationId xmlns:a16="http://schemas.microsoft.com/office/drawing/2014/main" id="{D71251BE-ED21-924C-8FF5-97E1F9977DB6}"/>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82" name="Rectangle 81">
                <a:extLst>
                  <a:ext uri="{FF2B5EF4-FFF2-40B4-BE49-F238E27FC236}">
                    <a16:creationId xmlns:a16="http://schemas.microsoft.com/office/drawing/2014/main" id="{644D2EFC-F7D6-B048-9E2A-D6130DB1CF6A}"/>
                  </a:ext>
                </a:extLst>
              </p:cNvPr>
              <p:cNvSpPr/>
              <p:nvPr/>
            </p:nvSpPr>
            <p:spPr>
              <a:xfrm>
                <a:off x="1466883" y="3996047"/>
                <a:ext cx="32371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3</a:t>
                </a:r>
              </a:p>
            </p:txBody>
          </p:sp>
        </p:grpSp>
        <p:grpSp>
          <p:nvGrpSpPr>
            <p:cNvPr id="83" name="Group 82">
              <a:extLst>
                <a:ext uri="{FF2B5EF4-FFF2-40B4-BE49-F238E27FC236}">
                  <a16:creationId xmlns:a16="http://schemas.microsoft.com/office/drawing/2014/main" id="{E5BF9FDD-6CF6-494F-8CB5-4313E1C87722}"/>
                </a:ext>
              </a:extLst>
            </p:cNvPr>
            <p:cNvGrpSpPr/>
            <p:nvPr/>
          </p:nvGrpSpPr>
          <p:grpSpPr>
            <a:xfrm>
              <a:off x="9492777" y="5444826"/>
              <a:ext cx="492782" cy="492784"/>
              <a:chOff x="1382351" y="3938979"/>
              <a:chExt cx="492782" cy="492784"/>
            </a:xfrm>
          </p:grpSpPr>
          <p:sp>
            <p:nvSpPr>
              <p:cNvPr id="85" name="Oval 84">
                <a:extLst>
                  <a:ext uri="{FF2B5EF4-FFF2-40B4-BE49-F238E27FC236}">
                    <a16:creationId xmlns:a16="http://schemas.microsoft.com/office/drawing/2014/main" id="{C0B94FDC-85A0-3641-B174-B9545E91B5E9}"/>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86" name="Rectangle 85">
                <a:extLst>
                  <a:ext uri="{FF2B5EF4-FFF2-40B4-BE49-F238E27FC236}">
                    <a16:creationId xmlns:a16="http://schemas.microsoft.com/office/drawing/2014/main" id="{A587A40D-44E5-DA40-91DC-9FFDF7978EA9}"/>
                  </a:ext>
                </a:extLst>
              </p:cNvPr>
              <p:cNvSpPr/>
              <p:nvPr/>
            </p:nvSpPr>
            <p:spPr>
              <a:xfrm>
                <a:off x="1466883" y="3996047"/>
                <a:ext cx="32371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2</a:t>
                </a:r>
              </a:p>
            </p:txBody>
          </p:sp>
        </p:grpSp>
      </p:grpSp>
      <p:pic>
        <p:nvPicPr>
          <p:cNvPr id="4" name="Picture 3">
            <a:extLst>
              <a:ext uri="{FF2B5EF4-FFF2-40B4-BE49-F238E27FC236}">
                <a16:creationId xmlns:a16="http://schemas.microsoft.com/office/drawing/2014/main" id="{53CDBAE9-2492-FD40-AA92-BD225D21AEDC}"/>
              </a:ext>
            </a:extLst>
          </p:cNvPr>
          <p:cNvPicPr>
            <a:picLocks noChangeAspect="1"/>
          </p:cNvPicPr>
          <p:nvPr/>
        </p:nvPicPr>
        <p:blipFill>
          <a:blip r:embed="rId15"/>
          <a:stretch>
            <a:fillRect/>
          </a:stretch>
        </p:blipFill>
        <p:spPr>
          <a:xfrm>
            <a:off x="1327450" y="4685905"/>
            <a:ext cx="7251048" cy="7251048"/>
          </a:xfrm>
          <a:prstGeom prst="ellipse">
            <a:avLst/>
          </a:prstGeom>
        </p:spPr>
      </p:pic>
    </p:spTree>
    <p:extLst>
      <p:ext uri="{BB962C8B-B14F-4D97-AF65-F5344CB8AC3E}">
        <p14:creationId xmlns:p14="http://schemas.microsoft.com/office/powerpoint/2010/main" val="2701850825"/>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BA1C046-F6FB-C14A-8CC8-CD8CEB43E6A5}"/>
              </a:ext>
            </a:extLst>
          </p:cNvPr>
          <p:cNvGrpSpPr/>
          <p:nvPr/>
        </p:nvGrpSpPr>
        <p:grpSpPr>
          <a:xfrm>
            <a:off x="1362560" y="6153296"/>
            <a:ext cx="9369608" cy="1409407"/>
            <a:chOff x="1362560" y="3216827"/>
            <a:chExt cx="9369608" cy="1409407"/>
          </a:xfrm>
        </p:grpSpPr>
        <p:sp>
          <p:nvSpPr>
            <p:cNvPr id="12" name="Oval 11">
              <a:extLst>
                <a:ext uri="{FF2B5EF4-FFF2-40B4-BE49-F238E27FC236}">
                  <a16:creationId xmlns:a16="http://schemas.microsoft.com/office/drawing/2014/main" id="{53594586-8587-5143-B02D-283C61E099EA}"/>
                </a:ext>
              </a:extLst>
            </p:cNvPr>
            <p:cNvSpPr/>
            <p:nvPr/>
          </p:nvSpPr>
          <p:spPr>
            <a:xfrm>
              <a:off x="1362560" y="3437515"/>
              <a:ext cx="1188720" cy="1188719"/>
            </a:xfrm>
            <a:prstGeom prst="ellipse">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u="none" strike="noStrike" kern="1200" cap="none" spc="0" normalizeH="0" baseline="0" noProof="0">
                <a:ln>
                  <a:noFill/>
                </a:ln>
                <a:solidFill>
                  <a:prstClr val="white"/>
                </a:solidFill>
                <a:effectLst/>
                <a:uLnTx/>
                <a:uFillTx/>
                <a:latin typeface="Community Light" panose="02000303040000020003" pitchFamily="2" charset="0"/>
              </a:endParaRPr>
            </a:p>
          </p:txBody>
        </p:sp>
        <p:sp>
          <p:nvSpPr>
            <p:cNvPr id="13" name="Rectangle 12">
              <a:extLst>
                <a:ext uri="{FF2B5EF4-FFF2-40B4-BE49-F238E27FC236}">
                  <a16:creationId xmlns:a16="http://schemas.microsoft.com/office/drawing/2014/main" id="{CBCF7BAF-731D-9541-8CB2-1D1D180B0858}"/>
                </a:ext>
              </a:extLst>
            </p:cNvPr>
            <p:cNvSpPr/>
            <p:nvPr/>
          </p:nvSpPr>
          <p:spPr>
            <a:xfrm>
              <a:off x="1573967" y="3582645"/>
              <a:ext cx="765906" cy="920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de-DE" sz="7000" u="none" strike="noStrike" kern="1200" cap="none" normalizeH="0" baseline="0">
                  <a:ln>
                    <a:noFill/>
                  </a:ln>
                  <a:solidFill>
                    <a:srgbClr val="54667A"/>
                  </a:solidFill>
                  <a:effectLst/>
                  <a:uLnTx/>
                  <a:uFillTx/>
                  <a:latin typeface="Community" panose="02000303040000020003" pitchFamily="2" charset="0"/>
                </a:rPr>
                <a:t>5</a:t>
              </a:r>
            </a:p>
          </p:txBody>
        </p:sp>
        <p:sp>
          <p:nvSpPr>
            <p:cNvPr id="14" name="Rectangle 13">
              <a:extLst>
                <a:ext uri="{FF2B5EF4-FFF2-40B4-BE49-F238E27FC236}">
                  <a16:creationId xmlns:a16="http://schemas.microsoft.com/office/drawing/2014/main" id="{440DF8E9-6043-5640-9C14-353BB73128F5}"/>
                </a:ext>
              </a:extLst>
            </p:cNvPr>
            <p:cNvSpPr/>
            <p:nvPr/>
          </p:nvSpPr>
          <p:spPr>
            <a:xfrm>
              <a:off x="2947673" y="3216827"/>
              <a:ext cx="7784495" cy="1409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lvl="0" rtl="0">
                <a:lnSpc>
                  <a:spcPct val="90000"/>
                </a:lnSpc>
                <a:spcBef>
                  <a:spcPct val="0"/>
                </a:spcBef>
                <a:spcAft>
                  <a:spcPct val="0"/>
                </a:spcAft>
                <a:defRPr/>
              </a:pPr>
              <a:r>
                <a:rPr lang="de-DE" sz="12000" dirty="0">
                  <a:solidFill>
                    <a:srgbClr val="5B696B"/>
                  </a:solidFill>
                  <a:latin typeface="Community Light" panose="02000303040000020003" pitchFamily="2" charset="0"/>
                </a:rPr>
                <a:t>Beschäftigte</a:t>
              </a:r>
            </a:p>
          </p:txBody>
        </p:sp>
      </p:grpSp>
      <p:pic>
        <p:nvPicPr>
          <p:cNvPr id="17" name="Picture 16" descr="A close up of a sign&#10;&#10;Description automatically generated">
            <a:extLst>
              <a:ext uri="{FF2B5EF4-FFF2-40B4-BE49-F238E27FC236}">
                <a16:creationId xmlns:a16="http://schemas.microsoft.com/office/drawing/2014/main" id="{9A3194A4-00C0-614B-8252-13EB3CA23010}"/>
              </a:ext>
            </a:extLst>
          </p:cNvPr>
          <p:cNvPicPr>
            <a:picLocks noChangeAspect="1"/>
          </p:cNvPicPr>
          <p:nvPr/>
        </p:nvPicPr>
        <p:blipFill>
          <a:blip r:embed="rId3"/>
          <a:stretch>
            <a:fillRect/>
          </a:stretch>
        </p:blipFill>
        <p:spPr>
          <a:xfrm>
            <a:off x="1362560" y="12811147"/>
            <a:ext cx="2090791" cy="287116"/>
          </a:xfrm>
          <a:prstGeom prst="rect">
            <a:avLst/>
          </a:prstGeom>
        </p:spPr>
      </p:pic>
      <p:pic>
        <p:nvPicPr>
          <p:cNvPr id="7" name="Picture 6">
            <a:extLst>
              <a:ext uri="{FF2B5EF4-FFF2-40B4-BE49-F238E27FC236}">
                <a16:creationId xmlns:a16="http://schemas.microsoft.com/office/drawing/2014/main" id="{740B3A16-D3F5-4947-95F9-02BAB1C4C5EC}"/>
              </a:ext>
            </a:extLst>
          </p:cNvPr>
          <p:cNvPicPr>
            <a:picLocks noChangeAspect="1"/>
          </p:cNvPicPr>
          <p:nvPr/>
        </p:nvPicPr>
        <p:blipFill>
          <a:blip r:embed="rId4"/>
          <a:stretch>
            <a:fillRect/>
          </a:stretch>
        </p:blipFill>
        <p:spPr>
          <a:xfrm>
            <a:off x="12193587" y="-1"/>
            <a:ext cx="12193588" cy="13762515"/>
          </a:xfrm>
          <a:prstGeom prst="rect">
            <a:avLst/>
          </a:prstGeom>
        </p:spPr>
      </p:pic>
      <p:sp>
        <p:nvSpPr>
          <p:cNvPr id="8" name="Rectangle 7">
            <a:extLst>
              <a:ext uri="{FF2B5EF4-FFF2-40B4-BE49-F238E27FC236}">
                <a16:creationId xmlns:a16="http://schemas.microsoft.com/office/drawing/2014/main" id="{5FF37E40-D0FE-134C-A913-869D20298EB5}"/>
              </a:ext>
            </a:extLst>
          </p:cNvPr>
          <p:cNvSpPr/>
          <p:nvPr/>
        </p:nvSpPr>
        <p:spPr>
          <a:xfrm>
            <a:off x="2947673" y="7977636"/>
            <a:ext cx="7350569" cy="777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de-DE" sz="3400" dirty="0">
                <a:solidFill>
                  <a:srgbClr val="546779"/>
                </a:solidFill>
                <a:latin typeface="Community" panose="02000303040000020003" pitchFamily="2" charset="0"/>
              </a:rPr>
              <a:t>Wie Sie Ihren Angestellten Weiterbildungsmöglichkeiten bieten und Ihre Institution für die Zukunft aufstellen</a:t>
            </a:r>
          </a:p>
        </p:txBody>
      </p:sp>
    </p:spTree>
    <p:extLst>
      <p:ext uri="{BB962C8B-B14F-4D97-AF65-F5344CB8AC3E}">
        <p14:creationId xmlns:p14="http://schemas.microsoft.com/office/powerpoint/2010/main" val="3675935025"/>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47" name="Rectangle 46">
            <a:extLst>
              <a:ext uri="{FF2B5EF4-FFF2-40B4-BE49-F238E27FC236}">
                <a16:creationId xmlns:a16="http://schemas.microsoft.com/office/drawing/2014/main" id="{31A8EAEC-9687-7A42-91AF-C73BB022A7F6}"/>
              </a:ext>
            </a:extLst>
          </p:cNvPr>
          <p:cNvSpPr/>
          <p:nvPr/>
        </p:nvSpPr>
        <p:spPr>
          <a:xfrm>
            <a:off x="1280226" y="1692559"/>
            <a:ext cx="21478174"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de-DE" sz="7700">
                <a:solidFill>
                  <a:srgbClr val="556679"/>
                </a:solidFill>
                <a:latin typeface="Community Light"/>
                <a:cs typeface="Arial"/>
              </a:rPr>
              <a:t>Erfolgreiche Mitarbeiter:innen – erfolgreiche Studierende</a:t>
            </a:r>
            <a:br>
              <a:rPr lang="en-US" sz="7700" spc="-100" dirty="0">
                <a:solidFill>
                  <a:srgbClr val="556679"/>
                </a:solidFill>
                <a:latin typeface="Community Light"/>
                <a:cs typeface="Arial"/>
              </a:rPr>
            </a:br>
            <a:endParaRPr lang="en-US" sz="7700" spc="-100" dirty="0">
              <a:solidFill>
                <a:srgbClr val="556679"/>
              </a:solidFill>
              <a:latin typeface="Community Light"/>
              <a:cs typeface="Arial"/>
            </a:endParaRPr>
          </a:p>
        </p:txBody>
      </p:sp>
      <p:sp>
        <p:nvSpPr>
          <p:cNvPr id="55" name="Rectangle 54">
            <a:extLst>
              <a:ext uri="{FF2B5EF4-FFF2-40B4-BE49-F238E27FC236}">
                <a16:creationId xmlns:a16="http://schemas.microsoft.com/office/drawing/2014/main" id="{51258981-7354-D54D-958F-49C94953DED3}"/>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de-DE" sz="3400">
                <a:solidFill>
                  <a:srgbClr val="5B696B"/>
                </a:solidFill>
                <a:latin typeface="Community"/>
              </a:rPr>
              <a:t>Beschäftigte</a:t>
            </a:r>
          </a:p>
        </p:txBody>
      </p:sp>
      <p:sp>
        <p:nvSpPr>
          <p:cNvPr id="56" name="Oval 55">
            <a:extLst>
              <a:ext uri="{FF2B5EF4-FFF2-40B4-BE49-F238E27FC236}">
                <a16:creationId xmlns:a16="http://schemas.microsoft.com/office/drawing/2014/main" id="{CEB51997-B935-A242-8BA6-89A062627017}"/>
              </a:ext>
            </a:extLst>
          </p:cNvPr>
          <p:cNvSpPr/>
          <p:nvPr/>
        </p:nvSpPr>
        <p:spPr>
          <a:xfrm>
            <a:off x="1286846" y="962503"/>
            <a:ext cx="509013" cy="509015"/>
          </a:xfrm>
          <a:prstGeom prst="ellipse">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57" name="Rectangle 56">
            <a:extLst>
              <a:ext uri="{FF2B5EF4-FFF2-40B4-BE49-F238E27FC236}">
                <a16:creationId xmlns:a16="http://schemas.microsoft.com/office/drawing/2014/main" id="{84470AE4-75BC-3E41-A2AB-A88B34F1A825}"/>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54667A"/>
                </a:solidFill>
                <a:latin typeface="Community" panose="02000303040000020003" pitchFamily="2" charset="0"/>
              </a:rPr>
              <a:t>5</a:t>
            </a:r>
          </a:p>
        </p:txBody>
      </p:sp>
      <p:sp>
        <p:nvSpPr>
          <p:cNvPr id="44" name="Rectangle 43">
            <a:extLst>
              <a:ext uri="{FF2B5EF4-FFF2-40B4-BE49-F238E27FC236}">
                <a16:creationId xmlns:a16="http://schemas.microsoft.com/office/drawing/2014/main" id="{EE5C3A1D-8040-164F-BB36-DF7B7440D71E}"/>
              </a:ext>
            </a:extLst>
          </p:cNvPr>
          <p:cNvSpPr/>
          <p:nvPr/>
        </p:nvSpPr>
        <p:spPr>
          <a:xfrm>
            <a:off x="16701790" y="4785750"/>
            <a:ext cx="6390483" cy="7037072"/>
          </a:xfrm>
          <a:prstGeom prst="rect">
            <a:avLst/>
          </a:prstGeom>
          <a:solidFill>
            <a:srgbClr val="E9E5D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76D550DF-D391-E045-80C8-13F3BCD27AE7}"/>
              </a:ext>
            </a:extLst>
          </p:cNvPr>
          <p:cNvSpPr/>
          <p:nvPr/>
        </p:nvSpPr>
        <p:spPr>
          <a:xfrm>
            <a:off x="17218156" y="5376381"/>
            <a:ext cx="5238011" cy="3309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200" b="1" dirty="0">
                <a:solidFill>
                  <a:srgbClr val="54667A"/>
                </a:solidFill>
                <a:latin typeface="Community Light" panose="02000303040000020003" pitchFamily="2" charset="0"/>
              </a:rPr>
              <a:t>„LinkedIn Learning deckt den Weiterbildungsbedarf unserer Lehrkräfte, Beschäftigten und Studierenden optimal und ist damit eine ganz entscheidende Ressource für unsere Universität.“</a:t>
            </a:r>
          </a:p>
          <a:p>
            <a:endParaRPr lang="en-US" sz="3800" b="1" dirty="0">
              <a:solidFill>
                <a:srgbClr val="B1401F"/>
              </a:solidFill>
              <a:latin typeface="Community Light" panose="02000303040000020003" pitchFamily="2" charset="0"/>
            </a:endParaRPr>
          </a:p>
        </p:txBody>
      </p:sp>
      <p:sp>
        <p:nvSpPr>
          <p:cNvPr id="67" name="Rectangle 66">
            <a:extLst>
              <a:ext uri="{FF2B5EF4-FFF2-40B4-BE49-F238E27FC236}">
                <a16:creationId xmlns:a16="http://schemas.microsoft.com/office/drawing/2014/main" id="{48609D3A-3B3F-F849-B2F5-A4BB2146D423}"/>
              </a:ext>
            </a:extLst>
          </p:cNvPr>
          <p:cNvSpPr/>
          <p:nvPr/>
        </p:nvSpPr>
        <p:spPr>
          <a:xfrm>
            <a:off x="19292818" y="9164577"/>
            <a:ext cx="3284378" cy="1846659"/>
          </a:xfrm>
          <a:prstGeom prst="rect">
            <a:avLst/>
          </a:prstGeom>
        </p:spPr>
        <p:txBody>
          <a:bodyPr wrap="square" lIns="0" tIns="0" rIns="0" bIns="0">
            <a:spAutoFit/>
          </a:bodyPr>
          <a:lstStyle/>
          <a:p>
            <a:pPr rtl="0"/>
            <a:r>
              <a:rPr lang="de-DE" sz="2400" b="1">
                <a:solidFill>
                  <a:srgbClr val="556679"/>
                </a:solidFill>
                <a:latin typeface="Community Semibold" panose="02000303040000020003" pitchFamily="2" charset="0"/>
              </a:rPr>
              <a:t>Renee M. Cicchino</a:t>
            </a:r>
          </a:p>
          <a:p>
            <a:pPr rtl="0"/>
            <a:r>
              <a:rPr lang="de-DE" sz="2400">
                <a:solidFill>
                  <a:srgbClr val="556679"/>
                </a:solidFill>
                <a:latin typeface="Community" panose="02000303040000020003" pitchFamily="2" charset="0"/>
              </a:rPr>
              <a:t>Director Of Instructional Design and Training</a:t>
            </a:r>
          </a:p>
          <a:p>
            <a:pPr rtl="0"/>
            <a:r>
              <a:rPr lang="de-DE" sz="2400">
                <a:solidFill>
                  <a:srgbClr val="556679"/>
                </a:solidFill>
                <a:latin typeface="Community" panose="02000303040000020003" pitchFamily="2" charset="0"/>
              </a:rPr>
              <a:t>Seton Hall University</a:t>
            </a:r>
          </a:p>
          <a:p>
            <a:endParaRPr lang="en-US" sz="2400" dirty="0">
              <a:solidFill>
                <a:srgbClr val="556679"/>
              </a:solidFill>
              <a:latin typeface="Community" panose="02000303040000020003" pitchFamily="2" charset="0"/>
            </a:endParaRPr>
          </a:p>
        </p:txBody>
      </p:sp>
      <p:sp>
        <p:nvSpPr>
          <p:cNvPr id="37" name="Rectangle 36">
            <a:extLst>
              <a:ext uri="{FF2B5EF4-FFF2-40B4-BE49-F238E27FC236}">
                <a16:creationId xmlns:a16="http://schemas.microsoft.com/office/drawing/2014/main" id="{38450ADA-A464-4940-8292-706068A098CB}"/>
              </a:ext>
            </a:extLst>
          </p:cNvPr>
          <p:cNvSpPr/>
          <p:nvPr/>
        </p:nvSpPr>
        <p:spPr>
          <a:xfrm>
            <a:off x="1280226" y="4107469"/>
            <a:ext cx="6823576" cy="7271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200" dirty="0">
                <a:solidFill>
                  <a:srgbClr val="546779"/>
                </a:solidFill>
                <a:latin typeface="Community" panose="02000303040000020003" pitchFamily="2" charset="0"/>
              </a:rPr>
              <a:t>Eine erstklassige Ausstattung ist für Hochschulen und Universitäten ein klarer Vorteil.</a:t>
            </a:r>
          </a:p>
          <a:p>
            <a:endParaRPr lang="en-US" sz="3200" dirty="0">
              <a:solidFill>
                <a:srgbClr val="546779"/>
              </a:solidFill>
              <a:latin typeface="Community Light" panose="02000303040000020003" pitchFamily="2" charset="0"/>
            </a:endParaRPr>
          </a:p>
          <a:p>
            <a:pPr rtl="0"/>
            <a:r>
              <a:rPr lang="de-DE" sz="3200" dirty="0">
                <a:solidFill>
                  <a:srgbClr val="546779"/>
                </a:solidFill>
                <a:latin typeface="Community Light" panose="02000303040000020003" pitchFamily="2" charset="0"/>
              </a:rPr>
              <a:t>Noch entscheidender sind aber die Kompetenzen Ihrer </a:t>
            </a:r>
            <a:r>
              <a:rPr lang="de-DE" sz="3200" dirty="0" err="1">
                <a:solidFill>
                  <a:srgbClr val="546779"/>
                </a:solidFill>
                <a:latin typeface="Community Light" panose="02000303040000020003" pitchFamily="2" charset="0"/>
              </a:rPr>
              <a:t>Mitarbeiter:innen</a:t>
            </a:r>
            <a:r>
              <a:rPr lang="de-DE" sz="3200" dirty="0">
                <a:solidFill>
                  <a:srgbClr val="546779"/>
                </a:solidFill>
                <a:latin typeface="Community Light" panose="02000303040000020003" pitchFamily="2" charset="0"/>
              </a:rPr>
              <a:t>. Durch eine Kultur des Lernens sorgen Sie dafür, dass diese sich regelmäßig weiterbilden und so den Studierenden zu besten Ergebnissen verhelfen können.</a:t>
            </a:r>
          </a:p>
          <a:p>
            <a:endParaRPr lang="en-US" sz="3200" dirty="0">
              <a:solidFill>
                <a:srgbClr val="546779"/>
              </a:solidFill>
              <a:latin typeface="Community Light" panose="02000303040000020003" pitchFamily="2" charset="0"/>
            </a:endParaRPr>
          </a:p>
          <a:p>
            <a:pPr rtl="0"/>
            <a:r>
              <a:rPr lang="de-DE" sz="3200" dirty="0">
                <a:solidFill>
                  <a:srgbClr val="546779"/>
                </a:solidFill>
                <a:latin typeface="Community Light" panose="02000303040000020003" pitchFamily="2" charset="0"/>
              </a:rPr>
              <a:t>Mit LinkedIn Learning qualifizieren Sie Ihre Beschäftigten umfassend – und zu einem Bruchteil der Kosten eines Präsenztrainings. Und wer sich beruflich weiterentwickeln kann, ist motivierter, jeden Tag sein Bestes zu geben.</a:t>
            </a:r>
          </a:p>
          <a:p>
            <a:endParaRPr lang="en-US" sz="3200" spc="-100" dirty="0">
              <a:solidFill>
                <a:srgbClr val="546779"/>
              </a:solidFill>
              <a:latin typeface="Community Light" panose="02000303040000020003" pitchFamily="2" charset="0"/>
            </a:endParaRPr>
          </a:p>
        </p:txBody>
      </p:sp>
      <p:sp>
        <p:nvSpPr>
          <p:cNvPr id="38" name="Rectangle 37">
            <a:extLst>
              <a:ext uri="{FF2B5EF4-FFF2-40B4-BE49-F238E27FC236}">
                <a16:creationId xmlns:a16="http://schemas.microsoft.com/office/drawing/2014/main" id="{0C88B001-E306-1C43-AD48-AB5542C8C2C5}"/>
              </a:ext>
            </a:extLst>
          </p:cNvPr>
          <p:cNvSpPr/>
          <p:nvPr/>
        </p:nvSpPr>
        <p:spPr>
          <a:xfrm>
            <a:off x="8781799" y="4128714"/>
            <a:ext cx="6823576" cy="7271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200" dirty="0">
                <a:solidFill>
                  <a:srgbClr val="546779"/>
                </a:solidFill>
                <a:latin typeface="Community Light" panose="02000303040000020003" pitchFamily="2" charset="0"/>
              </a:rPr>
              <a:t>Auch Ihre Einrichtung insgesamt profitiert. Mit den Einblicken von LinkedIn identifizieren Sie Stärken und Kompetenzlücken in Ihrem Team. Zudem sehen Sie, wer was lernt, und erhalten so einen Überblick über die Kompetenzbedarfe in Ihrer Einrichtung. Darauf können Sie gezielt mit Kursempfehlungen reagieren. Ein weiterer Vorteil: Indem sich Ihre </a:t>
            </a:r>
            <a:r>
              <a:rPr lang="de-DE" sz="3200" dirty="0" err="1">
                <a:solidFill>
                  <a:srgbClr val="546779"/>
                </a:solidFill>
                <a:latin typeface="Community Light" panose="02000303040000020003" pitchFamily="2" charset="0"/>
              </a:rPr>
              <a:t>Mitarbeiter:innen</a:t>
            </a:r>
            <a:r>
              <a:rPr lang="de-DE" sz="3200" dirty="0">
                <a:solidFill>
                  <a:srgbClr val="546779"/>
                </a:solidFill>
                <a:latin typeface="Community Light" panose="02000303040000020003" pitchFamily="2" charset="0"/>
              </a:rPr>
              <a:t> die neuesten Technologien aneignen, sparen Sie Kosten im IT-Support.</a:t>
            </a:r>
          </a:p>
          <a:p>
            <a:endParaRPr lang="en-US" sz="3200" spc="-70" dirty="0">
              <a:solidFill>
                <a:srgbClr val="546779"/>
              </a:solidFill>
              <a:latin typeface="Community Light" panose="02000303040000020003" pitchFamily="2" charset="0"/>
            </a:endParaRPr>
          </a:p>
          <a:p>
            <a:pPr rtl="0"/>
            <a:r>
              <a:rPr lang="de-DE" sz="3200" dirty="0">
                <a:solidFill>
                  <a:srgbClr val="546779"/>
                </a:solidFill>
                <a:latin typeface="Community Light" panose="02000303040000020003" pitchFamily="2" charset="0"/>
              </a:rPr>
              <a:t>Kurzum: Wenn Sie möchten, dass Ihre Studierenden ein Growth </a:t>
            </a:r>
            <a:r>
              <a:rPr lang="de-DE" sz="3200" dirty="0" err="1">
                <a:solidFill>
                  <a:srgbClr val="546779"/>
                </a:solidFill>
                <a:latin typeface="Community Light" panose="02000303040000020003" pitchFamily="2" charset="0"/>
              </a:rPr>
              <a:t>Mindset</a:t>
            </a:r>
            <a:r>
              <a:rPr lang="de-DE" sz="3200" dirty="0">
                <a:solidFill>
                  <a:srgbClr val="546779"/>
                </a:solidFill>
                <a:latin typeface="Community Light" panose="02000303040000020003" pitchFamily="2" charset="0"/>
              </a:rPr>
              <a:t> entwickeln, lassen Sie Ihre Beschäftigten mit gutem Beispiel vorangehen.</a:t>
            </a:r>
          </a:p>
          <a:p>
            <a:endParaRPr lang="en-US" sz="3200" spc="-100" dirty="0">
              <a:solidFill>
                <a:srgbClr val="546779"/>
              </a:solidFill>
              <a:latin typeface="Community Light" panose="02000303040000020003" pitchFamily="2" charset="0"/>
            </a:endParaRPr>
          </a:p>
        </p:txBody>
      </p:sp>
      <p:pic>
        <p:nvPicPr>
          <p:cNvPr id="42" name="Picture 41" descr="A person smiling for the camera&#10;&#10;Description automatically generated">
            <a:extLst>
              <a:ext uri="{FF2B5EF4-FFF2-40B4-BE49-F238E27FC236}">
                <a16:creationId xmlns:a16="http://schemas.microsoft.com/office/drawing/2014/main" id="{37DB8688-36EB-8C47-8B62-B5E9B6B83CC0}"/>
              </a:ext>
            </a:extLst>
          </p:cNvPr>
          <p:cNvPicPr>
            <a:picLocks noChangeAspect="1"/>
          </p:cNvPicPr>
          <p:nvPr/>
        </p:nvPicPr>
        <p:blipFill rotWithShape="1">
          <a:blip r:embed="rId4"/>
          <a:srcRect/>
          <a:stretch/>
        </p:blipFill>
        <p:spPr>
          <a:xfrm>
            <a:off x="17237776" y="9042865"/>
            <a:ext cx="1720752" cy="1720752"/>
          </a:xfrm>
          <a:prstGeom prst="ellipse">
            <a:avLst/>
          </a:prstGeom>
        </p:spPr>
      </p:pic>
    </p:spTree>
    <p:extLst>
      <p:ext uri="{BB962C8B-B14F-4D97-AF65-F5344CB8AC3E}">
        <p14:creationId xmlns:p14="http://schemas.microsoft.com/office/powerpoint/2010/main" val="2600411887"/>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D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37" name="Rectangle 36">
            <a:extLst>
              <a:ext uri="{FF2B5EF4-FFF2-40B4-BE49-F238E27FC236}">
                <a16:creationId xmlns:a16="http://schemas.microsoft.com/office/drawing/2014/main" id="{3827FB32-A2AB-4143-A78E-E7749DD73118}"/>
              </a:ext>
            </a:extLst>
          </p:cNvPr>
          <p:cNvSpPr/>
          <p:nvPr/>
        </p:nvSpPr>
        <p:spPr>
          <a:xfrm>
            <a:off x="1363481" y="5067675"/>
            <a:ext cx="6350716" cy="6801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800" b="1">
                <a:solidFill>
                  <a:srgbClr val="54667A"/>
                </a:solidFill>
                <a:latin typeface="Community Light" panose="02000303040000020003" pitchFamily="2" charset="0"/>
              </a:rPr>
              <a:t>      Führungskräfte stärken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de-DE" sz="3200">
                <a:solidFill>
                  <a:srgbClr val="546779"/>
                </a:solidFill>
                <a:latin typeface="Community Light" panose="02000303040000020003" pitchFamily="2" charset="0"/>
              </a:rPr>
              <a:t>Studien zufolge wollen Personalentwickler:innen an Hochschulen und Universitäten vor allem die Führungskompetenzen der Beschäftigten entwickeln. Leadership-Programme allein reichen dabei jedoch nicht. Führungskräfte brauchen Zugang zu jederzeit verfügbaren Inhalten, um sich kontinuierlich weiterzubilden. LinkedIn Learning bietet genau das.</a:t>
            </a:r>
          </a:p>
        </p:txBody>
      </p:sp>
      <p:grpSp>
        <p:nvGrpSpPr>
          <p:cNvPr id="4" name="Group 3">
            <a:extLst>
              <a:ext uri="{FF2B5EF4-FFF2-40B4-BE49-F238E27FC236}">
                <a16:creationId xmlns:a16="http://schemas.microsoft.com/office/drawing/2014/main" id="{F08556D7-6ECB-A544-BBFF-9D58D6991289}"/>
              </a:ext>
            </a:extLst>
          </p:cNvPr>
          <p:cNvGrpSpPr/>
          <p:nvPr/>
        </p:nvGrpSpPr>
        <p:grpSpPr>
          <a:xfrm>
            <a:off x="1382351" y="5084608"/>
            <a:ext cx="492782" cy="492784"/>
            <a:chOff x="1382351" y="3938979"/>
            <a:chExt cx="492782" cy="492784"/>
          </a:xfrm>
        </p:grpSpPr>
        <p:sp>
          <p:nvSpPr>
            <p:cNvPr id="38" name="Oval 37">
              <a:extLst>
                <a:ext uri="{FF2B5EF4-FFF2-40B4-BE49-F238E27FC236}">
                  <a16:creationId xmlns:a16="http://schemas.microsoft.com/office/drawing/2014/main" id="{FF44862E-DF43-D14F-81C0-D6F3473DD9AD}"/>
                </a:ext>
              </a:extLst>
            </p:cNvPr>
            <p:cNvSpPr/>
            <p:nvPr/>
          </p:nvSpPr>
          <p:spPr>
            <a:xfrm>
              <a:off x="1382351" y="3938979"/>
              <a:ext cx="492782" cy="492784"/>
            </a:xfrm>
            <a:prstGeom prst="ellipse">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39" name="Rectangle 38">
              <a:extLst>
                <a:ext uri="{FF2B5EF4-FFF2-40B4-BE49-F238E27FC236}">
                  <a16:creationId xmlns:a16="http://schemas.microsoft.com/office/drawing/2014/main" id="{1CF3939A-D467-9F44-BAC5-C57E79B54B79}"/>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1</a:t>
              </a:r>
            </a:p>
          </p:txBody>
        </p:sp>
      </p:grpSp>
      <p:sp>
        <p:nvSpPr>
          <p:cNvPr id="68" name="Rectangle 67">
            <a:extLst>
              <a:ext uri="{FF2B5EF4-FFF2-40B4-BE49-F238E27FC236}">
                <a16:creationId xmlns:a16="http://schemas.microsoft.com/office/drawing/2014/main" id="{233EC49E-9835-AD4E-A477-196A62CB77BE}"/>
              </a:ext>
            </a:extLst>
          </p:cNvPr>
          <p:cNvSpPr/>
          <p:nvPr/>
        </p:nvSpPr>
        <p:spPr>
          <a:xfrm>
            <a:off x="9035156" y="5027919"/>
            <a:ext cx="6350716" cy="6593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800" b="1">
                <a:solidFill>
                  <a:srgbClr val="54667A"/>
                </a:solidFill>
                <a:latin typeface="Community Light" panose="02000303040000020003" pitchFamily="2" charset="0"/>
              </a:rPr>
              <a:t>      Technische Kompetenzen erweitern</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de-DE" sz="3200">
                <a:solidFill>
                  <a:srgbClr val="546779"/>
                </a:solidFill>
                <a:latin typeface="Community Light" panose="02000303040000020003" pitchFamily="2" charset="0"/>
              </a:rPr>
              <a:t>Sie möchten, dass Ihre Mitarbeiter:innen technisch auf dem neuesten Stand sind? Mit den mehr als 60 Kursen, die jede Woche neu auf LinkedIn Learning veröffentlicht werden, kann sich Ihr Team zielgenau weiterbilden. Durch unsere Kooperationen mit Microsoft, Adobe und Google stellen wir zudem sicher, dass die Lerninhalte verfügbar sind, sobald eine neue Software erscheint.</a:t>
            </a:r>
          </a:p>
        </p:txBody>
      </p:sp>
      <p:grpSp>
        <p:nvGrpSpPr>
          <p:cNvPr id="69" name="Group 68">
            <a:extLst>
              <a:ext uri="{FF2B5EF4-FFF2-40B4-BE49-F238E27FC236}">
                <a16:creationId xmlns:a16="http://schemas.microsoft.com/office/drawing/2014/main" id="{48286DA5-0F5A-2440-A9FC-6934DE068231}"/>
              </a:ext>
            </a:extLst>
          </p:cNvPr>
          <p:cNvGrpSpPr/>
          <p:nvPr/>
        </p:nvGrpSpPr>
        <p:grpSpPr>
          <a:xfrm>
            <a:off x="9054026" y="5084608"/>
            <a:ext cx="492782" cy="492784"/>
            <a:chOff x="1382351" y="3938979"/>
            <a:chExt cx="492782" cy="492784"/>
          </a:xfrm>
        </p:grpSpPr>
        <p:sp>
          <p:nvSpPr>
            <p:cNvPr id="70" name="Oval 69">
              <a:extLst>
                <a:ext uri="{FF2B5EF4-FFF2-40B4-BE49-F238E27FC236}">
                  <a16:creationId xmlns:a16="http://schemas.microsoft.com/office/drawing/2014/main" id="{9619959B-BBE2-6D4D-A7A2-E55B3BD3D735}"/>
                </a:ext>
              </a:extLst>
            </p:cNvPr>
            <p:cNvSpPr/>
            <p:nvPr/>
          </p:nvSpPr>
          <p:spPr>
            <a:xfrm>
              <a:off x="1382351" y="3938979"/>
              <a:ext cx="492782" cy="492784"/>
            </a:xfrm>
            <a:prstGeom prst="ellipse">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71" name="Rectangle 70">
              <a:extLst>
                <a:ext uri="{FF2B5EF4-FFF2-40B4-BE49-F238E27FC236}">
                  <a16:creationId xmlns:a16="http://schemas.microsoft.com/office/drawing/2014/main" id="{949CB56C-4B9B-FF4B-8948-12379A871A55}"/>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2</a:t>
              </a:r>
            </a:p>
          </p:txBody>
        </p:sp>
      </p:grpSp>
      <p:sp>
        <p:nvSpPr>
          <p:cNvPr id="72" name="Rectangle 71">
            <a:extLst>
              <a:ext uri="{FF2B5EF4-FFF2-40B4-BE49-F238E27FC236}">
                <a16:creationId xmlns:a16="http://schemas.microsoft.com/office/drawing/2014/main" id="{B582AB7C-867E-9544-BA55-9DA64D6C1DE7}"/>
              </a:ext>
            </a:extLst>
          </p:cNvPr>
          <p:cNvSpPr/>
          <p:nvPr/>
        </p:nvSpPr>
        <p:spPr>
          <a:xfrm>
            <a:off x="16716897" y="5027919"/>
            <a:ext cx="6350716" cy="40697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800" b="1" dirty="0">
                <a:solidFill>
                  <a:srgbClr val="54667A"/>
                </a:solidFill>
                <a:latin typeface="Community Light" panose="02000303040000020003" pitchFamily="2" charset="0"/>
              </a:rPr>
              <a:t>      </a:t>
            </a:r>
            <a:r>
              <a:rPr lang="de-DE" sz="3800" b="1" dirty="0" err="1">
                <a:solidFill>
                  <a:srgbClr val="54667A"/>
                </a:solidFill>
                <a:latin typeface="Community Light" panose="02000303040000020003" pitchFamily="2" charset="0"/>
              </a:rPr>
              <a:t>Mitarbeiter:innen</a:t>
            </a:r>
            <a:r>
              <a:rPr lang="de-DE" sz="3800" b="1" dirty="0">
                <a:solidFill>
                  <a:srgbClr val="54667A"/>
                </a:solidFill>
                <a:latin typeface="Community Light" panose="02000303040000020003" pitchFamily="2" charset="0"/>
              </a:rPr>
              <a:t> motivieren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endParaRPr lang="en-US" sz="2000" b="1" dirty="0">
              <a:solidFill>
                <a:srgbClr val="546779"/>
              </a:solidFill>
              <a:latin typeface="Community Light" panose="02000303040000020003" pitchFamily="2" charset="0"/>
            </a:endParaRPr>
          </a:p>
          <a:p>
            <a:pPr rtl="0"/>
            <a:r>
              <a:rPr lang="de-DE" sz="3200" dirty="0">
                <a:solidFill>
                  <a:srgbClr val="546779"/>
                </a:solidFill>
                <a:latin typeface="Community Light" panose="02000303040000020003" pitchFamily="2" charset="0"/>
              </a:rPr>
              <a:t>Laut einer </a:t>
            </a:r>
            <a:r>
              <a:rPr lang="de-DE" sz="3200" dirty="0">
                <a:solidFill>
                  <a:srgbClr val="54667A"/>
                </a:solidFill>
                <a:latin typeface="Community Light" panose="02000303040000020003" pitchFamily="2" charset="0"/>
                <a:hlinkClick r:id="rId4"/>
              </a:rPr>
              <a:t>Gallup-Umfrage</a:t>
            </a:r>
            <a:r>
              <a:rPr lang="de-DE" sz="3200" dirty="0">
                <a:solidFill>
                  <a:srgbClr val="546779"/>
                </a:solidFill>
                <a:latin typeface="Community Light" panose="02000303040000020003" pitchFamily="2" charset="0"/>
              </a:rPr>
              <a:t> sind Beschäftigte engagierter und weniger krank, wenn ihr Arbeitgeber ihnen Entwicklungsmöglichkeiten bietet. Mit LinkedIn Learning tun Sie genau das und schaffen eine Kultur des Lernens.</a:t>
            </a:r>
          </a:p>
        </p:txBody>
      </p:sp>
      <p:grpSp>
        <p:nvGrpSpPr>
          <p:cNvPr id="73" name="Group 72">
            <a:extLst>
              <a:ext uri="{FF2B5EF4-FFF2-40B4-BE49-F238E27FC236}">
                <a16:creationId xmlns:a16="http://schemas.microsoft.com/office/drawing/2014/main" id="{1662DA6F-137A-8B4F-8149-DEAE3B934439}"/>
              </a:ext>
            </a:extLst>
          </p:cNvPr>
          <p:cNvGrpSpPr/>
          <p:nvPr/>
        </p:nvGrpSpPr>
        <p:grpSpPr>
          <a:xfrm>
            <a:off x="16735767" y="5084608"/>
            <a:ext cx="492782" cy="492784"/>
            <a:chOff x="1382351" y="3938979"/>
            <a:chExt cx="492782" cy="492784"/>
          </a:xfrm>
        </p:grpSpPr>
        <p:sp>
          <p:nvSpPr>
            <p:cNvPr id="74" name="Oval 73">
              <a:extLst>
                <a:ext uri="{FF2B5EF4-FFF2-40B4-BE49-F238E27FC236}">
                  <a16:creationId xmlns:a16="http://schemas.microsoft.com/office/drawing/2014/main" id="{D2B6110F-36C3-9C4E-9157-FD5D38A76D14}"/>
                </a:ext>
              </a:extLst>
            </p:cNvPr>
            <p:cNvSpPr/>
            <p:nvPr/>
          </p:nvSpPr>
          <p:spPr>
            <a:xfrm>
              <a:off x="1382351" y="3938979"/>
              <a:ext cx="492782" cy="492784"/>
            </a:xfrm>
            <a:prstGeom prst="ellipse">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75" name="Rectangle 74">
              <a:extLst>
                <a:ext uri="{FF2B5EF4-FFF2-40B4-BE49-F238E27FC236}">
                  <a16:creationId xmlns:a16="http://schemas.microsoft.com/office/drawing/2014/main" id="{D27D2181-4389-8C4F-9D51-FE704EB9A368}"/>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3</a:t>
              </a:r>
            </a:p>
          </p:txBody>
        </p:sp>
      </p:grpSp>
      <p:sp>
        <p:nvSpPr>
          <p:cNvPr id="45" name="Rectangle 44">
            <a:extLst>
              <a:ext uri="{FF2B5EF4-FFF2-40B4-BE49-F238E27FC236}">
                <a16:creationId xmlns:a16="http://schemas.microsoft.com/office/drawing/2014/main" id="{2B85D194-9892-D544-99A5-DA528E4F76FF}"/>
              </a:ext>
            </a:extLst>
          </p:cNvPr>
          <p:cNvSpPr/>
          <p:nvPr/>
        </p:nvSpPr>
        <p:spPr>
          <a:xfrm>
            <a:off x="1280225" y="1692560"/>
            <a:ext cx="22020042" cy="1044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de-DE" sz="7500">
                <a:solidFill>
                  <a:srgbClr val="54667A"/>
                </a:solidFill>
                <a:latin typeface="Community Light"/>
                <a:cs typeface="Arial"/>
              </a:rPr>
              <a:t>Warum sich Ihre Mitarbeiter:innen mit LinkedIn Learning weiterbilden sollten</a:t>
            </a:r>
          </a:p>
        </p:txBody>
      </p:sp>
      <p:sp>
        <p:nvSpPr>
          <p:cNvPr id="46" name="Rectangle 45">
            <a:extLst>
              <a:ext uri="{FF2B5EF4-FFF2-40B4-BE49-F238E27FC236}">
                <a16:creationId xmlns:a16="http://schemas.microsoft.com/office/drawing/2014/main" id="{70F13506-1A2D-4A4C-BFC2-FF8C93A06AAD}"/>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de-DE" sz="3400">
                <a:solidFill>
                  <a:srgbClr val="5B696B"/>
                </a:solidFill>
                <a:latin typeface="Community"/>
              </a:rPr>
              <a:t>Beschäftigte</a:t>
            </a:r>
          </a:p>
        </p:txBody>
      </p:sp>
      <p:sp>
        <p:nvSpPr>
          <p:cNvPr id="58" name="Oval 57">
            <a:extLst>
              <a:ext uri="{FF2B5EF4-FFF2-40B4-BE49-F238E27FC236}">
                <a16:creationId xmlns:a16="http://schemas.microsoft.com/office/drawing/2014/main" id="{048F0209-0D79-E148-AEFF-DFA4D34EF968}"/>
              </a:ext>
            </a:extLst>
          </p:cNvPr>
          <p:cNvSpPr/>
          <p:nvPr/>
        </p:nvSpPr>
        <p:spPr>
          <a:xfrm>
            <a:off x="1286846" y="962503"/>
            <a:ext cx="509013" cy="509015"/>
          </a:xfrm>
          <a:prstGeom prst="ellipse">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59" name="Rectangle 58">
            <a:extLst>
              <a:ext uri="{FF2B5EF4-FFF2-40B4-BE49-F238E27FC236}">
                <a16:creationId xmlns:a16="http://schemas.microsoft.com/office/drawing/2014/main" id="{D4FCE4B6-233B-C74B-B867-87C40D60D625}"/>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54667A"/>
                </a:solidFill>
                <a:latin typeface="Community" panose="02000303040000020003" pitchFamily="2" charset="0"/>
              </a:rPr>
              <a:t>5</a:t>
            </a:r>
          </a:p>
        </p:txBody>
      </p:sp>
    </p:spTree>
    <p:extLst>
      <p:ext uri="{BB962C8B-B14F-4D97-AF65-F5344CB8AC3E}">
        <p14:creationId xmlns:p14="http://schemas.microsoft.com/office/powerpoint/2010/main" val="3934356976"/>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D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76" name="Rectangle 75">
            <a:extLst>
              <a:ext uri="{FF2B5EF4-FFF2-40B4-BE49-F238E27FC236}">
                <a16:creationId xmlns:a16="http://schemas.microsoft.com/office/drawing/2014/main" id="{2B3690B4-4510-AA44-8978-A3C638A94D13}"/>
              </a:ext>
            </a:extLst>
          </p:cNvPr>
          <p:cNvSpPr/>
          <p:nvPr/>
        </p:nvSpPr>
        <p:spPr>
          <a:xfrm>
            <a:off x="1377377" y="5560015"/>
            <a:ext cx="6326754" cy="4378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800" b="1">
                <a:solidFill>
                  <a:srgbClr val="54667A"/>
                </a:solidFill>
                <a:latin typeface="Community Light" panose="02000303040000020003" pitchFamily="2" charset="0"/>
              </a:rPr>
              <a:t>      Kompetenzlücken identifizieren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de-DE" sz="3200">
                <a:solidFill>
                  <a:srgbClr val="546779"/>
                </a:solidFill>
                <a:latin typeface="Community Light" panose="02000303040000020003" pitchFamily="2" charset="0"/>
              </a:rPr>
              <a:t>Mit den Einblicken von LinkedIn können Sie das „Kompetenz-Portfolio“ Ihrer Einrichtung ermitteln und sehen, wo Sie im Verglich zu anderen Anbietern stehen.</a:t>
            </a:r>
          </a:p>
        </p:txBody>
      </p:sp>
      <p:grpSp>
        <p:nvGrpSpPr>
          <p:cNvPr id="77" name="Group 76">
            <a:extLst>
              <a:ext uri="{FF2B5EF4-FFF2-40B4-BE49-F238E27FC236}">
                <a16:creationId xmlns:a16="http://schemas.microsoft.com/office/drawing/2014/main" id="{E29AB017-EAA3-3245-86B4-B425136369C9}"/>
              </a:ext>
            </a:extLst>
          </p:cNvPr>
          <p:cNvGrpSpPr/>
          <p:nvPr/>
        </p:nvGrpSpPr>
        <p:grpSpPr>
          <a:xfrm>
            <a:off x="1396246" y="5616704"/>
            <a:ext cx="492782" cy="492784"/>
            <a:chOff x="1382351" y="3938979"/>
            <a:chExt cx="492782" cy="492784"/>
          </a:xfrm>
        </p:grpSpPr>
        <p:sp>
          <p:nvSpPr>
            <p:cNvPr id="78" name="Oval 77">
              <a:extLst>
                <a:ext uri="{FF2B5EF4-FFF2-40B4-BE49-F238E27FC236}">
                  <a16:creationId xmlns:a16="http://schemas.microsoft.com/office/drawing/2014/main" id="{34E7EAFA-84FA-6440-BB09-8367AEE1FAEC}"/>
                </a:ext>
              </a:extLst>
            </p:cNvPr>
            <p:cNvSpPr/>
            <p:nvPr/>
          </p:nvSpPr>
          <p:spPr>
            <a:xfrm>
              <a:off x="1382351" y="3938979"/>
              <a:ext cx="492782" cy="492784"/>
            </a:xfrm>
            <a:prstGeom prst="ellipse">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79" name="Rectangle 78">
              <a:extLst>
                <a:ext uri="{FF2B5EF4-FFF2-40B4-BE49-F238E27FC236}">
                  <a16:creationId xmlns:a16="http://schemas.microsoft.com/office/drawing/2014/main" id="{57139811-8632-AB40-84A0-F58F5A138C28}"/>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4</a:t>
              </a:r>
            </a:p>
          </p:txBody>
        </p:sp>
      </p:grpSp>
      <p:sp>
        <p:nvSpPr>
          <p:cNvPr id="80" name="Rectangle 79">
            <a:extLst>
              <a:ext uri="{FF2B5EF4-FFF2-40B4-BE49-F238E27FC236}">
                <a16:creationId xmlns:a16="http://schemas.microsoft.com/office/drawing/2014/main" id="{EE63BD87-1145-194F-8CB5-7D3160D88046}"/>
              </a:ext>
            </a:extLst>
          </p:cNvPr>
          <p:cNvSpPr/>
          <p:nvPr/>
        </p:nvSpPr>
        <p:spPr>
          <a:xfrm>
            <a:off x="9054390" y="5560014"/>
            <a:ext cx="6331481" cy="4378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800" b="1">
                <a:solidFill>
                  <a:srgbClr val="54667A"/>
                </a:solidFill>
                <a:latin typeface="Community Light" panose="02000303040000020003" pitchFamily="2" charset="0"/>
              </a:rPr>
              <a:t>      Weiterbildung in großem Stil</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de-DE" sz="3200">
                <a:solidFill>
                  <a:srgbClr val="546779"/>
                </a:solidFill>
                <a:latin typeface="Community Light" panose="02000303040000020003" pitchFamily="2" charset="0"/>
              </a:rPr>
              <a:t>Mit LinkedIn Learning können sich Ihre Mitarbeiter:innen jederzeit und überall weiterbilden – ob auf Desktop- oder Mobilgeräten – und das zu einem Bruchteil der Kosten von Präsenztrainings. Auf diese müssen Sie natürlich nicht komplett verzichten. Durch E-Learning und das „Flipped Classroom“-Prinzip können Sie diese sogar sinnvoll ergänzen.</a:t>
            </a:r>
          </a:p>
        </p:txBody>
      </p:sp>
      <p:grpSp>
        <p:nvGrpSpPr>
          <p:cNvPr id="81" name="Group 80">
            <a:extLst>
              <a:ext uri="{FF2B5EF4-FFF2-40B4-BE49-F238E27FC236}">
                <a16:creationId xmlns:a16="http://schemas.microsoft.com/office/drawing/2014/main" id="{23D074A9-32B1-7441-BE5E-CFFB9A399E1A}"/>
              </a:ext>
            </a:extLst>
          </p:cNvPr>
          <p:cNvGrpSpPr/>
          <p:nvPr/>
        </p:nvGrpSpPr>
        <p:grpSpPr>
          <a:xfrm>
            <a:off x="9073261" y="5616704"/>
            <a:ext cx="492782" cy="492784"/>
            <a:chOff x="1382351" y="3938979"/>
            <a:chExt cx="492782" cy="492784"/>
          </a:xfrm>
        </p:grpSpPr>
        <p:sp>
          <p:nvSpPr>
            <p:cNvPr id="82" name="Oval 81">
              <a:extLst>
                <a:ext uri="{FF2B5EF4-FFF2-40B4-BE49-F238E27FC236}">
                  <a16:creationId xmlns:a16="http://schemas.microsoft.com/office/drawing/2014/main" id="{A1F251F6-E47E-764A-AA65-4277E5D99C96}"/>
                </a:ext>
              </a:extLst>
            </p:cNvPr>
            <p:cNvSpPr/>
            <p:nvPr/>
          </p:nvSpPr>
          <p:spPr>
            <a:xfrm>
              <a:off x="1382351" y="3938979"/>
              <a:ext cx="492782" cy="492784"/>
            </a:xfrm>
            <a:prstGeom prst="ellipse">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83" name="Rectangle 82">
              <a:extLst>
                <a:ext uri="{FF2B5EF4-FFF2-40B4-BE49-F238E27FC236}">
                  <a16:creationId xmlns:a16="http://schemas.microsoft.com/office/drawing/2014/main" id="{C9C10820-40BB-3B42-9974-F98705C0B2B7}"/>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5</a:t>
              </a:r>
            </a:p>
          </p:txBody>
        </p:sp>
      </p:grpSp>
      <p:sp>
        <p:nvSpPr>
          <p:cNvPr id="45" name="Rectangle 44">
            <a:extLst>
              <a:ext uri="{FF2B5EF4-FFF2-40B4-BE49-F238E27FC236}">
                <a16:creationId xmlns:a16="http://schemas.microsoft.com/office/drawing/2014/main" id="{2B85D194-9892-D544-99A5-DA528E4F76FF}"/>
              </a:ext>
            </a:extLst>
          </p:cNvPr>
          <p:cNvSpPr/>
          <p:nvPr/>
        </p:nvSpPr>
        <p:spPr>
          <a:xfrm>
            <a:off x="1280225" y="1692560"/>
            <a:ext cx="22020042" cy="1044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de-DE" sz="7500">
                <a:solidFill>
                  <a:srgbClr val="54667A"/>
                </a:solidFill>
                <a:latin typeface="Community Light"/>
                <a:cs typeface="Arial"/>
              </a:rPr>
              <a:t>Warum sich Ihre Mitarbeiter:innen mit LinkedIn Learning weiterbilden sollten</a:t>
            </a:r>
          </a:p>
        </p:txBody>
      </p:sp>
      <p:sp>
        <p:nvSpPr>
          <p:cNvPr id="46" name="Rectangle 45">
            <a:extLst>
              <a:ext uri="{FF2B5EF4-FFF2-40B4-BE49-F238E27FC236}">
                <a16:creationId xmlns:a16="http://schemas.microsoft.com/office/drawing/2014/main" id="{70F13506-1A2D-4A4C-BFC2-FF8C93A06AAD}"/>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de-DE" sz="3400">
                <a:solidFill>
                  <a:srgbClr val="5B696B"/>
                </a:solidFill>
                <a:latin typeface="Community"/>
              </a:rPr>
              <a:t>Beschäftigte</a:t>
            </a:r>
          </a:p>
        </p:txBody>
      </p:sp>
      <p:sp>
        <p:nvSpPr>
          <p:cNvPr id="58" name="Oval 57">
            <a:extLst>
              <a:ext uri="{FF2B5EF4-FFF2-40B4-BE49-F238E27FC236}">
                <a16:creationId xmlns:a16="http://schemas.microsoft.com/office/drawing/2014/main" id="{048F0209-0D79-E148-AEFF-DFA4D34EF968}"/>
              </a:ext>
            </a:extLst>
          </p:cNvPr>
          <p:cNvSpPr/>
          <p:nvPr/>
        </p:nvSpPr>
        <p:spPr>
          <a:xfrm>
            <a:off x="1286846" y="962503"/>
            <a:ext cx="509013" cy="509015"/>
          </a:xfrm>
          <a:prstGeom prst="ellipse">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59" name="Rectangle 58">
            <a:extLst>
              <a:ext uri="{FF2B5EF4-FFF2-40B4-BE49-F238E27FC236}">
                <a16:creationId xmlns:a16="http://schemas.microsoft.com/office/drawing/2014/main" id="{D4FCE4B6-233B-C74B-B867-87C40D60D625}"/>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54667A"/>
                </a:solidFill>
                <a:latin typeface="Community" panose="02000303040000020003" pitchFamily="2" charset="0"/>
              </a:rPr>
              <a:t>5</a:t>
            </a:r>
          </a:p>
        </p:txBody>
      </p:sp>
      <p:sp>
        <p:nvSpPr>
          <p:cNvPr id="65" name="Rectangle 64">
            <a:extLst>
              <a:ext uri="{FF2B5EF4-FFF2-40B4-BE49-F238E27FC236}">
                <a16:creationId xmlns:a16="http://schemas.microsoft.com/office/drawing/2014/main" id="{95DAC6B1-B787-AA45-B024-17FC2DAA5CB0}"/>
              </a:ext>
            </a:extLst>
          </p:cNvPr>
          <p:cNvSpPr/>
          <p:nvPr/>
        </p:nvSpPr>
        <p:spPr>
          <a:xfrm>
            <a:off x="1346776" y="12762142"/>
            <a:ext cx="7407773" cy="445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a:solidFill>
                  <a:srgbClr val="54667A"/>
                </a:solidFill>
                <a:latin typeface="Community Light" panose="02000303040000020003" pitchFamily="2" charset="0"/>
              </a:rPr>
              <a:t>* Quelle: </a:t>
            </a:r>
            <a:r>
              <a:rPr lang="de-DE">
                <a:solidFill>
                  <a:srgbClr val="54667A"/>
                </a:solidFill>
                <a:latin typeface="Community Light" panose="02000303040000020003" pitchFamily="2" charset="0"/>
                <a:hlinkClick r:id="rId4"/>
              </a:rPr>
              <a:t>LinkedIn Workplace Learning Report für Hochschulen und Universitäten</a:t>
            </a:r>
          </a:p>
        </p:txBody>
      </p:sp>
      <p:sp>
        <p:nvSpPr>
          <p:cNvPr id="87" name="Oval 86">
            <a:extLst>
              <a:ext uri="{FF2B5EF4-FFF2-40B4-BE49-F238E27FC236}">
                <a16:creationId xmlns:a16="http://schemas.microsoft.com/office/drawing/2014/main" id="{DD5446A8-BD45-2845-8984-ED1007F69474}"/>
              </a:ext>
            </a:extLst>
          </p:cNvPr>
          <p:cNvSpPr/>
          <p:nvPr/>
        </p:nvSpPr>
        <p:spPr>
          <a:xfrm>
            <a:off x="16725764" y="4520636"/>
            <a:ext cx="6342670" cy="6298460"/>
          </a:xfrm>
          <a:prstGeom prst="ellipse">
            <a:avLst/>
          </a:prstGeom>
          <a:solidFill>
            <a:srgbClr val="E9E5D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a:solidFill>
                <a:srgbClr val="FFFFFF"/>
              </a:solidFill>
              <a:latin typeface="Community" panose="02000303040000020003" pitchFamily="2" charset="0"/>
              <a:ea typeface="+mn-ea"/>
            </a:endParaRPr>
          </a:p>
        </p:txBody>
      </p:sp>
      <p:grpSp>
        <p:nvGrpSpPr>
          <p:cNvPr id="88" name="Group 87">
            <a:extLst>
              <a:ext uri="{FF2B5EF4-FFF2-40B4-BE49-F238E27FC236}">
                <a16:creationId xmlns:a16="http://schemas.microsoft.com/office/drawing/2014/main" id="{79BED178-1581-514A-9A16-8AC72DB8BD3D}"/>
              </a:ext>
            </a:extLst>
          </p:cNvPr>
          <p:cNvGrpSpPr/>
          <p:nvPr/>
        </p:nvGrpSpPr>
        <p:grpSpPr>
          <a:xfrm>
            <a:off x="17420382" y="5184451"/>
            <a:ext cx="4946350" cy="6796104"/>
            <a:chOff x="10245589" y="7133477"/>
            <a:chExt cx="3936461" cy="5408549"/>
          </a:xfrm>
        </p:grpSpPr>
        <p:sp>
          <p:nvSpPr>
            <p:cNvPr id="89" name="TextBox 88">
              <a:extLst>
                <a:ext uri="{FF2B5EF4-FFF2-40B4-BE49-F238E27FC236}">
                  <a16:creationId xmlns:a16="http://schemas.microsoft.com/office/drawing/2014/main" id="{E64E7CDF-E759-DF42-B118-83BEBC3275E3}"/>
                </a:ext>
              </a:extLst>
            </p:cNvPr>
            <p:cNvSpPr txBox="1"/>
            <p:nvPr/>
          </p:nvSpPr>
          <p:spPr>
            <a:xfrm>
              <a:off x="10245589" y="8745486"/>
              <a:ext cx="3936459" cy="3796540"/>
            </a:xfrm>
            <a:prstGeom prst="rect">
              <a:avLst/>
            </a:prstGeom>
          </p:spPr>
          <p:txBody>
            <a:bodyPr vert="horz" wrap="square" lIns="0" tIns="0" rIns="0" bIns="0" rtlCol="0">
              <a:spAutoFit/>
            </a:bodyPr>
            <a:lstStyle>
              <a:defPPr>
                <a:defRPr lang="en-US"/>
              </a:defPPr>
            </a:lstStyle>
            <a:p>
              <a:pPr algn="ctr" rtl="0"/>
              <a:r>
                <a:rPr lang="de-DE" sz="3300" dirty="0">
                  <a:solidFill>
                    <a:srgbClr val="546779"/>
                  </a:solidFill>
                  <a:latin typeface="Community Light" panose="02000303040000020003" pitchFamily="2" charset="0"/>
                </a:rPr>
                <a:t>Selbstgesteuertes Lernen über E-Learning zu ermöglichen war 2020 die Top-Priorität für </a:t>
              </a:r>
              <a:r>
                <a:rPr lang="de-DE" sz="3300" dirty="0" err="1">
                  <a:solidFill>
                    <a:srgbClr val="546779"/>
                  </a:solidFill>
                  <a:latin typeface="Community Light" panose="02000303040000020003" pitchFamily="2" charset="0"/>
                </a:rPr>
                <a:t>Personalentwickler:innen</a:t>
              </a:r>
              <a:r>
                <a:rPr lang="de-DE" sz="3300" dirty="0">
                  <a:solidFill>
                    <a:srgbClr val="546779"/>
                  </a:solidFill>
                  <a:latin typeface="Community Light" panose="02000303040000020003" pitchFamily="2" charset="0"/>
                </a:rPr>
                <a:t> an Hochschulen und Universitäten.</a:t>
              </a:r>
              <a:br>
                <a:rPr lang="en-US" sz="3400" dirty="0">
                  <a:solidFill>
                    <a:srgbClr val="546779"/>
                  </a:solidFill>
                  <a:latin typeface="Community Light" panose="02000303040000020003" pitchFamily="2" charset="0"/>
                </a:rPr>
              </a:br>
              <a:endParaRPr lang="en-US" sz="3400" dirty="0">
                <a:solidFill>
                  <a:srgbClr val="546779"/>
                </a:solidFill>
                <a:latin typeface="Community Light" panose="02000303040000020003" pitchFamily="2" charset="0"/>
              </a:endParaRPr>
            </a:p>
            <a:p>
              <a:pPr algn="ctr"/>
              <a:endParaRPr lang="en-US" sz="3800" dirty="0">
                <a:solidFill>
                  <a:srgbClr val="546779"/>
                </a:solidFill>
                <a:latin typeface="Community Light" panose="02000303040000020003" pitchFamily="2" charset="0"/>
              </a:endParaRPr>
            </a:p>
            <a:p>
              <a:pPr algn="ctr"/>
              <a:endParaRPr lang="en-US" sz="4000" dirty="0">
                <a:solidFill>
                  <a:srgbClr val="546779"/>
                </a:solidFill>
                <a:latin typeface="Community Light" panose="02000303040000020003" pitchFamily="2" charset="0"/>
              </a:endParaRPr>
            </a:p>
          </p:txBody>
        </p:sp>
        <p:sp>
          <p:nvSpPr>
            <p:cNvPr id="90" name="TextBox 89">
              <a:extLst>
                <a:ext uri="{FF2B5EF4-FFF2-40B4-BE49-F238E27FC236}">
                  <a16:creationId xmlns:a16="http://schemas.microsoft.com/office/drawing/2014/main" id="{F440DC0C-1A7A-9C4B-BFD7-C518922AFB52}"/>
                </a:ext>
              </a:extLst>
            </p:cNvPr>
            <p:cNvSpPr txBox="1"/>
            <p:nvPr/>
          </p:nvSpPr>
          <p:spPr>
            <a:xfrm>
              <a:off x="10245589" y="7133477"/>
              <a:ext cx="3936461" cy="1469628"/>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de-DE" sz="12000" dirty="0">
                  <a:solidFill>
                    <a:srgbClr val="54667A"/>
                  </a:solidFill>
                  <a:latin typeface="Community Light" panose="02000303040000020003" pitchFamily="2" charset="0"/>
                  <a:cs typeface="AvenirNext LT Pro Regular"/>
                </a:rPr>
                <a:t>Nr. 1</a:t>
              </a:r>
            </a:p>
          </p:txBody>
        </p:sp>
      </p:grpSp>
    </p:spTree>
    <p:extLst>
      <p:ext uri="{BB962C8B-B14F-4D97-AF65-F5344CB8AC3E}">
        <p14:creationId xmlns:p14="http://schemas.microsoft.com/office/powerpoint/2010/main" val="1063720596"/>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37" name="Rectangle 36">
            <a:extLst>
              <a:ext uri="{FF2B5EF4-FFF2-40B4-BE49-F238E27FC236}">
                <a16:creationId xmlns:a16="http://schemas.microsoft.com/office/drawing/2014/main" id="{3827FB32-A2AB-4143-A78E-E7749DD73118}"/>
              </a:ext>
            </a:extLst>
          </p:cNvPr>
          <p:cNvSpPr/>
          <p:nvPr/>
        </p:nvSpPr>
        <p:spPr>
          <a:xfrm>
            <a:off x="1329615" y="4616308"/>
            <a:ext cx="10485396" cy="49544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800" b="1" dirty="0">
                <a:solidFill>
                  <a:srgbClr val="54667A"/>
                </a:solidFill>
                <a:latin typeface="Community Light" panose="02000303040000020003" pitchFamily="2" charset="0"/>
              </a:rPr>
              <a:t>      Kurse empfehlen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de-DE" sz="3200" dirty="0">
                <a:solidFill>
                  <a:srgbClr val="546779"/>
                </a:solidFill>
                <a:latin typeface="Community Light" panose="02000303040000020003" pitchFamily="2" charset="0"/>
              </a:rPr>
              <a:t>Sie möchten, dass mehr </a:t>
            </a:r>
            <a:r>
              <a:rPr lang="de-DE" sz="3200" dirty="0" err="1">
                <a:solidFill>
                  <a:srgbClr val="546779"/>
                </a:solidFill>
                <a:latin typeface="Community Light" panose="02000303040000020003" pitchFamily="2" charset="0"/>
              </a:rPr>
              <a:t>Mitarbeiter:innen</a:t>
            </a:r>
            <a:r>
              <a:rPr lang="de-DE" sz="3200" dirty="0">
                <a:solidFill>
                  <a:srgbClr val="546779"/>
                </a:solidFill>
                <a:latin typeface="Community Light" panose="02000303040000020003" pitchFamily="2" charset="0"/>
              </a:rPr>
              <a:t> LinkedIn Learning nutzen? Empfehlen Sie ihnen im Rahmen einer einrichtungsweiten Initiative einen ganz bestimmten Kurs, zum Beispiel zum Thema „Wohlbefinden am Arbeitsplatz“. Sie werden überrascht sein, wie viele dem Aufruf folgen werden. Aber auch sonst lohnt es sich, Kurse zu empfehlen oder </a:t>
            </a:r>
            <a:r>
              <a:rPr lang="de-DE" sz="3200" dirty="0" err="1">
                <a:solidFill>
                  <a:srgbClr val="546779"/>
                </a:solidFill>
                <a:latin typeface="Community Light" panose="02000303040000020003" pitchFamily="2" charset="0"/>
              </a:rPr>
              <a:t>Fachbereichsleiter:innen</a:t>
            </a:r>
            <a:r>
              <a:rPr lang="de-DE" sz="3200" dirty="0">
                <a:solidFill>
                  <a:srgbClr val="546779"/>
                </a:solidFill>
                <a:latin typeface="Community Light" panose="02000303040000020003" pitchFamily="2" charset="0"/>
              </a:rPr>
              <a:t> zu bitten, ihrem Team passende Inhalte zuzuweisen. So erreichen Sie viele </a:t>
            </a:r>
            <a:r>
              <a:rPr lang="de-DE" sz="3200" dirty="0" err="1">
                <a:solidFill>
                  <a:srgbClr val="546779"/>
                </a:solidFill>
                <a:latin typeface="Community Light" panose="02000303040000020003" pitchFamily="2" charset="0"/>
              </a:rPr>
              <a:t>Mitarbeiter:innen</a:t>
            </a:r>
            <a:r>
              <a:rPr lang="de-DE" sz="3200" dirty="0">
                <a:solidFill>
                  <a:srgbClr val="546779"/>
                </a:solidFill>
                <a:latin typeface="Community Light" panose="02000303040000020003" pitchFamily="2" charset="0"/>
              </a:rPr>
              <a:t> auf einmal und schließen Kompetenzlücken.</a:t>
            </a:r>
          </a:p>
          <a:p>
            <a:endParaRPr lang="en-US" sz="3100" dirty="0">
              <a:solidFill>
                <a:srgbClr val="546779"/>
              </a:solidFill>
              <a:latin typeface="Community Light" panose="02000303040000020003" pitchFamily="2" charset="0"/>
            </a:endParaRPr>
          </a:p>
          <a:p>
            <a:endParaRPr lang="en-US" sz="3100" dirty="0">
              <a:solidFill>
                <a:srgbClr val="546779"/>
              </a:solidFill>
              <a:latin typeface="Community Light" panose="02000303040000020003" pitchFamily="2" charset="0"/>
            </a:endParaRPr>
          </a:p>
        </p:txBody>
      </p:sp>
      <p:grpSp>
        <p:nvGrpSpPr>
          <p:cNvPr id="4" name="Group 3">
            <a:extLst>
              <a:ext uri="{FF2B5EF4-FFF2-40B4-BE49-F238E27FC236}">
                <a16:creationId xmlns:a16="http://schemas.microsoft.com/office/drawing/2014/main" id="{F08556D7-6ECB-A544-BBFF-9D58D6991289}"/>
              </a:ext>
            </a:extLst>
          </p:cNvPr>
          <p:cNvGrpSpPr/>
          <p:nvPr/>
        </p:nvGrpSpPr>
        <p:grpSpPr>
          <a:xfrm>
            <a:off x="1348485" y="4633241"/>
            <a:ext cx="492782" cy="492784"/>
            <a:chOff x="1382351" y="3938979"/>
            <a:chExt cx="492782" cy="492784"/>
          </a:xfrm>
        </p:grpSpPr>
        <p:sp>
          <p:nvSpPr>
            <p:cNvPr id="38" name="Oval 37">
              <a:extLst>
                <a:ext uri="{FF2B5EF4-FFF2-40B4-BE49-F238E27FC236}">
                  <a16:creationId xmlns:a16="http://schemas.microsoft.com/office/drawing/2014/main" id="{FF44862E-DF43-D14F-81C0-D6F3473DD9AD}"/>
                </a:ext>
              </a:extLst>
            </p:cNvPr>
            <p:cNvSpPr/>
            <p:nvPr/>
          </p:nvSpPr>
          <p:spPr>
            <a:xfrm>
              <a:off x="1382351" y="3938979"/>
              <a:ext cx="492782" cy="492784"/>
            </a:xfrm>
            <a:prstGeom prst="ellipse">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39" name="Rectangle 38">
              <a:extLst>
                <a:ext uri="{FF2B5EF4-FFF2-40B4-BE49-F238E27FC236}">
                  <a16:creationId xmlns:a16="http://schemas.microsoft.com/office/drawing/2014/main" id="{1CF3939A-D467-9F44-BAC5-C57E79B54B79}"/>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1</a:t>
              </a:r>
            </a:p>
          </p:txBody>
        </p:sp>
      </p:grpSp>
      <p:sp>
        <p:nvSpPr>
          <p:cNvPr id="45" name="Rectangle 44">
            <a:extLst>
              <a:ext uri="{FF2B5EF4-FFF2-40B4-BE49-F238E27FC236}">
                <a16:creationId xmlns:a16="http://schemas.microsoft.com/office/drawing/2014/main" id="{2B85D194-9892-D544-99A5-DA528E4F76FF}"/>
              </a:ext>
            </a:extLst>
          </p:cNvPr>
          <p:cNvSpPr/>
          <p:nvPr/>
        </p:nvSpPr>
        <p:spPr>
          <a:xfrm>
            <a:off x="1280225" y="1692559"/>
            <a:ext cx="22020042"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de-DE" sz="7500">
                <a:solidFill>
                  <a:srgbClr val="54667A"/>
                </a:solidFill>
                <a:latin typeface="Community Light"/>
                <a:cs typeface="Arial"/>
              </a:rPr>
              <a:t>4 Strategien, mit denen Sie die Lernmotivation Ihrer Mitarbeiter:innen fördern</a:t>
            </a:r>
          </a:p>
        </p:txBody>
      </p:sp>
      <p:sp>
        <p:nvSpPr>
          <p:cNvPr id="46" name="Rectangle 45">
            <a:extLst>
              <a:ext uri="{FF2B5EF4-FFF2-40B4-BE49-F238E27FC236}">
                <a16:creationId xmlns:a16="http://schemas.microsoft.com/office/drawing/2014/main" id="{70F13506-1A2D-4A4C-BFC2-FF8C93A06AAD}"/>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de-DE" sz="3400">
                <a:solidFill>
                  <a:srgbClr val="5B696B"/>
                </a:solidFill>
                <a:latin typeface="Community"/>
              </a:rPr>
              <a:t>Beschäftigte</a:t>
            </a:r>
          </a:p>
        </p:txBody>
      </p:sp>
      <p:sp>
        <p:nvSpPr>
          <p:cNvPr id="58" name="Oval 57">
            <a:extLst>
              <a:ext uri="{FF2B5EF4-FFF2-40B4-BE49-F238E27FC236}">
                <a16:creationId xmlns:a16="http://schemas.microsoft.com/office/drawing/2014/main" id="{048F0209-0D79-E148-AEFF-DFA4D34EF968}"/>
              </a:ext>
            </a:extLst>
          </p:cNvPr>
          <p:cNvSpPr/>
          <p:nvPr/>
        </p:nvSpPr>
        <p:spPr>
          <a:xfrm>
            <a:off x="1286846" y="962503"/>
            <a:ext cx="509013" cy="509015"/>
          </a:xfrm>
          <a:prstGeom prst="ellipse">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59" name="Rectangle 58">
            <a:extLst>
              <a:ext uri="{FF2B5EF4-FFF2-40B4-BE49-F238E27FC236}">
                <a16:creationId xmlns:a16="http://schemas.microsoft.com/office/drawing/2014/main" id="{D4FCE4B6-233B-C74B-B867-87C40D60D625}"/>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54667A"/>
                </a:solidFill>
                <a:latin typeface="Community" panose="02000303040000020003" pitchFamily="2" charset="0"/>
              </a:rPr>
              <a:t>5</a:t>
            </a:r>
          </a:p>
        </p:txBody>
      </p:sp>
      <p:sp>
        <p:nvSpPr>
          <p:cNvPr id="60" name="Rectangle 59">
            <a:extLst>
              <a:ext uri="{FF2B5EF4-FFF2-40B4-BE49-F238E27FC236}">
                <a16:creationId xmlns:a16="http://schemas.microsoft.com/office/drawing/2014/main" id="{1B96AB8A-2BE7-1B4B-81EA-C1C608106903}"/>
              </a:ext>
            </a:extLst>
          </p:cNvPr>
          <p:cNvSpPr/>
          <p:nvPr/>
        </p:nvSpPr>
        <p:spPr>
          <a:xfrm>
            <a:off x="1286846" y="10210798"/>
            <a:ext cx="21736360" cy="1959580"/>
          </a:xfrm>
          <a:prstGeom prst="rect">
            <a:avLst/>
          </a:prstGeom>
          <a:solidFill>
            <a:srgbClr val="E9E5D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770BA512-6FEA-EB41-8DE9-7080915F0773}"/>
              </a:ext>
            </a:extLst>
          </p:cNvPr>
          <p:cNvSpPr/>
          <p:nvPr/>
        </p:nvSpPr>
        <p:spPr>
          <a:xfrm>
            <a:off x="4201325" y="10572920"/>
            <a:ext cx="18199787" cy="1235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800" b="1" dirty="0">
                <a:solidFill>
                  <a:srgbClr val="54667A"/>
                </a:solidFill>
                <a:latin typeface="Community Light" panose="02000303040000020003" pitchFamily="2" charset="0"/>
              </a:rPr>
              <a:t>Laut einer Umfrage unter 2.000 Fach- und Führungskräften legen diese bei E-Learning-Angeboten vor allem Wert auf individuelle Kursempfehlungen.</a:t>
            </a:r>
          </a:p>
          <a:p>
            <a:endParaRPr lang="en-US" sz="3800" b="1" dirty="0">
              <a:solidFill>
                <a:srgbClr val="54667A"/>
              </a:solidFill>
              <a:latin typeface="Community Light" panose="02000303040000020003" pitchFamily="2" charset="0"/>
            </a:endParaRPr>
          </a:p>
        </p:txBody>
      </p:sp>
      <p:sp>
        <p:nvSpPr>
          <p:cNvPr id="65" name="Rectangle 64">
            <a:extLst>
              <a:ext uri="{FF2B5EF4-FFF2-40B4-BE49-F238E27FC236}">
                <a16:creationId xmlns:a16="http://schemas.microsoft.com/office/drawing/2014/main" id="{95DAC6B1-B787-AA45-B024-17FC2DAA5CB0}"/>
              </a:ext>
            </a:extLst>
          </p:cNvPr>
          <p:cNvSpPr/>
          <p:nvPr/>
        </p:nvSpPr>
        <p:spPr>
          <a:xfrm>
            <a:off x="1286846" y="12365033"/>
            <a:ext cx="7407773" cy="445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dirty="0">
                <a:solidFill>
                  <a:srgbClr val="54667A"/>
                </a:solidFill>
                <a:latin typeface="Community Light" panose="02000303040000020003" pitchFamily="2" charset="0"/>
              </a:rPr>
              <a:t>* Quelle: </a:t>
            </a:r>
            <a:r>
              <a:rPr lang="de-DE" dirty="0">
                <a:solidFill>
                  <a:srgbClr val="54667A"/>
                </a:solidFill>
                <a:latin typeface="Community Light" panose="02000303040000020003" pitchFamily="2" charset="0"/>
                <a:hlinkClick r:id="rId4"/>
              </a:rPr>
              <a:t>LinkedIn Workplace Learning Report für Hochschulen und Universitäten</a:t>
            </a:r>
          </a:p>
        </p:txBody>
      </p:sp>
      <p:sp>
        <p:nvSpPr>
          <p:cNvPr id="66" name="Rectangle 65">
            <a:extLst>
              <a:ext uri="{FF2B5EF4-FFF2-40B4-BE49-F238E27FC236}">
                <a16:creationId xmlns:a16="http://schemas.microsoft.com/office/drawing/2014/main" id="{05D62A4F-F3A7-474C-ADB6-BC2BE95EB2BF}"/>
              </a:ext>
            </a:extLst>
          </p:cNvPr>
          <p:cNvSpPr/>
          <p:nvPr/>
        </p:nvSpPr>
        <p:spPr>
          <a:xfrm>
            <a:off x="1541352" y="10350244"/>
            <a:ext cx="2268575" cy="168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9600" dirty="0">
                <a:solidFill>
                  <a:srgbClr val="54667A"/>
                </a:solidFill>
                <a:latin typeface="Community Light" panose="02000303040000020003" pitchFamily="2" charset="0"/>
              </a:rPr>
              <a:t>Nr. 1</a:t>
            </a:r>
          </a:p>
        </p:txBody>
      </p:sp>
      <p:cxnSp>
        <p:nvCxnSpPr>
          <p:cNvPr id="6" name="Straight Connector 5">
            <a:extLst>
              <a:ext uri="{FF2B5EF4-FFF2-40B4-BE49-F238E27FC236}">
                <a16:creationId xmlns:a16="http://schemas.microsoft.com/office/drawing/2014/main" id="{682C616C-689F-0D4D-A8C0-9BEA3B6A8B11}"/>
              </a:ext>
            </a:extLst>
          </p:cNvPr>
          <p:cNvCxnSpPr>
            <a:cxnSpLocks/>
          </p:cNvCxnSpPr>
          <p:nvPr/>
        </p:nvCxnSpPr>
        <p:spPr>
          <a:xfrm>
            <a:off x="3809927" y="10572920"/>
            <a:ext cx="0" cy="1235336"/>
          </a:xfrm>
          <a:prstGeom prst="line">
            <a:avLst/>
          </a:prstGeom>
          <a:ln w="25400">
            <a:solidFill>
              <a:srgbClr val="54667A">
                <a:alpha val="40000"/>
              </a:srgbClr>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CB745CCE-A5FB-0E45-955C-2CD64E83B7DB}"/>
              </a:ext>
            </a:extLst>
          </p:cNvPr>
          <p:cNvSpPr/>
          <p:nvPr/>
        </p:nvSpPr>
        <p:spPr>
          <a:xfrm>
            <a:off x="12859510" y="4633241"/>
            <a:ext cx="10198050" cy="4133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800" b="1" dirty="0">
                <a:solidFill>
                  <a:srgbClr val="54667A"/>
                </a:solidFill>
                <a:latin typeface="Community Light" panose="02000303040000020003" pitchFamily="2" charset="0"/>
              </a:rPr>
              <a:t>      In bestehende Weiterbildungsmaßnahmen integrieren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de-DE" sz="3200" dirty="0">
                <a:solidFill>
                  <a:srgbClr val="546779"/>
                </a:solidFill>
                <a:latin typeface="Community Light" panose="02000303040000020003" pitchFamily="2" charset="0"/>
              </a:rPr>
              <a:t>Sie haben ein Führungskräfteprogramm? Oder ein </a:t>
            </a:r>
            <a:r>
              <a:rPr lang="de-DE" sz="3200" dirty="0" err="1">
                <a:solidFill>
                  <a:srgbClr val="546779"/>
                </a:solidFill>
                <a:latin typeface="Community Light" panose="02000303040000020003" pitchFamily="2" charset="0"/>
              </a:rPr>
              <a:t>Onboarding</a:t>
            </a:r>
            <a:r>
              <a:rPr lang="de-DE" sz="3200" dirty="0">
                <a:solidFill>
                  <a:srgbClr val="546779"/>
                </a:solidFill>
                <a:latin typeface="Community Light" panose="02000303040000020003" pitchFamily="2" charset="0"/>
              </a:rPr>
              <a:t>-Programm? Und Sie führen regelmäßig Mitarbeitergespräche durch? Diese lassen sich sinnvoll durch E-Learning-Angebote ergänzen. Indem Sie Ihre </a:t>
            </a:r>
            <a:r>
              <a:rPr lang="de-DE" sz="3200" dirty="0" err="1">
                <a:solidFill>
                  <a:srgbClr val="546779"/>
                </a:solidFill>
                <a:latin typeface="Community Light" panose="02000303040000020003" pitchFamily="2" charset="0"/>
              </a:rPr>
              <a:t>Mitarbeiter:innen</a:t>
            </a:r>
            <a:r>
              <a:rPr lang="de-DE" sz="3200" dirty="0">
                <a:solidFill>
                  <a:srgbClr val="546779"/>
                </a:solidFill>
                <a:latin typeface="Community Light" panose="02000303040000020003" pitchFamily="2" charset="0"/>
              </a:rPr>
              <a:t> im Rahmen dieser Programme mit E-Learning vertraut machen, motivieren Sie sie, auf eigene Faust </a:t>
            </a:r>
            <a:r>
              <a:rPr lang="de-DE" sz="3200" dirty="0" err="1">
                <a:solidFill>
                  <a:srgbClr val="546779"/>
                </a:solidFill>
                <a:latin typeface="Community Light" panose="02000303040000020003" pitchFamily="2" charset="0"/>
              </a:rPr>
              <a:t>weiterzulernen</a:t>
            </a:r>
            <a:r>
              <a:rPr lang="de-DE" sz="3200" dirty="0">
                <a:solidFill>
                  <a:srgbClr val="546779"/>
                </a:solidFill>
                <a:latin typeface="Community Light" panose="02000303040000020003" pitchFamily="2" charset="0"/>
              </a:rPr>
              <a:t>.</a:t>
            </a:r>
          </a:p>
          <a:p>
            <a:endParaRPr lang="en-US" sz="3100" dirty="0">
              <a:solidFill>
                <a:srgbClr val="546779"/>
              </a:solidFill>
              <a:latin typeface="Community Light" panose="02000303040000020003" pitchFamily="2" charset="0"/>
            </a:endParaRPr>
          </a:p>
        </p:txBody>
      </p:sp>
      <p:grpSp>
        <p:nvGrpSpPr>
          <p:cNvPr id="56" name="Group 55">
            <a:extLst>
              <a:ext uri="{FF2B5EF4-FFF2-40B4-BE49-F238E27FC236}">
                <a16:creationId xmlns:a16="http://schemas.microsoft.com/office/drawing/2014/main" id="{797818DC-848E-1D4A-85E7-370003321FB3}"/>
              </a:ext>
            </a:extLst>
          </p:cNvPr>
          <p:cNvGrpSpPr/>
          <p:nvPr/>
        </p:nvGrpSpPr>
        <p:grpSpPr>
          <a:xfrm>
            <a:off x="12878380" y="4650174"/>
            <a:ext cx="492782" cy="492784"/>
            <a:chOff x="1382351" y="3938979"/>
            <a:chExt cx="492782" cy="492784"/>
          </a:xfrm>
        </p:grpSpPr>
        <p:sp>
          <p:nvSpPr>
            <p:cNvPr id="57" name="Oval 56">
              <a:extLst>
                <a:ext uri="{FF2B5EF4-FFF2-40B4-BE49-F238E27FC236}">
                  <a16:creationId xmlns:a16="http://schemas.microsoft.com/office/drawing/2014/main" id="{6284A747-D105-8349-A4BC-D8D65D829582}"/>
                </a:ext>
              </a:extLst>
            </p:cNvPr>
            <p:cNvSpPr/>
            <p:nvPr/>
          </p:nvSpPr>
          <p:spPr>
            <a:xfrm>
              <a:off x="1382351" y="3938979"/>
              <a:ext cx="492782" cy="492784"/>
            </a:xfrm>
            <a:prstGeom prst="ellipse">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62" name="Rectangle 61">
              <a:extLst>
                <a:ext uri="{FF2B5EF4-FFF2-40B4-BE49-F238E27FC236}">
                  <a16:creationId xmlns:a16="http://schemas.microsoft.com/office/drawing/2014/main" id="{FF27497C-9547-8A4B-84C1-92041FD74C85}"/>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2</a:t>
              </a:r>
            </a:p>
          </p:txBody>
        </p:sp>
      </p:grpSp>
    </p:spTree>
    <p:extLst>
      <p:ext uri="{BB962C8B-B14F-4D97-AF65-F5344CB8AC3E}">
        <p14:creationId xmlns:p14="http://schemas.microsoft.com/office/powerpoint/2010/main" val="967767295"/>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37" name="Rectangle 36">
            <a:extLst>
              <a:ext uri="{FF2B5EF4-FFF2-40B4-BE49-F238E27FC236}">
                <a16:creationId xmlns:a16="http://schemas.microsoft.com/office/drawing/2014/main" id="{3827FB32-A2AB-4143-A78E-E7749DD73118}"/>
              </a:ext>
            </a:extLst>
          </p:cNvPr>
          <p:cNvSpPr/>
          <p:nvPr/>
        </p:nvSpPr>
        <p:spPr>
          <a:xfrm>
            <a:off x="1329615" y="4616308"/>
            <a:ext cx="10163696" cy="435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800" b="1">
                <a:solidFill>
                  <a:srgbClr val="54667A"/>
                </a:solidFill>
                <a:latin typeface="Community Light" panose="02000303040000020003" pitchFamily="2" charset="0"/>
              </a:rPr>
              <a:t>      Führungskräfte einbinden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de-DE" sz="3200">
                <a:solidFill>
                  <a:srgbClr val="546779"/>
                </a:solidFill>
                <a:latin typeface="Community Light" panose="02000303040000020003" pitchFamily="2" charset="0"/>
              </a:rPr>
              <a:t>Ihre Führungskräfte kennen die Stärken und Schwächen Ihrer Mitarbeiter:innen am besten. Machen Sie sie deshalb zu LinkedIn Administrator:innen oder Kurator:innen, damit sie ihrem Team bedarfsgerechte Inhalte zum Kompetenzaufbau zuweisen können. Davon profitieren sowohl Ihre Beschäftigten als auch Ihre Einrichtung.</a:t>
            </a:r>
          </a:p>
        </p:txBody>
      </p:sp>
      <p:grpSp>
        <p:nvGrpSpPr>
          <p:cNvPr id="4" name="Group 3">
            <a:extLst>
              <a:ext uri="{FF2B5EF4-FFF2-40B4-BE49-F238E27FC236}">
                <a16:creationId xmlns:a16="http://schemas.microsoft.com/office/drawing/2014/main" id="{F08556D7-6ECB-A544-BBFF-9D58D6991289}"/>
              </a:ext>
            </a:extLst>
          </p:cNvPr>
          <p:cNvGrpSpPr/>
          <p:nvPr/>
        </p:nvGrpSpPr>
        <p:grpSpPr>
          <a:xfrm>
            <a:off x="1348485" y="4633241"/>
            <a:ext cx="492782" cy="492784"/>
            <a:chOff x="1382351" y="3938979"/>
            <a:chExt cx="492782" cy="492784"/>
          </a:xfrm>
        </p:grpSpPr>
        <p:sp>
          <p:nvSpPr>
            <p:cNvPr id="38" name="Oval 37">
              <a:extLst>
                <a:ext uri="{FF2B5EF4-FFF2-40B4-BE49-F238E27FC236}">
                  <a16:creationId xmlns:a16="http://schemas.microsoft.com/office/drawing/2014/main" id="{FF44862E-DF43-D14F-81C0-D6F3473DD9AD}"/>
                </a:ext>
              </a:extLst>
            </p:cNvPr>
            <p:cNvSpPr/>
            <p:nvPr/>
          </p:nvSpPr>
          <p:spPr>
            <a:xfrm>
              <a:off x="1382351" y="3938979"/>
              <a:ext cx="492782" cy="492784"/>
            </a:xfrm>
            <a:prstGeom prst="ellipse">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39" name="Rectangle 38">
              <a:extLst>
                <a:ext uri="{FF2B5EF4-FFF2-40B4-BE49-F238E27FC236}">
                  <a16:creationId xmlns:a16="http://schemas.microsoft.com/office/drawing/2014/main" id="{1CF3939A-D467-9F44-BAC5-C57E79B54B79}"/>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3</a:t>
              </a:r>
            </a:p>
          </p:txBody>
        </p:sp>
      </p:grpSp>
      <p:sp>
        <p:nvSpPr>
          <p:cNvPr id="45" name="Rectangle 44">
            <a:extLst>
              <a:ext uri="{FF2B5EF4-FFF2-40B4-BE49-F238E27FC236}">
                <a16:creationId xmlns:a16="http://schemas.microsoft.com/office/drawing/2014/main" id="{2B85D194-9892-D544-99A5-DA528E4F76FF}"/>
              </a:ext>
            </a:extLst>
          </p:cNvPr>
          <p:cNvSpPr/>
          <p:nvPr/>
        </p:nvSpPr>
        <p:spPr>
          <a:xfrm>
            <a:off x="1280225" y="1692559"/>
            <a:ext cx="22020042"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de-DE" sz="7500">
                <a:solidFill>
                  <a:srgbClr val="54667A"/>
                </a:solidFill>
                <a:latin typeface="Community Light"/>
                <a:cs typeface="Arial"/>
              </a:rPr>
              <a:t>4 Strategien, mit denen Sie die Lernmotivation Ihrer Mitarbeiter:innen fördern</a:t>
            </a:r>
          </a:p>
        </p:txBody>
      </p:sp>
      <p:sp>
        <p:nvSpPr>
          <p:cNvPr id="46" name="Rectangle 45">
            <a:extLst>
              <a:ext uri="{FF2B5EF4-FFF2-40B4-BE49-F238E27FC236}">
                <a16:creationId xmlns:a16="http://schemas.microsoft.com/office/drawing/2014/main" id="{70F13506-1A2D-4A4C-BFC2-FF8C93A06AAD}"/>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de-DE" sz="3400">
                <a:solidFill>
                  <a:srgbClr val="5B696B"/>
                </a:solidFill>
                <a:latin typeface="Community"/>
              </a:rPr>
              <a:t>Beschäftigte</a:t>
            </a:r>
          </a:p>
        </p:txBody>
      </p:sp>
      <p:sp>
        <p:nvSpPr>
          <p:cNvPr id="58" name="Oval 57">
            <a:extLst>
              <a:ext uri="{FF2B5EF4-FFF2-40B4-BE49-F238E27FC236}">
                <a16:creationId xmlns:a16="http://schemas.microsoft.com/office/drawing/2014/main" id="{048F0209-0D79-E148-AEFF-DFA4D34EF968}"/>
              </a:ext>
            </a:extLst>
          </p:cNvPr>
          <p:cNvSpPr/>
          <p:nvPr/>
        </p:nvSpPr>
        <p:spPr>
          <a:xfrm>
            <a:off x="1286846" y="962503"/>
            <a:ext cx="509013" cy="509015"/>
          </a:xfrm>
          <a:prstGeom prst="ellipse">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59" name="Rectangle 58">
            <a:extLst>
              <a:ext uri="{FF2B5EF4-FFF2-40B4-BE49-F238E27FC236}">
                <a16:creationId xmlns:a16="http://schemas.microsoft.com/office/drawing/2014/main" id="{D4FCE4B6-233B-C74B-B867-87C40D60D625}"/>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54667A"/>
                </a:solidFill>
                <a:latin typeface="Community" panose="02000303040000020003" pitchFamily="2" charset="0"/>
              </a:rPr>
              <a:t>5</a:t>
            </a:r>
          </a:p>
        </p:txBody>
      </p:sp>
      <p:sp>
        <p:nvSpPr>
          <p:cNvPr id="60" name="Rectangle 59">
            <a:extLst>
              <a:ext uri="{FF2B5EF4-FFF2-40B4-BE49-F238E27FC236}">
                <a16:creationId xmlns:a16="http://schemas.microsoft.com/office/drawing/2014/main" id="{1B96AB8A-2BE7-1B4B-81EA-C1C608106903}"/>
              </a:ext>
            </a:extLst>
          </p:cNvPr>
          <p:cNvSpPr/>
          <p:nvPr/>
        </p:nvSpPr>
        <p:spPr>
          <a:xfrm>
            <a:off x="1286846" y="10583333"/>
            <a:ext cx="21736360" cy="1214510"/>
          </a:xfrm>
          <a:prstGeom prst="rect">
            <a:avLst/>
          </a:prstGeom>
          <a:solidFill>
            <a:srgbClr val="E9E5D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770BA512-6FEA-EB41-8DE9-7080915F0773}"/>
              </a:ext>
            </a:extLst>
          </p:cNvPr>
          <p:cNvSpPr/>
          <p:nvPr/>
        </p:nvSpPr>
        <p:spPr>
          <a:xfrm>
            <a:off x="1681529" y="10909308"/>
            <a:ext cx="20719584" cy="674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800" b="1" dirty="0">
                <a:solidFill>
                  <a:srgbClr val="54667A"/>
                </a:solidFill>
                <a:latin typeface="Community Light" panose="02000303040000020003" pitchFamily="2" charset="0"/>
              </a:rPr>
              <a:t>Weitere Tipps zur Steigerung der Lernmotivation finden Sie in diesem </a:t>
            </a:r>
            <a:r>
              <a:rPr lang="de-DE" sz="3800" b="1" dirty="0">
                <a:solidFill>
                  <a:srgbClr val="54667A"/>
                </a:solidFill>
                <a:latin typeface="Community Light" panose="02000303040000020003" pitchFamily="2" charset="0"/>
                <a:hlinkClick r:id="rId4"/>
              </a:rPr>
              <a:t>Ratgeber</a:t>
            </a:r>
            <a:r>
              <a:rPr lang="de-DE" sz="3800" b="1" dirty="0">
                <a:solidFill>
                  <a:srgbClr val="54667A"/>
                </a:solidFill>
                <a:latin typeface="Community Light" panose="02000303040000020003" pitchFamily="2" charset="0"/>
              </a:rPr>
              <a:t>. </a:t>
            </a:r>
          </a:p>
        </p:txBody>
      </p:sp>
      <p:sp>
        <p:nvSpPr>
          <p:cNvPr id="55" name="Rectangle 54">
            <a:extLst>
              <a:ext uri="{FF2B5EF4-FFF2-40B4-BE49-F238E27FC236}">
                <a16:creationId xmlns:a16="http://schemas.microsoft.com/office/drawing/2014/main" id="{CB745CCE-A5FB-0E45-955C-2CD64E83B7DB}"/>
              </a:ext>
            </a:extLst>
          </p:cNvPr>
          <p:cNvSpPr/>
          <p:nvPr/>
        </p:nvSpPr>
        <p:spPr>
          <a:xfrm>
            <a:off x="12859510" y="4633241"/>
            <a:ext cx="10746448" cy="3628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800" b="1" dirty="0">
                <a:solidFill>
                  <a:srgbClr val="54667A"/>
                </a:solidFill>
                <a:latin typeface="Community Light" panose="02000303040000020003" pitchFamily="2" charset="0"/>
              </a:rPr>
              <a:t>      Lust auf Weiterbildung machen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de-DE" sz="3200" dirty="0">
                <a:solidFill>
                  <a:srgbClr val="546779"/>
                </a:solidFill>
                <a:latin typeface="Community Light" panose="02000303040000020003" pitchFamily="2" charset="0"/>
              </a:rPr>
              <a:t>Hängen Sie in den Büros Poster auf, die für Weiterbildung werben. Verschicken Sie außerdem regelmäßige Newsletter, in denen Sie relevante Kurse empfehlen, zum Beispiel kurz vor den Mitarbeitergesprächen. Darin können Sie die </a:t>
            </a:r>
            <a:r>
              <a:rPr lang="de-DE" sz="3200" dirty="0">
                <a:solidFill>
                  <a:srgbClr val="54667A"/>
                </a:solidFill>
                <a:latin typeface="Community Light" panose="02000303040000020003" pitchFamily="2" charset="0"/>
                <a:hlinkClick r:id="rId5"/>
              </a:rPr>
              <a:t>Kurse zur Vorbereitung auf Mitarbeitergespräche</a:t>
            </a:r>
            <a:r>
              <a:rPr lang="de-DE" sz="3200" dirty="0">
                <a:solidFill>
                  <a:srgbClr val="546779"/>
                </a:solidFill>
                <a:latin typeface="Community Light" panose="02000303040000020003" pitchFamily="2" charset="0"/>
              </a:rPr>
              <a:t> bewerben. Gut funktionieren auch kleine Wettbewerbe, in denen die Fachbereiche gegeneinander antreten: Welches Team hat am meisten gelernt? Solche Kampagnen motivieren die Beschäftigten, ihre berufliche Entwicklung selbst in die Hand zu nehmen.</a:t>
            </a:r>
          </a:p>
        </p:txBody>
      </p:sp>
      <p:grpSp>
        <p:nvGrpSpPr>
          <p:cNvPr id="56" name="Group 55">
            <a:extLst>
              <a:ext uri="{FF2B5EF4-FFF2-40B4-BE49-F238E27FC236}">
                <a16:creationId xmlns:a16="http://schemas.microsoft.com/office/drawing/2014/main" id="{797818DC-848E-1D4A-85E7-370003321FB3}"/>
              </a:ext>
            </a:extLst>
          </p:cNvPr>
          <p:cNvGrpSpPr/>
          <p:nvPr/>
        </p:nvGrpSpPr>
        <p:grpSpPr>
          <a:xfrm>
            <a:off x="12878380" y="4650174"/>
            <a:ext cx="492782" cy="492784"/>
            <a:chOff x="1382351" y="3938979"/>
            <a:chExt cx="492782" cy="492784"/>
          </a:xfrm>
        </p:grpSpPr>
        <p:sp>
          <p:nvSpPr>
            <p:cNvPr id="57" name="Oval 56">
              <a:extLst>
                <a:ext uri="{FF2B5EF4-FFF2-40B4-BE49-F238E27FC236}">
                  <a16:creationId xmlns:a16="http://schemas.microsoft.com/office/drawing/2014/main" id="{6284A747-D105-8349-A4BC-D8D65D829582}"/>
                </a:ext>
              </a:extLst>
            </p:cNvPr>
            <p:cNvSpPr/>
            <p:nvPr/>
          </p:nvSpPr>
          <p:spPr>
            <a:xfrm>
              <a:off x="1382351" y="3938979"/>
              <a:ext cx="492782" cy="492784"/>
            </a:xfrm>
            <a:prstGeom prst="ellipse">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62" name="Rectangle 61">
              <a:extLst>
                <a:ext uri="{FF2B5EF4-FFF2-40B4-BE49-F238E27FC236}">
                  <a16:creationId xmlns:a16="http://schemas.microsoft.com/office/drawing/2014/main" id="{FF27497C-9547-8A4B-84C1-92041FD74C85}"/>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4</a:t>
              </a:r>
            </a:p>
          </p:txBody>
        </p:sp>
      </p:grpSp>
    </p:spTree>
    <p:extLst>
      <p:ext uri="{BB962C8B-B14F-4D97-AF65-F5344CB8AC3E}">
        <p14:creationId xmlns:p14="http://schemas.microsoft.com/office/powerpoint/2010/main" val="2167844582"/>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
        <p:cNvGrpSpPr/>
        <p:nvPr/>
      </p:nvGrpSpPr>
      <p:grpSpPr>
        <a:xfrm>
          <a:off x="0" y="0"/>
          <a:ext cx="0" cy="0"/>
          <a:chOff x="0" y="0"/>
          <a:chExt cx="0" cy="0"/>
        </a:xfrm>
      </p:grpSpPr>
      <p:pic>
        <p:nvPicPr>
          <p:cNvPr id="88" name="MW_T" descr="1145704,C,27021,8ecefdcf-5617-4ae8-8f82-cdf5a637bba9,1" hidden="1"/>
          <p:cNvPicPr/>
          <p:nvPr/>
        </p:nvPicPr>
        <p:blipFill>
          <a:blip r:embed="rId3"/>
          <a:stretch>
            <a:fillRect/>
          </a:stretch>
        </p:blipFill>
        <p:spPr>
          <a:xfrm>
            <a:off x="1587" y="0"/>
            <a:ext cx="25400" cy="25400"/>
          </a:xfrm>
          <a:prstGeom prst="rect">
            <a:avLst/>
          </a:prstGeom>
        </p:spPr>
      </p:pic>
      <p:sp>
        <p:nvSpPr>
          <p:cNvPr id="23" name="Rectangle 22">
            <a:extLst>
              <a:ext uri="{FF2B5EF4-FFF2-40B4-BE49-F238E27FC236}">
                <a16:creationId xmlns:a16="http://schemas.microsoft.com/office/drawing/2014/main" id="{CD693C27-55FE-044D-952A-1BDF2B55A301}"/>
              </a:ext>
            </a:extLst>
          </p:cNvPr>
          <p:cNvSpPr/>
          <p:nvPr/>
        </p:nvSpPr>
        <p:spPr>
          <a:xfrm>
            <a:off x="-1" y="-11434"/>
            <a:ext cx="5367131" cy="13727433"/>
          </a:xfrm>
          <a:prstGeom prst="rect">
            <a:avLst/>
          </a:prstGeom>
          <a:solidFill>
            <a:srgbClr val="DBE6E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66875118-729F-BD45-AD9B-59E174440126}"/>
              </a:ext>
            </a:extLst>
          </p:cNvPr>
          <p:cNvGrpSpPr/>
          <p:nvPr/>
        </p:nvGrpSpPr>
        <p:grpSpPr>
          <a:xfrm>
            <a:off x="9048769" y="2222784"/>
            <a:ext cx="13993852" cy="9258996"/>
            <a:chOff x="9048769" y="2226364"/>
            <a:chExt cx="13993852" cy="9258996"/>
          </a:xfrm>
        </p:grpSpPr>
        <p:grpSp>
          <p:nvGrpSpPr>
            <p:cNvPr id="2" name="Group 1">
              <a:extLst>
                <a:ext uri="{FF2B5EF4-FFF2-40B4-BE49-F238E27FC236}">
                  <a16:creationId xmlns:a16="http://schemas.microsoft.com/office/drawing/2014/main" id="{E19C29ED-D770-4D46-BC05-92AC2CFB42F3}"/>
                </a:ext>
              </a:extLst>
            </p:cNvPr>
            <p:cNvGrpSpPr/>
            <p:nvPr/>
          </p:nvGrpSpPr>
          <p:grpSpPr>
            <a:xfrm>
              <a:off x="9048769" y="2226364"/>
              <a:ext cx="13993852" cy="7049084"/>
              <a:chOff x="9048769" y="3180898"/>
              <a:chExt cx="13993852" cy="7049084"/>
            </a:xfrm>
          </p:grpSpPr>
          <p:pic>
            <p:nvPicPr>
              <p:cNvPr id="19" name="Picture 18" descr="A close up of a sign&#10;&#10;Description automatically generated">
                <a:extLst>
                  <a:ext uri="{FF2B5EF4-FFF2-40B4-BE49-F238E27FC236}">
                    <a16:creationId xmlns:a16="http://schemas.microsoft.com/office/drawing/2014/main" id="{AEBF980F-0D59-7F4D-AD9A-014C7401FAD2}"/>
                  </a:ext>
                </a:extLst>
              </p:cNvPr>
              <p:cNvPicPr>
                <a:picLocks noChangeAspect="1"/>
              </p:cNvPicPr>
              <p:nvPr/>
            </p:nvPicPr>
            <p:blipFill>
              <a:blip r:embed="rId4"/>
              <a:stretch>
                <a:fillRect/>
              </a:stretch>
            </p:blipFill>
            <p:spPr>
              <a:xfrm>
                <a:off x="9048769" y="3180898"/>
                <a:ext cx="4954690" cy="680397"/>
              </a:xfrm>
              <a:prstGeom prst="rect">
                <a:avLst/>
              </a:prstGeom>
            </p:spPr>
          </p:pic>
          <p:sp>
            <p:nvSpPr>
              <p:cNvPr id="22" name="TextBox 21">
                <a:extLst>
                  <a:ext uri="{FF2B5EF4-FFF2-40B4-BE49-F238E27FC236}">
                    <a16:creationId xmlns:a16="http://schemas.microsoft.com/office/drawing/2014/main" id="{A96179BB-E6EC-B141-B2B8-B3E2DC57C711}"/>
                  </a:ext>
                </a:extLst>
              </p:cNvPr>
              <p:cNvSpPr txBox="1"/>
              <p:nvPr/>
            </p:nvSpPr>
            <p:spPr>
              <a:xfrm>
                <a:off x="9048769" y="4690004"/>
                <a:ext cx="13993852" cy="5539978"/>
              </a:xfrm>
              <a:prstGeom prst="rect">
                <a:avLst/>
              </a:prstGeom>
            </p:spPr>
            <p:txBody>
              <a:bodyPr vert="horz" wrap="square" lIns="0" tIns="0" rIns="0" bIns="0" rtlCol="0">
                <a:spAutoFit/>
              </a:bodyPr>
              <a:lstStyle>
                <a:defPPr>
                  <a:defRPr lang="en-US"/>
                </a:defPPr>
              </a:lstStyle>
              <a:p>
                <a:pPr defTabSz="1828514" rtl="0">
                  <a:spcBef>
                    <a:spcPct val="0"/>
                  </a:spcBef>
                  <a:spcAft>
                    <a:spcPct val="0"/>
                  </a:spcAft>
                  <a:defRPr/>
                </a:pPr>
                <a:r>
                  <a:rPr lang="de-DE" sz="3600" dirty="0">
                    <a:solidFill>
                      <a:srgbClr val="5E6869"/>
                    </a:solidFill>
                    <a:latin typeface="Community Light"/>
                    <a:cs typeface="Arial"/>
                  </a:rPr>
                  <a:t>LinkedIn Learning ist die führende E-Learning-Plattform für Berufstätige, auf der über 16.000 Kurse (darunter mehr als 2.500 Kurse auf Deutsch sowie Kurse in weiteren Sprachen) in einer intuitiven und personalisierten Lernumgebung angeboten werden. </a:t>
                </a:r>
              </a:p>
              <a:p>
                <a:pPr defTabSz="1828514">
                  <a:spcBef>
                    <a:spcPct val="0"/>
                  </a:spcBef>
                  <a:spcAft>
                    <a:spcPct val="0"/>
                  </a:spcAft>
                  <a:defRPr/>
                </a:pPr>
                <a:endParaRPr lang="en-US" sz="3600" dirty="0">
                  <a:solidFill>
                    <a:srgbClr val="5E6869"/>
                  </a:solidFill>
                  <a:latin typeface="Community Light"/>
                  <a:cs typeface="Arial"/>
                </a:endParaRPr>
              </a:p>
              <a:p>
                <a:pPr defTabSz="1828514" rtl="0">
                  <a:spcBef>
                    <a:spcPct val="0"/>
                  </a:spcBef>
                  <a:spcAft>
                    <a:spcPct val="0"/>
                  </a:spcAft>
                  <a:defRPr/>
                </a:pPr>
                <a:r>
                  <a:rPr lang="de-DE" sz="3600" dirty="0">
                    <a:solidFill>
                      <a:srgbClr val="5E6869"/>
                    </a:solidFill>
                    <a:latin typeface="Community Light"/>
                    <a:cs typeface="Arial"/>
                  </a:rPr>
                  <a:t>LinkedIn Learning bietet Hochschulen und Universitäten zudem Einblicke in die Kompetenzlücken ihrer Studierenden und Informationen dazu, wo diese nach ihrem Abschluss einen Job finden. Weitere Informationen zur erfolgreichen Nutzung von LinkedIn Learning in Ihrer Einrichtung finden Sie unter </a:t>
                </a:r>
                <a:r>
                  <a:rPr lang="de-DE" sz="3600" dirty="0">
                    <a:solidFill>
                      <a:srgbClr val="0465C1"/>
                    </a:solidFill>
                    <a:latin typeface="Community Light"/>
                    <a:cs typeface="Arial"/>
                    <a:hlinkClick r:id="rId5"/>
                  </a:rPr>
                  <a:t>learning.linkedin.com/for-higher-education</a:t>
                </a:r>
                <a:r>
                  <a:rPr lang="de-DE" sz="3600" dirty="0">
                    <a:solidFill>
                      <a:srgbClr val="5E6869"/>
                    </a:solidFill>
                    <a:latin typeface="Community Light"/>
                    <a:cs typeface="Arial"/>
                  </a:rPr>
                  <a:t>.</a:t>
                </a:r>
              </a:p>
            </p:txBody>
          </p:sp>
        </p:grpSp>
        <p:sp>
          <p:nvSpPr>
            <p:cNvPr id="25" name="Rectangle 24">
              <a:extLst>
                <a:ext uri="{FF2B5EF4-FFF2-40B4-BE49-F238E27FC236}">
                  <a16:creationId xmlns:a16="http://schemas.microsoft.com/office/drawing/2014/main" id="{64EC34F8-B209-5B4C-AF32-8AA008D6E4EC}"/>
                </a:ext>
              </a:extLst>
            </p:cNvPr>
            <p:cNvSpPr/>
            <p:nvPr/>
          </p:nvSpPr>
          <p:spPr>
            <a:xfrm>
              <a:off x="9048769" y="9525780"/>
              <a:ext cx="13993852" cy="1959580"/>
            </a:xfrm>
            <a:prstGeom prst="rect">
              <a:avLst/>
            </a:prstGeom>
            <a:solidFill>
              <a:srgbClr val="DBE6E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1C6CDD27-A0A7-6747-8615-DBB5DF981876}"/>
                </a:ext>
              </a:extLst>
            </p:cNvPr>
            <p:cNvSpPr/>
            <p:nvPr/>
          </p:nvSpPr>
          <p:spPr>
            <a:xfrm>
              <a:off x="12494867" y="9792296"/>
              <a:ext cx="10227001" cy="10436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200" b="1" dirty="0">
                  <a:solidFill>
                    <a:srgbClr val="54667A"/>
                  </a:solidFill>
                  <a:latin typeface="Community Light" panose="02000303040000020003" pitchFamily="2" charset="0"/>
                </a:rPr>
                <a:t>der Top-Universitäten im QS World University Ranking nutzen LinkedIn Learning, um ihren Studierenden zu noch besseren Ergebnissen zu verhelfen.</a:t>
              </a:r>
            </a:p>
          </p:txBody>
        </p:sp>
        <p:sp>
          <p:nvSpPr>
            <p:cNvPr id="27" name="Rectangle 26">
              <a:extLst>
                <a:ext uri="{FF2B5EF4-FFF2-40B4-BE49-F238E27FC236}">
                  <a16:creationId xmlns:a16="http://schemas.microsoft.com/office/drawing/2014/main" id="{98713F2B-7E10-7D4C-B73F-6C27A9280254}"/>
                </a:ext>
              </a:extLst>
            </p:cNvPr>
            <p:cNvSpPr/>
            <p:nvPr/>
          </p:nvSpPr>
          <p:spPr>
            <a:xfrm>
              <a:off x="9484626" y="9773869"/>
              <a:ext cx="2536368" cy="146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9600" dirty="0">
                  <a:solidFill>
                    <a:srgbClr val="0465C1"/>
                  </a:solidFill>
                  <a:latin typeface="Community Light" panose="02000303040000020003" pitchFamily="2" charset="0"/>
                </a:rPr>
                <a:t>58 %</a:t>
              </a:r>
            </a:p>
          </p:txBody>
        </p:sp>
        <p:cxnSp>
          <p:nvCxnSpPr>
            <p:cNvPr id="28" name="Straight Connector 27">
              <a:extLst>
                <a:ext uri="{FF2B5EF4-FFF2-40B4-BE49-F238E27FC236}">
                  <a16:creationId xmlns:a16="http://schemas.microsoft.com/office/drawing/2014/main" id="{2E9F45D9-6DD3-8C4E-A72E-B76D2FC41591}"/>
                </a:ext>
              </a:extLst>
            </p:cNvPr>
            <p:cNvCxnSpPr>
              <a:cxnSpLocks/>
            </p:cNvCxnSpPr>
            <p:nvPr/>
          </p:nvCxnSpPr>
          <p:spPr>
            <a:xfrm>
              <a:off x="12174114" y="9887902"/>
              <a:ext cx="0" cy="1235336"/>
            </a:xfrm>
            <a:prstGeom prst="line">
              <a:avLst/>
            </a:prstGeom>
            <a:ln w="25400">
              <a:solidFill>
                <a:srgbClr val="54667A">
                  <a:alpha val="40000"/>
                </a:srgbClr>
              </a:solidFill>
            </a:ln>
          </p:spPr>
          <p:style>
            <a:lnRef idx="1">
              <a:schemeClr val="accent1"/>
            </a:lnRef>
            <a:fillRef idx="0">
              <a:schemeClr val="accent1"/>
            </a:fillRef>
            <a:effectRef idx="0">
              <a:schemeClr val="accent1"/>
            </a:effectRef>
            <a:fontRef idx="minor">
              <a:schemeClr val="tx1"/>
            </a:fontRef>
          </p:style>
        </p:cxnSp>
      </p:grpSp>
      <p:pic>
        <p:nvPicPr>
          <p:cNvPr id="30" name="Picture 29">
            <a:extLst>
              <a:ext uri="{FF2B5EF4-FFF2-40B4-BE49-F238E27FC236}">
                <a16:creationId xmlns:a16="http://schemas.microsoft.com/office/drawing/2014/main" id="{1A584D61-5AED-DE4B-B282-14CFAB1A5A90}"/>
              </a:ext>
            </a:extLst>
          </p:cNvPr>
          <p:cNvPicPr>
            <a:picLocks noChangeAspect="1"/>
          </p:cNvPicPr>
          <p:nvPr/>
        </p:nvPicPr>
        <p:blipFill>
          <a:blip r:embed="rId6"/>
          <a:stretch>
            <a:fillRect/>
          </a:stretch>
        </p:blipFill>
        <p:spPr>
          <a:xfrm flipH="1">
            <a:off x="-882775" y="2222784"/>
            <a:ext cx="9278184" cy="9278184"/>
          </a:xfrm>
          <a:prstGeom prst="ellipse">
            <a:avLst/>
          </a:prstGeom>
        </p:spPr>
      </p:pic>
    </p:spTree>
    <p:extLst>
      <p:ext uri="{BB962C8B-B14F-4D97-AF65-F5344CB8AC3E}">
        <p14:creationId xmlns:p14="http://schemas.microsoft.com/office/powerpoint/2010/main" val="82000870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
        <p:cNvGrpSpPr/>
        <p:nvPr/>
      </p:nvGrpSpPr>
      <p:grpSpPr>
        <a:xfrm>
          <a:off x="0" y="0"/>
          <a:ext cx="0" cy="0"/>
          <a:chOff x="0" y="0"/>
          <a:chExt cx="0" cy="0"/>
        </a:xfrm>
      </p:grpSpPr>
      <p:pic>
        <p:nvPicPr>
          <p:cNvPr id="22" name="Picture 21" descr="A close up of a sign&#10;&#10;Description automatically generated">
            <a:extLst>
              <a:ext uri="{FF2B5EF4-FFF2-40B4-BE49-F238E27FC236}">
                <a16:creationId xmlns:a16="http://schemas.microsoft.com/office/drawing/2014/main" id="{607434E2-CE74-2C40-985D-99BF070A97B2}"/>
              </a:ext>
            </a:extLst>
          </p:cNvPr>
          <p:cNvPicPr>
            <a:picLocks noChangeAspect="1"/>
          </p:cNvPicPr>
          <p:nvPr/>
        </p:nvPicPr>
        <p:blipFill>
          <a:blip r:embed="rId3"/>
          <a:stretch>
            <a:fillRect/>
          </a:stretch>
        </p:blipFill>
        <p:spPr>
          <a:xfrm>
            <a:off x="20933824" y="12811147"/>
            <a:ext cx="2090791" cy="287116"/>
          </a:xfrm>
          <a:prstGeom prst="rect">
            <a:avLst/>
          </a:prstGeom>
        </p:spPr>
      </p:pic>
      <p:grpSp>
        <p:nvGrpSpPr>
          <p:cNvPr id="7" name="Group 6">
            <a:extLst>
              <a:ext uri="{FF2B5EF4-FFF2-40B4-BE49-F238E27FC236}">
                <a16:creationId xmlns:a16="http://schemas.microsoft.com/office/drawing/2014/main" id="{AD02ADDB-EA3D-A24F-8B0D-22D23DE9E203}"/>
              </a:ext>
            </a:extLst>
          </p:cNvPr>
          <p:cNvGrpSpPr/>
          <p:nvPr/>
        </p:nvGrpSpPr>
        <p:grpSpPr>
          <a:xfrm>
            <a:off x="7953265" y="2442734"/>
            <a:ext cx="15070425" cy="8830529"/>
            <a:chOff x="9008422" y="2979101"/>
            <a:chExt cx="14015268" cy="8212259"/>
          </a:xfrm>
        </p:grpSpPr>
        <p:grpSp>
          <p:nvGrpSpPr>
            <p:cNvPr id="5" name="Group 4">
              <a:extLst>
                <a:ext uri="{FF2B5EF4-FFF2-40B4-BE49-F238E27FC236}">
                  <a16:creationId xmlns:a16="http://schemas.microsoft.com/office/drawing/2014/main" id="{FBAC40C7-C644-EA4A-AD3E-34C81FD9C36A}"/>
                </a:ext>
              </a:extLst>
            </p:cNvPr>
            <p:cNvGrpSpPr/>
            <p:nvPr/>
          </p:nvGrpSpPr>
          <p:grpSpPr>
            <a:xfrm>
              <a:off x="9008422" y="2979101"/>
              <a:ext cx="14015268" cy="8212259"/>
              <a:chOff x="20621492" y="2979101"/>
              <a:chExt cx="14015268" cy="8212259"/>
            </a:xfrm>
          </p:grpSpPr>
          <p:sp>
            <p:nvSpPr>
              <p:cNvPr id="27" name="Freeform 26">
                <a:extLst>
                  <a:ext uri="{FF2B5EF4-FFF2-40B4-BE49-F238E27FC236}">
                    <a16:creationId xmlns:a16="http://schemas.microsoft.com/office/drawing/2014/main" id="{60E4D21A-7F0C-854C-B330-302410388D44}"/>
                  </a:ext>
                </a:extLst>
              </p:cNvPr>
              <p:cNvSpPr/>
              <p:nvPr/>
            </p:nvSpPr>
            <p:spPr>
              <a:xfrm>
                <a:off x="26424504" y="4179975"/>
                <a:ext cx="2409244" cy="5810514"/>
              </a:xfrm>
              <a:custGeom>
                <a:avLst/>
                <a:gdLst>
                  <a:gd name="connsiteX0" fmla="*/ 1204622 w 2409244"/>
                  <a:gd name="connsiteY0" fmla="*/ 0 h 5810514"/>
                  <a:gd name="connsiteX1" fmla="*/ 1206588 w 2409244"/>
                  <a:gd name="connsiteY1" fmla="*/ 1786 h 5810514"/>
                  <a:gd name="connsiteX2" fmla="*/ 2409244 w 2409244"/>
                  <a:gd name="connsiteY2" fmla="*/ 2905257 h 5810514"/>
                  <a:gd name="connsiteX3" fmla="*/ 1206588 w 2409244"/>
                  <a:gd name="connsiteY3" fmla="*/ 5808729 h 5810514"/>
                  <a:gd name="connsiteX4" fmla="*/ 1204622 w 2409244"/>
                  <a:gd name="connsiteY4" fmla="*/ 5810514 h 5810514"/>
                  <a:gd name="connsiteX5" fmla="*/ 1202656 w 2409244"/>
                  <a:gd name="connsiteY5" fmla="*/ 5808728 h 5810514"/>
                  <a:gd name="connsiteX6" fmla="*/ 0 w 2409244"/>
                  <a:gd name="connsiteY6" fmla="*/ 2905256 h 5810514"/>
                  <a:gd name="connsiteX7" fmla="*/ 1202656 w 2409244"/>
                  <a:gd name="connsiteY7" fmla="*/ 1785 h 5810514"/>
                  <a:gd name="connsiteX8" fmla="*/ 1204622 w 2409244"/>
                  <a:gd name="connsiteY8" fmla="*/ 0 h 581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9244" h="5810514">
                    <a:moveTo>
                      <a:pt x="1204622" y="0"/>
                    </a:moveTo>
                    <a:lnTo>
                      <a:pt x="1206588" y="1786"/>
                    </a:lnTo>
                    <a:cubicBezTo>
                      <a:pt x="1949650" y="744849"/>
                      <a:pt x="2409244" y="1771381"/>
                      <a:pt x="2409244" y="2905257"/>
                    </a:cubicBezTo>
                    <a:cubicBezTo>
                      <a:pt x="2409244" y="4039133"/>
                      <a:pt x="1949650" y="5065665"/>
                      <a:pt x="1206588" y="5808729"/>
                    </a:cubicBezTo>
                    <a:lnTo>
                      <a:pt x="1204622" y="5810514"/>
                    </a:lnTo>
                    <a:lnTo>
                      <a:pt x="1202656" y="5808728"/>
                    </a:lnTo>
                    <a:cubicBezTo>
                      <a:pt x="459594" y="5065664"/>
                      <a:pt x="0" y="4039132"/>
                      <a:pt x="0" y="2905256"/>
                    </a:cubicBezTo>
                    <a:cubicBezTo>
                      <a:pt x="0" y="1771380"/>
                      <a:pt x="459594" y="744848"/>
                      <a:pt x="1202656" y="1785"/>
                    </a:cubicBezTo>
                    <a:lnTo>
                      <a:pt x="1204622" y="0"/>
                    </a:lnTo>
                    <a:close/>
                  </a:path>
                </a:pathLst>
              </a:custGeom>
              <a:solidFill>
                <a:srgbClr val="81932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25">
                <a:extLst>
                  <a:ext uri="{FF2B5EF4-FFF2-40B4-BE49-F238E27FC236}">
                    <a16:creationId xmlns:a16="http://schemas.microsoft.com/office/drawing/2014/main" id="{D3895484-E134-9C49-9551-1E51CF933D7D}"/>
                  </a:ext>
                </a:extLst>
              </p:cNvPr>
              <p:cNvSpPr/>
              <p:nvPr/>
            </p:nvSpPr>
            <p:spPr>
              <a:xfrm>
                <a:off x="27629126" y="2979101"/>
                <a:ext cx="7007634" cy="8212258"/>
              </a:xfrm>
              <a:custGeom>
                <a:avLst/>
                <a:gdLst>
                  <a:gd name="connsiteX0" fmla="*/ 2901506 w 7007634"/>
                  <a:gd name="connsiteY0" fmla="*/ 0 h 8212258"/>
                  <a:gd name="connsiteX1" fmla="*/ 7007634 w 7007634"/>
                  <a:gd name="connsiteY1" fmla="*/ 4106129 h 8212258"/>
                  <a:gd name="connsiteX2" fmla="*/ 2901506 w 7007634"/>
                  <a:gd name="connsiteY2" fmla="*/ 8212258 h 8212258"/>
                  <a:gd name="connsiteX3" fmla="*/ 289626 w 7007634"/>
                  <a:gd name="connsiteY3" fmla="*/ 7274618 h 8212258"/>
                  <a:gd name="connsiteX4" fmla="*/ 0 w 7007634"/>
                  <a:gd name="connsiteY4" fmla="*/ 7011387 h 8212258"/>
                  <a:gd name="connsiteX5" fmla="*/ 1966 w 7007634"/>
                  <a:gd name="connsiteY5" fmla="*/ 7009602 h 8212258"/>
                  <a:gd name="connsiteX6" fmla="*/ 1204622 w 7007634"/>
                  <a:gd name="connsiteY6" fmla="*/ 4106130 h 8212258"/>
                  <a:gd name="connsiteX7" fmla="*/ 1966 w 7007634"/>
                  <a:gd name="connsiteY7" fmla="*/ 1202659 h 8212258"/>
                  <a:gd name="connsiteX8" fmla="*/ 0 w 7007634"/>
                  <a:gd name="connsiteY8" fmla="*/ 1200873 h 8212258"/>
                  <a:gd name="connsiteX9" fmla="*/ 289626 w 7007634"/>
                  <a:gd name="connsiteY9" fmla="*/ 937640 h 8212258"/>
                  <a:gd name="connsiteX10" fmla="*/ 2901506 w 7007634"/>
                  <a:gd name="connsiteY10" fmla="*/ 0 h 821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07634" h="8212258">
                    <a:moveTo>
                      <a:pt x="2901506" y="0"/>
                    </a:moveTo>
                    <a:cubicBezTo>
                      <a:pt x="5169258" y="0"/>
                      <a:pt x="7007634" y="1838377"/>
                      <a:pt x="7007634" y="4106129"/>
                    </a:cubicBezTo>
                    <a:cubicBezTo>
                      <a:pt x="7007634" y="6373881"/>
                      <a:pt x="5169258" y="8212258"/>
                      <a:pt x="2901506" y="8212258"/>
                    </a:cubicBezTo>
                    <a:cubicBezTo>
                      <a:pt x="1909364" y="8212258"/>
                      <a:pt x="999408" y="7860381"/>
                      <a:pt x="289626" y="7274618"/>
                    </a:cubicBezTo>
                    <a:lnTo>
                      <a:pt x="0" y="7011387"/>
                    </a:lnTo>
                    <a:lnTo>
                      <a:pt x="1966" y="7009602"/>
                    </a:lnTo>
                    <a:cubicBezTo>
                      <a:pt x="745028" y="6266538"/>
                      <a:pt x="1204622" y="5240006"/>
                      <a:pt x="1204622" y="4106130"/>
                    </a:cubicBezTo>
                    <a:cubicBezTo>
                      <a:pt x="1204622" y="2972254"/>
                      <a:pt x="745028" y="1945722"/>
                      <a:pt x="1966" y="1202659"/>
                    </a:cubicBezTo>
                    <a:lnTo>
                      <a:pt x="0" y="1200873"/>
                    </a:lnTo>
                    <a:lnTo>
                      <a:pt x="289626" y="937640"/>
                    </a:lnTo>
                    <a:cubicBezTo>
                      <a:pt x="999408" y="351877"/>
                      <a:pt x="1909364" y="0"/>
                      <a:pt x="2901506" y="0"/>
                    </a:cubicBezTo>
                    <a:close/>
                  </a:path>
                </a:pathLst>
              </a:custGeom>
              <a:solidFill>
                <a:srgbClr val="D6EB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577C280B-5F4E-9E4E-8309-11A6235885E0}"/>
                  </a:ext>
                </a:extLst>
              </p:cNvPr>
              <p:cNvSpPr/>
              <p:nvPr/>
            </p:nvSpPr>
            <p:spPr>
              <a:xfrm>
                <a:off x="20621492" y="2979102"/>
                <a:ext cx="7007634" cy="8212258"/>
              </a:xfrm>
              <a:custGeom>
                <a:avLst/>
                <a:gdLst>
                  <a:gd name="connsiteX0" fmla="*/ 4106128 w 7007634"/>
                  <a:gd name="connsiteY0" fmla="*/ 0 h 8212258"/>
                  <a:gd name="connsiteX1" fmla="*/ 6718008 w 7007634"/>
                  <a:gd name="connsiteY1" fmla="*/ 937640 h 8212258"/>
                  <a:gd name="connsiteX2" fmla="*/ 7007634 w 7007634"/>
                  <a:gd name="connsiteY2" fmla="*/ 1200872 h 8212258"/>
                  <a:gd name="connsiteX3" fmla="*/ 7005668 w 7007634"/>
                  <a:gd name="connsiteY3" fmla="*/ 1202657 h 8212258"/>
                  <a:gd name="connsiteX4" fmla="*/ 5803012 w 7007634"/>
                  <a:gd name="connsiteY4" fmla="*/ 4106128 h 8212258"/>
                  <a:gd name="connsiteX5" fmla="*/ 7005668 w 7007634"/>
                  <a:gd name="connsiteY5" fmla="*/ 7009600 h 8212258"/>
                  <a:gd name="connsiteX6" fmla="*/ 7007634 w 7007634"/>
                  <a:gd name="connsiteY6" fmla="*/ 7011386 h 8212258"/>
                  <a:gd name="connsiteX7" fmla="*/ 6718008 w 7007634"/>
                  <a:gd name="connsiteY7" fmla="*/ 7274618 h 8212258"/>
                  <a:gd name="connsiteX8" fmla="*/ 4106128 w 7007634"/>
                  <a:gd name="connsiteY8" fmla="*/ 8212258 h 8212258"/>
                  <a:gd name="connsiteX9" fmla="*/ 0 w 7007634"/>
                  <a:gd name="connsiteY9" fmla="*/ 4106129 h 8212258"/>
                  <a:gd name="connsiteX10" fmla="*/ 4106128 w 7007634"/>
                  <a:gd name="connsiteY10" fmla="*/ 0 h 821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07634" h="8212258">
                    <a:moveTo>
                      <a:pt x="4106128" y="0"/>
                    </a:moveTo>
                    <a:cubicBezTo>
                      <a:pt x="5098270" y="0"/>
                      <a:pt x="6008226" y="351877"/>
                      <a:pt x="6718008" y="937640"/>
                    </a:cubicBezTo>
                    <a:lnTo>
                      <a:pt x="7007634" y="1200872"/>
                    </a:lnTo>
                    <a:lnTo>
                      <a:pt x="7005668" y="1202657"/>
                    </a:lnTo>
                    <a:cubicBezTo>
                      <a:pt x="6262606" y="1945720"/>
                      <a:pt x="5803012" y="2972252"/>
                      <a:pt x="5803012" y="4106128"/>
                    </a:cubicBezTo>
                    <a:cubicBezTo>
                      <a:pt x="5803012" y="5240004"/>
                      <a:pt x="6262606" y="6266536"/>
                      <a:pt x="7005668" y="7009600"/>
                    </a:cubicBezTo>
                    <a:lnTo>
                      <a:pt x="7007634" y="7011386"/>
                    </a:lnTo>
                    <a:lnTo>
                      <a:pt x="6718008" y="7274618"/>
                    </a:lnTo>
                    <a:cubicBezTo>
                      <a:pt x="6008226" y="7860381"/>
                      <a:pt x="5098270" y="8212258"/>
                      <a:pt x="4106128" y="8212258"/>
                    </a:cubicBezTo>
                    <a:cubicBezTo>
                      <a:pt x="1838376" y="8212258"/>
                      <a:pt x="0" y="6373881"/>
                      <a:pt x="0" y="4106129"/>
                    </a:cubicBezTo>
                    <a:cubicBezTo>
                      <a:pt x="0" y="1838377"/>
                      <a:pt x="1838376" y="0"/>
                      <a:pt x="4106128" y="0"/>
                    </a:cubicBezTo>
                    <a:close/>
                  </a:path>
                </a:pathLst>
              </a:custGeom>
              <a:solidFill>
                <a:srgbClr val="D6EB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Rectangle 5">
              <a:extLst>
                <a:ext uri="{FF2B5EF4-FFF2-40B4-BE49-F238E27FC236}">
                  <a16:creationId xmlns:a16="http://schemas.microsoft.com/office/drawing/2014/main" id="{1E3654E1-DD7F-DE49-8734-A0E7B9732FC5}"/>
                </a:ext>
              </a:extLst>
            </p:cNvPr>
            <p:cNvSpPr/>
            <p:nvPr/>
          </p:nvSpPr>
          <p:spPr>
            <a:xfrm>
              <a:off x="17677219" y="4179975"/>
              <a:ext cx="4463663" cy="5728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de-DE" sz="4400" dirty="0">
                  <a:solidFill>
                    <a:srgbClr val="44702D"/>
                  </a:solidFill>
                  <a:latin typeface="Community" panose="02000303040000020003" pitchFamily="2" charset="0"/>
                </a:rPr>
                <a:t>Stärken von LinkedIn:</a:t>
              </a:r>
            </a:p>
            <a:p>
              <a:endParaRPr lang="en-US" dirty="0">
                <a:solidFill>
                  <a:srgbClr val="0664C3"/>
                </a:solidFill>
                <a:latin typeface="Community" panose="02000303040000020003" pitchFamily="2" charset="0"/>
              </a:endParaRPr>
            </a:p>
            <a:p>
              <a:pPr marL="292100" indent="-292100" rtl="0">
                <a:buFont typeface="Arial" panose="020B0604020202020204" pitchFamily="34" charset="0"/>
                <a:buChar char="•"/>
              </a:pPr>
              <a:r>
                <a:rPr lang="de-DE" sz="3000" dirty="0">
                  <a:solidFill>
                    <a:srgbClr val="546779"/>
                  </a:solidFill>
                  <a:latin typeface="Community Light" panose="02000303040000020003" pitchFamily="2" charset="0"/>
                </a:rPr>
                <a:t>Das größte berufliche Netzwerk der Welt</a:t>
              </a:r>
              <a:br>
                <a:rPr lang="en-US" sz="2800" dirty="0">
                  <a:solidFill>
                    <a:srgbClr val="546779"/>
                  </a:solidFill>
                  <a:latin typeface="Community Light" panose="02000303040000020003" pitchFamily="2" charset="0"/>
                </a:rPr>
              </a:br>
              <a:endParaRPr lang="en-US" sz="2800" dirty="0">
                <a:solidFill>
                  <a:srgbClr val="546779"/>
                </a:solidFill>
                <a:latin typeface="Community Light" panose="02000303040000020003" pitchFamily="2" charset="0"/>
              </a:endParaRPr>
            </a:p>
            <a:p>
              <a:pPr marL="292100" indent="-292100" rtl="0">
                <a:buFont typeface="Arial" panose="020B0604020202020204" pitchFamily="34" charset="0"/>
                <a:buChar char="•"/>
              </a:pPr>
              <a:r>
                <a:rPr lang="de-DE" sz="3000" dirty="0">
                  <a:solidFill>
                    <a:srgbClr val="546779"/>
                  </a:solidFill>
                  <a:latin typeface="Community Light" panose="02000303040000020003" pitchFamily="2" charset="0"/>
                </a:rPr>
                <a:t>Exklusive Arbeitsmarktdaten</a:t>
              </a:r>
              <a:br>
                <a:rPr lang="en-US" sz="2800" dirty="0">
                  <a:solidFill>
                    <a:srgbClr val="546779"/>
                  </a:solidFill>
                  <a:latin typeface="Community Light" panose="02000303040000020003" pitchFamily="2" charset="0"/>
                </a:rPr>
              </a:br>
              <a:endParaRPr lang="en-US" sz="2800" dirty="0">
                <a:solidFill>
                  <a:srgbClr val="546779"/>
                </a:solidFill>
                <a:latin typeface="Community Light" panose="02000303040000020003" pitchFamily="2" charset="0"/>
              </a:endParaRPr>
            </a:p>
            <a:p>
              <a:pPr marL="292100" indent="-292100" rtl="0">
                <a:buFont typeface="Arial" panose="020B0604020202020204" pitchFamily="34" charset="0"/>
                <a:buChar char="•"/>
              </a:pPr>
              <a:r>
                <a:rPr lang="de-DE" sz="3000" dirty="0">
                  <a:solidFill>
                    <a:srgbClr val="546779"/>
                  </a:solidFill>
                  <a:latin typeface="Community Light" panose="02000303040000020003" pitchFamily="2" charset="0"/>
                </a:rPr>
                <a:t>Millionen veröffentlichte Stellenanzeigen</a:t>
              </a:r>
              <a:br>
                <a:rPr lang="en-US" sz="2800" dirty="0">
                  <a:solidFill>
                    <a:srgbClr val="546779"/>
                  </a:solidFill>
                  <a:latin typeface="Community Light" panose="02000303040000020003" pitchFamily="2" charset="0"/>
                </a:rPr>
              </a:br>
              <a:endParaRPr lang="en-US" sz="2800" dirty="0">
                <a:solidFill>
                  <a:srgbClr val="546779"/>
                </a:solidFill>
                <a:latin typeface="Community Light" panose="02000303040000020003" pitchFamily="2" charset="0"/>
              </a:endParaRPr>
            </a:p>
            <a:p>
              <a:pPr marL="292100" indent="-292100" rtl="0">
                <a:buFont typeface="Arial" panose="020B0604020202020204" pitchFamily="34" charset="0"/>
                <a:buChar char="•"/>
              </a:pPr>
              <a:r>
                <a:rPr lang="de-DE" sz="3000" dirty="0">
                  <a:solidFill>
                    <a:srgbClr val="546779"/>
                  </a:solidFill>
                  <a:latin typeface="Community Light" panose="02000303040000020003" pitchFamily="2" charset="0"/>
                </a:rPr>
                <a:t>Über 16.000 von </a:t>
              </a:r>
              <a:r>
                <a:rPr lang="de-DE" sz="3000" dirty="0" err="1">
                  <a:solidFill>
                    <a:srgbClr val="546779"/>
                  </a:solidFill>
                  <a:latin typeface="Community Light" panose="02000303040000020003" pitchFamily="2" charset="0"/>
                </a:rPr>
                <a:t>Branchen-expert:innen</a:t>
              </a:r>
              <a:r>
                <a:rPr lang="de-DE" sz="3000" dirty="0">
                  <a:solidFill>
                    <a:srgbClr val="546779"/>
                  </a:solidFill>
                  <a:latin typeface="Community Light" panose="02000303040000020003" pitchFamily="2" charset="0"/>
                </a:rPr>
                <a:t> entwickelte Onlinekurse zu den gefragtesten Skills</a:t>
              </a:r>
            </a:p>
          </p:txBody>
        </p:sp>
        <p:sp>
          <p:nvSpPr>
            <p:cNvPr id="15" name="Rectangle 14">
              <a:extLst>
                <a:ext uri="{FF2B5EF4-FFF2-40B4-BE49-F238E27FC236}">
                  <a16:creationId xmlns:a16="http://schemas.microsoft.com/office/drawing/2014/main" id="{C2EC0E16-BC0A-AF43-9B36-9E15D85A15A3}"/>
                </a:ext>
              </a:extLst>
            </p:cNvPr>
            <p:cNvSpPr/>
            <p:nvPr/>
          </p:nvSpPr>
          <p:spPr>
            <a:xfrm>
              <a:off x="10596746" y="4755504"/>
              <a:ext cx="3608219" cy="4659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4400" dirty="0">
                  <a:solidFill>
                    <a:srgbClr val="44702D"/>
                  </a:solidFill>
                  <a:latin typeface="Community" panose="02000303040000020003" pitchFamily="2" charset="0"/>
                </a:rPr>
                <a:t>Ihre Stärken:</a:t>
              </a:r>
              <a:br>
                <a:rPr lang="en-US" dirty="0">
                  <a:solidFill>
                    <a:srgbClr val="44702D"/>
                  </a:solidFill>
                  <a:latin typeface="Community Light" panose="02000303040000020003" pitchFamily="2" charset="0"/>
                </a:rPr>
              </a:br>
              <a:endParaRPr lang="en-US" dirty="0">
                <a:solidFill>
                  <a:srgbClr val="44702D"/>
                </a:solidFill>
                <a:latin typeface="Community Light" panose="02000303040000020003" pitchFamily="2" charset="0"/>
              </a:endParaRPr>
            </a:p>
            <a:p>
              <a:pPr marL="292100" indent="-292100">
                <a:lnSpc>
                  <a:spcPct val="150000"/>
                </a:lnSpc>
                <a:buFont typeface="Arial" panose="020B0604020202020204" pitchFamily="34" charset="0"/>
                <a:buChar char="•"/>
              </a:pPr>
              <a:r>
                <a:rPr lang="de-DE" sz="3000" dirty="0">
                  <a:solidFill>
                    <a:srgbClr val="546779"/>
                  </a:solidFill>
                  <a:latin typeface="Community Light" panose="02000303040000020003" pitchFamily="2" charset="0"/>
                </a:rPr>
                <a:t>Langjähriger Erfolg</a:t>
              </a:r>
              <a:endParaRPr lang="en-US" sz="3000" dirty="0">
                <a:solidFill>
                  <a:srgbClr val="546779"/>
                </a:solidFill>
                <a:latin typeface="Community Light" panose="02000303040000020003" pitchFamily="2" charset="0"/>
              </a:endParaRPr>
            </a:p>
            <a:p>
              <a:pPr marL="292100" indent="-292100">
                <a:lnSpc>
                  <a:spcPct val="150000"/>
                </a:lnSpc>
                <a:buFont typeface="Arial" panose="020B0604020202020204" pitchFamily="34" charset="0"/>
                <a:buChar char="•"/>
              </a:pPr>
              <a:r>
                <a:rPr lang="de-DE" sz="3000" dirty="0">
                  <a:solidFill>
                    <a:srgbClr val="546779"/>
                  </a:solidFill>
                  <a:latin typeface="Community Light" panose="02000303040000020003" pitchFamily="2" charset="0"/>
                </a:rPr>
                <a:t>Spitzenlehrkräfte</a:t>
              </a:r>
            </a:p>
            <a:p>
              <a:pPr marL="292100" indent="-292100">
                <a:buFont typeface="Arial" panose="020B0604020202020204" pitchFamily="34" charset="0"/>
                <a:buChar char="•"/>
              </a:pPr>
              <a:endParaRPr lang="en-US" sz="1000" dirty="0">
                <a:solidFill>
                  <a:srgbClr val="546779"/>
                </a:solidFill>
                <a:latin typeface="Community Light" panose="02000303040000020003" pitchFamily="2" charset="0"/>
              </a:endParaRPr>
            </a:p>
            <a:p>
              <a:pPr marL="292100" indent="-292100" rtl="0">
                <a:buFont typeface="Arial" panose="020B0604020202020204" pitchFamily="34" charset="0"/>
                <a:buChar char="•"/>
              </a:pPr>
              <a:r>
                <a:rPr lang="de-DE" sz="3000" dirty="0">
                  <a:solidFill>
                    <a:srgbClr val="546779"/>
                  </a:solidFill>
                  <a:latin typeface="Community Light" panose="02000303040000020003" pitchFamily="2" charset="0"/>
                </a:rPr>
                <a:t>Erstklassige Ausstattung</a:t>
              </a:r>
            </a:p>
            <a:p>
              <a:pPr marL="292100" indent="-292100">
                <a:buFont typeface="Arial" panose="020B0604020202020204" pitchFamily="34" charset="0"/>
                <a:buChar char="•"/>
              </a:pPr>
              <a:endParaRPr lang="en-US" sz="1000" dirty="0">
                <a:solidFill>
                  <a:srgbClr val="546779"/>
                </a:solidFill>
                <a:latin typeface="Community Light" panose="02000303040000020003" pitchFamily="2" charset="0"/>
              </a:endParaRPr>
            </a:p>
            <a:p>
              <a:pPr marL="292100" indent="-292100" rtl="0">
                <a:buFont typeface="Arial" panose="020B0604020202020204" pitchFamily="34" charset="0"/>
                <a:buChar char="•"/>
              </a:pPr>
              <a:r>
                <a:rPr lang="de-DE" sz="3000" dirty="0">
                  <a:solidFill>
                    <a:srgbClr val="546779"/>
                  </a:solidFill>
                  <a:latin typeface="Community Light" panose="02000303040000020003" pitchFamily="2" charset="0"/>
                </a:rPr>
                <a:t>Engagierte </a:t>
              </a:r>
              <a:r>
                <a:rPr lang="de-DE" sz="3000" dirty="0" err="1">
                  <a:solidFill>
                    <a:srgbClr val="546779"/>
                  </a:solidFill>
                  <a:latin typeface="Community Light" panose="02000303040000020003" pitchFamily="2" charset="0"/>
                </a:rPr>
                <a:t>Mitarbeiter:innen</a:t>
              </a:r>
              <a:endParaRPr lang="de-DE" sz="3000" dirty="0">
                <a:solidFill>
                  <a:srgbClr val="546779"/>
                </a:solidFill>
                <a:latin typeface="Community Light" panose="02000303040000020003" pitchFamily="2" charset="0"/>
              </a:endParaRPr>
            </a:p>
            <a:p>
              <a:pPr marL="292100" indent="-292100">
                <a:buFont typeface="Arial" panose="020B0604020202020204" pitchFamily="34" charset="0"/>
                <a:buChar char="•"/>
              </a:pPr>
              <a:endParaRPr lang="en-US" sz="1000" dirty="0">
                <a:solidFill>
                  <a:srgbClr val="546779"/>
                </a:solidFill>
                <a:latin typeface="Community Light" panose="02000303040000020003" pitchFamily="2" charset="0"/>
              </a:endParaRPr>
            </a:p>
            <a:p>
              <a:pPr marL="292100" indent="-292100" rtl="0">
                <a:buFont typeface="Arial" panose="020B0604020202020204" pitchFamily="34" charset="0"/>
                <a:buChar char="•"/>
              </a:pPr>
              <a:r>
                <a:rPr lang="de-DE" sz="3000" dirty="0">
                  <a:solidFill>
                    <a:srgbClr val="546779"/>
                  </a:solidFill>
                  <a:latin typeface="Community Light" panose="02000303040000020003" pitchFamily="2" charset="0"/>
                </a:rPr>
                <a:t>Lebendige Campuskultur</a:t>
              </a:r>
            </a:p>
          </p:txBody>
        </p:sp>
        <p:sp>
          <p:nvSpPr>
            <p:cNvPr id="13" name="Rectangle 12">
              <a:extLst>
                <a:ext uri="{FF2B5EF4-FFF2-40B4-BE49-F238E27FC236}">
                  <a16:creationId xmlns:a16="http://schemas.microsoft.com/office/drawing/2014/main" id="{22841FF3-7D63-7B42-9CEE-4B65A3EB9AD7}"/>
                </a:ext>
              </a:extLst>
            </p:cNvPr>
            <p:cNvSpPr/>
            <p:nvPr/>
          </p:nvSpPr>
          <p:spPr>
            <a:xfrm>
              <a:off x="14354893" y="6014420"/>
              <a:ext cx="3211596" cy="2141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90000"/>
                </a:lnSpc>
              </a:pPr>
              <a:r>
                <a:rPr lang="de-DE" sz="2800" dirty="0">
                  <a:solidFill>
                    <a:srgbClr val="FEFAF6"/>
                  </a:solidFill>
                  <a:latin typeface="Community" panose="02000303040000020003" pitchFamily="2" charset="0"/>
                </a:rPr>
                <a:t>Erfolgreichere </a:t>
              </a:r>
              <a:r>
                <a:rPr lang="de-DE" sz="2800" dirty="0" err="1">
                  <a:solidFill>
                    <a:srgbClr val="FEFAF6"/>
                  </a:solidFill>
                  <a:latin typeface="Community" panose="02000303040000020003" pitchFamily="2" charset="0"/>
                </a:rPr>
                <a:t>Absolvent:innen</a:t>
              </a:r>
              <a:endParaRPr lang="de-DE" sz="2800" dirty="0">
                <a:solidFill>
                  <a:srgbClr val="FEFAF6"/>
                </a:solidFill>
                <a:latin typeface="Community" panose="02000303040000020003" pitchFamily="2" charset="0"/>
              </a:endParaRPr>
            </a:p>
          </p:txBody>
        </p:sp>
      </p:grpSp>
      <p:sp>
        <p:nvSpPr>
          <p:cNvPr id="17" name="Rectangle 16">
            <a:extLst>
              <a:ext uri="{FF2B5EF4-FFF2-40B4-BE49-F238E27FC236}">
                <a16:creationId xmlns:a16="http://schemas.microsoft.com/office/drawing/2014/main" id="{1B5108FF-279D-1C4F-99CC-6C682A717C94}"/>
              </a:ext>
            </a:extLst>
          </p:cNvPr>
          <p:cNvSpPr/>
          <p:nvPr/>
        </p:nvSpPr>
        <p:spPr>
          <a:xfrm>
            <a:off x="1363483" y="3533508"/>
            <a:ext cx="5853499" cy="6648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lvl="0" rtl="0">
              <a:lnSpc>
                <a:spcPct val="90000"/>
              </a:lnSpc>
              <a:spcBef>
                <a:spcPct val="0"/>
              </a:spcBef>
              <a:spcAft>
                <a:spcPct val="0"/>
              </a:spcAft>
              <a:defRPr/>
            </a:pPr>
            <a:r>
              <a:rPr lang="de-DE" sz="7000">
                <a:solidFill>
                  <a:srgbClr val="44702D"/>
                </a:solidFill>
                <a:latin typeface="Community Light" panose="02000303040000020003" pitchFamily="2" charset="0"/>
              </a:rPr>
              <a:t>Doppelt stark: Gemeinsam verhelfen wir Studierenden zu noch größerem Erfolg.</a:t>
            </a:r>
            <a:br>
              <a:rPr lang="en-US" sz="7000" spc="-150" dirty="0">
                <a:solidFill>
                  <a:srgbClr val="44702D"/>
                </a:solidFill>
                <a:latin typeface="Community Light" panose="02000303040000020003" pitchFamily="2" charset="0"/>
              </a:rPr>
            </a:br>
            <a:endParaRPr lang="en-US" sz="7000" spc="-150" dirty="0">
              <a:solidFill>
                <a:srgbClr val="44702D"/>
              </a:solidFill>
              <a:latin typeface="Community Light" panose="02000303040000020003" pitchFamily="2" charset="0"/>
            </a:endParaRPr>
          </a:p>
        </p:txBody>
      </p:sp>
      <p:sp>
        <p:nvSpPr>
          <p:cNvPr id="18" name="Rectangle 17">
            <a:extLst>
              <a:ext uri="{FF2B5EF4-FFF2-40B4-BE49-F238E27FC236}">
                <a16:creationId xmlns:a16="http://schemas.microsoft.com/office/drawing/2014/main" id="{6915BB00-2B44-E948-B4D3-A3595A443572}"/>
              </a:ext>
            </a:extLst>
          </p:cNvPr>
          <p:cNvSpPr/>
          <p:nvPr/>
        </p:nvSpPr>
        <p:spPr>
          <a:xfrm>
            <a:off x="1331025" y="2962135"/>
            <a:ext cx="2411242"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de-DE" sz="3400">
                <a:solidFill>
                  <a:srgbClr val="5B696B"/>
                </a:solidFill>
                <a:latin typeface="Community"/>
              </a:rPr>
              <a:t>Einführung</a:t>
            </a:r>
          </a:p>
        </p:txBody>
      </p:sp>
    </p:spTree>
    <p:extLst>
      <p:ext uri="{BB962C8B-B14F-4D97-AF65-F5344CB8AC3E}">
        <p14:creationId xmlns:p14="http://schemas.microsoft.com/office/powerpoint/2010/main" val="60212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sp>
        <p:nvSpPr>
          <p:cNvPr id="63" name="Rectangle 62">
            <a:extLst>
              <a:ext uri="{FF2B5EF4-FFF2-40B4-BE49-F238E27FC236}">
                <a16:creationId xmlns:a16="http://schemas.microsoft.com/office/drawing/2014/main" id="{1E0D28CB-187C-E34C-8800-5F95342C628E}"/>
              </a:ext>
            </a:extLst>
          </p:cNvPr>
          <p:cNvSpPr/>
          <p:nvPr/>
        </p:nvSpPr>
        <p:spPr>
          <a:xfrm>
            <a:off x="18714548" y="3938979"/>
            <a:ext cx="4643850" cy="8337263"/>
          </a:xfrm>
          <a:prstGeom prst="rect">
            <a:avLst/>
          </a:prstGeom>
          <a:solidFill>
            <a:srgbClr val="D6EBC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6D8E01B-F4A3-AF47-A91F-A5118F72DABD}"/>
              </a:ext>
            </a:extLst>
          </p:cNvPr>
          <p:cNvSpPr/>
          <p:nvPr/>
        </p:nvSpPr>
        <p:spPr>
          <a:xfrm>
            <a:off x="1331025" y="1439758"/>
            <a:ext cx="20340255"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de-DE" sz="7700" dirty="0">
                <a:solidFill>
                  <a:srgbClr val="44702D"/>
                </a:solidFill>
                <a:latin typeface="Community Light"/>
                <a:cs typeface="Arial"/>
              </a:rPr>
              <a:t>4 Gründe, warum Sie LinkedIn zu Ihrem Partner machen sollten:</a:t>
            </a:r>
          </a:p>
        </p:txBody>
      </p:sp>
      <p:sp>
        <p:nvSpPr>
          <p:cNvPr id="37" name="Rectangle 36">
            <a:extLst>
              <a:ext uri="{FF2B5EF4-FFF2-40B4-BE49-F238E27FC236}">
                <a16:creationId xmlns:a16="http://schemas.microsoft.com/office/drawing/2014/main" id="{3827FB32-A2AB-4143-A78E-E7749DD73118}"/>
              </a:ext>
            </a:extLst>
          </p:cNvPr>
          <p:cNvSpPr/>
          <p:nvPr/>
        </p:nvSpPr>
        <p:spPr>
          <a:xfrm>
            <a:off x="1363481" y="4342767"/>
            <a:ext cx="3750519" cy="7308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300" b="1" dirty="0">
                <a:solidFill>
                  <a:srgbClr val="44702D"/>
                </a:solidFill>
                <a:latin typeface="Community Light" panose="02000303040000020003" pitchFamily="2" charset="0"/>
              </a:rPr>
              <a:t>       Größere berufliche Chancen für Ihre Studierenden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de-DE" sz="3100" dirty="0">
                <a:solidFill>
                  <a:srgbClr val="546779"/>
                </a:solidFill>
                <a:latin typeface="Community Light" panose="02000303040000020003" pitchFamily="2" charset="0"/>
              </a:rPr>
              <a:t>Mit dem weltweit größten beruflichen Netzwerk an Ihrer Seite erhöhen Sie die Chancen Ihrer Studierenden. Diese können auf LinkedIn ihre professionelle Marke aufbauen, relevante Kontakte knüpfen und gefragte Kompetenzen erlernen.</a:t>
            </a:r>
          </a:p>
        </p:txBody>
      </p:sp>
      <p:sp>
        <p:nvSpPr>
          <p:cNvPr id="42" name="Rectangle 41">
            <a:extLst>
              <a:ext uri="{FF2B5EF4-FFF2-40B4-BE49-F238E27FC236}">
                <a16:creationId xmlns:a16="http://schemas.microsoft.com/office/drawing/2014/main" id="{3C079337-45CB-F248-A457-91F51AC2F192}"/>
              </a:ext>
            </a:extLst>
          </p:cNvPr>
          <p:cNvSpPr/>
          <p:nvPr/>
        </p:nvSpPr>
        <p:spPr>
          <a:xfrm>
            <a:off x="5739775" y="4342767"/>
            <a:ext cx="3933133" cy="7436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300" b="1" dirty="0">
                <a:solidFill>
                  <a:srgbClr val="44702D"/>
                </a:solidFill>
                <a:latin typeface="Community Light" panose="02000303040000020003" pitchFamily="2" charset="0"/>
              </a:rPr>
              <a:t>       Echtzeiteinblicke in Kompetenzlücken und Leistungen</a:t>
            </a:r>
            <a:br>
              <a:rPr lang="en-US" sz="3300" dirty="0">
                <a:solidFill>
                  <a:srgbClr val="44702D"/>
                </a:solidFill>
                <a:latin typeface="Community Light" panose="02000303040000020003" pitchFamily="2" charset="0"/>
              </a:rPr>
            </a:br>
            <a:endParaRPr lang="en-US" sz="3300" dirty="0">
              <a:solidFill>
                <a:srgbClr val="44702D"/>
              </a:solidFill>
              <a:latin typeface="Community Light" panose="02000303040000020003" pitchFamily="2" charset="0"/>
            </a:endParaRPr>
          </a:p>
          <a:p>
            <a:pPr rtl="0"/>
            <a:r>
              <a:rPr lang="de-DE" sz="3100" dirty="0">
                <a:solidFill>
                  <a:srgbClr val="546779"/>
                </a:solidFill>
                <a:latin typeface="Community Light" panose="02000303040000020003" pitchFamily="2" charset="0"/>
              </a:rPr>
              <a:t>Mit LinkedIn </a:t>
            </a:r>
            <a:r>
              <a:rPr lang="de-DE" sz="3100" dirty="0" err="1">
                <a:solidFill>
                  <a:srgbClr val="546779"/>
                </a:solidFill>
                <a:latin typeface="Community Light" panose="02000303040000020003" pitchFamily="2" charset="0"/>
              </a:rPr>
              <a:t>Economic</a:t>
            </a:r>
            <a:r>
              <a:rPr lang="de-DE" sz="3100" dirty="0">
                <a:solidFill>
                  <a:srgbClr val="546779"/>
                </a:solidFill>
                <a:latin typeface="Community Light" panose="02000303040000020003" pitchFamily="2" charset="0"/>
              </a:rPr>
              <a:t> Graph gewinnen Sie einen Überblick über die Kompetenzlücken Ihrer Studierenden. Zudem erfahren Sie, welche Kompetenzen Unternehmen in Ihrer Region derzeit am dringendsten suchen und wer Ihre </a:t>
            </a:r>
            <a:r>
              <a:rPr lang="de-DE" sz="3100" dirty="0" err="1">
                <a:solidFill>
                  <a:srgbClr val="546779"/>
                </a:solidFill>
                <a:latin typeface="Community Light" panose="02000303040000020003" pitchFamily="2" charset="0"/>
              </a:rPr>
              <a:t>Absolvent:innen</a:t>
            </a:r>
            <a:r>
              <a:rPr lang="de-DE" sz="3100" dirty="0">
                <a:solidFill>
                  <a:srgbClr val="546779"/>
                </a:solidFill>
                <a:latin typeface="Community Light" panose="02000303040000020003" pitchFamily="2" charset="0"/>
              </a:rPr>
              <a:t> einstellt.</a:t>
            </a:r>
          </a:p>
        </p:txBody>
      </p:sp>
      <p:sp>
        <p:nvSpPr>
          <p:cNvPr id="43" name="Rectangle 42">
            <a:extLst>
              <a:ext uri="{FF2B5EF4-FFF2-40B4-BE49-F238E27FC236}">
                <a16:creationId xmlns:a16="http://schemas.microsoft.com/office/drawing/2014/main" id="{866D967C-454D-3B46-9D50-E94377B8600D}"/>
              </a:ext>
            </a:extLst>
          </p:cNvPr>
          <p:cNvSpPr/>
          <p:nvPr/>
        </p:nvSpPr>
        <p:spPr>
          <a:xfrm>
            <a:off x="10143572" y="4342767"/>
            <a:ext cx="3845651" cy="72972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300" b="1" dirty="0">
                <a:solidFill>
                  <a:srgbClr val="44702D"/>
                </a:solidFill>
                <a:latin typeface="Community Light" panose="02000303040000020003" pitchFamily="2" charset="0"/>
              </a:rPr>
              <a:t>       Langfristige Beziehungen aufbauen </a:t>
            </a:r>
            <a:br>
              <a:rPr lang="en-US" sz="3400" b="1" dirty="0">
                <a:solidFill>
                  <a:srgbClr val="546779"/>
                </a:solidFill>
                <a:latin typeface="Community Light" panose="02000303040000020003" pitchFamily="2" charset="0"/>
              </a:rPr>
            </a:br>
            <a:br>
              <a:rPr lang="en-US" sz="2000" b="1" dirty="0">
                <a:solidFill>
                  <a:srgbClr val="546779"/>
                </a:solidFill>
                <a:latin typeface="Community Light" panose="02000303040000020003" pitchFamily="2" charset="0"/>
              </a:rPr>
            </a:br>
            <a:r>
              <a:rPr lang="de-DE" sz="3100" dirty="0">
                <a:solidFill>
                  <a:srgbClr val="546779"/>
                </a:solidFill>
                <a:latin typeface="Community Light" panose="02000303040000020003" pitchFamily="2" charset="0"/>
              </a:rPr>
              <a:t>Indem Sie die Präsenz Ihrer Einrichtung auf LinkedIn stärken, bauen Sie vertrauensvolle Beziehungen zu zukünftigen, aktuellen und ehemaligen Studierenden auf.</a:t>
            </a:r>
          </a:p>
        </p:txBody>
      </p:sp>
      <p:sp>
        <p:nvSpPr>
          <p:cNvPr id="44" name="Rectangle 43">
            <a:extLst>
              <a:ext uri="{FF2B5EF4-FFF2-40B4-BE49-F238E27FC236}">
                <a16:creationId xmlns:a16="http://schemas.microsoft.com/office/drawing/2014/main" id="{74EBC2C6-530D-164A-A959-B3D9DD5CEC98}"/>
              </a:ext>
            </a:extLst>
          </p:cNvPr>
          <p:cNvSpPr/>
          <p:nvPr/>
        </p:nvSpPr>
        <p:spPr>
          <a:xfrm>
            <a:off x="14501895" y="4354419"/>
            <a:ext cx="3787737" cy="72972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300" b="1" dirty="0">
                <a:solidFill>
                  <a:srgbClr val="44702D"/>
                </a:solidFill>
                <a:latin typeface="Community Light" panose="02000303040000020003" pitchFamily="2" charset="0"/>
              </a:rPr>
              <a:t>      Sich für die Zukunft aufstellen </a:t>
            </a:r>
            <a:br>
              <a:rPr lang="en-US" sz="3400" b="1" dirty="0">
                <a:solidFill>
                  <a:srgbClr val="546779"/>
                </a:solidFill>
                <a:latin typeface="Community Light" panose="02000303040000020003" pitchFamily="2" charset="0"/>
              </a:rPr>
            </a:br>
            <a:br>
              <a:rPr lang="en-US" sz="2000" b="1" dirty="0">
                <a:solidFill>
                  <a:srgbClr val="546779"/>
                </a:solidFill>
                <a:latin typeface="Community Light" panose="02000303040000020003" pitchFamily="2" charset="0"/>
              </a:rPr>
            </a:br>
            <a:endParaRPr lang="en-US" sz="2000" b="1" dirty="0">
              <a:solidFill>
                <a:srgbClr val="546779"/>
              </a:solidFill>
              <a:latin typeface="Community Light" panose="02000303040000020003" pitchFamily="2" charset="0"/>
            </a:endParaRPr>
          </a:p>
          <a:p>
            <a:pPr rtl="0"/>
            <a:r>
              <a:rPr lang="de-DE" sz="3100" dirty="0">
                <a:solidFill>
                  <a:srgbClr val="546779"/>
                </a:solidFill>
                <a:latin typeface="Community Light" panose="02000303040000020003" pitchFamily="2" charset="0"/>
              </a:rPr>
              <a:t>Mit den mehr als 60 Kursen, die jede Woche neu auf LinkedIn Learning zur Verfügung stehen, verhelfen Sie Ihren Studierenden, Beschäftigten und Lehrkräften zu mehr Erfolg und stellen Ihre Einrichtung für die Zukunft auf.</a:t>
            </a:r>
          </a:p>
        </p:txBody>
      </p:sp>
      <p:sp>
        <p:nvSpPr>
          <p:cNvPr id="45" name="Rectangle 44">
            <a:extLst>
              <a:ext uri="{FF2B5EF4-FFF2-40B4-BE49-F238E27FC236}">
                <a16:creationId xmlns:a16="http://schemas.microsoft.com/office/drawing/2014/main" id="{1D473C76-F4CC-E84C-905C-A0E13E67CE40}"/>
              </a:ext>
            </a:extLst>
          </p:cNvPr>
          <p:cNvSpPr/>
          <p:nvPr/>
        </p:nvSpPr>
        <p:spPr>
          <a:xfrm>
            <a:off x="19282129" y="4464040"/>
            <a:ext cx="3748734" cy="4068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2800" b="1" dirty="0">
                <a:solidFill>
                  <a:srgbClr val="44702D"/>
                </a:solidFill>
                <a:latin typeface="Community Light" panose="02000303040000020003" pitchFamily="2" charset="0"/>
              </a:rPr>
              <a:t>„LinkedIn und LinkedIn Learning sind ideal, um einen Onlinelebenslauf zu erstellen, sich mit Menschen mit ähnlichen Erfahrungen zu vernetzen und effektiv nach einem Job zu suchen oder sich weiterzubilden.“</a:t>
            </a:r>
          </a:p>
        </p:txBody>
      </p:sp>
      <p:sp>
        <p:nvSpPr>
          <p:cNvPr id="46" name="Rectangle 45">
            <a:extLst>
              <a:ext uri="{FF2B5EF4-FFF2-40B4-BE49-F238E27FC236}">
                <a16:creationId xmlns:a16="http://schemas.microsoft.com/office/drawing/2014/main" id="{D935BC31-E74B-AF42-AC50-0E76894160B9}"/>
              </a:ext>
            </a:extLst>
          </p:cNvPr>
          <p:cNvSpPr/>
          <p:nvPr/>
        </p:nvSpPr>
        <p:spPr>
          <a:xfrm>
            <a:off x="19182092" y="10283994"/>
            <a:ext cx="3529052" cy="1477328"/>
          </a:xfrm>
          <a:prstGeom prst="rect">
            <a:avLst/>
          </a:prstGeom>
        </p:spPr>
        <p:txBody>
          <a:bodyPr wrap="square" lIns="0" tIns="0" rIns="0" bIns="0">
            <a:spAutoFit/>
          </a:bodyPr>
          <a:lstStyle/>
          <a:p>
            <a:pPr rtl="0"/>
            <a:r>
              <a:rPr lang="de-DE" sz="2400" b="1" dirty="0">
                <a:solidFill>
                  <a:srgbClr val="556679"/>
                </a:solidFill>
                <a:latin typeface="Community Semibold" panose="02000303040000020003" pitchFamily="2" charset="0"/>
              </a:rPr>
              <a:t>Rick Hodges</a:t>
            </a:r>
          </a:p>
          <a:p>
            <a:pPr rtl="0"/>
            <a:r>
              <a:rPr lang="de-DE" sz="2400" dirty="0">
                <a:solidFill>
                  <a:srgbClr val="556679"/>
                </a:solidFill>
                <a:latin typeface="Community" panose="02000303040000020003" pitchFamily="2" charset="0"/>
              </a:rPr>
              <a:t>Dean</a:t>
            </a:r>
          </a:p>
          <a:p>
            <a:pPr rtl="0"/>
            <a:r>
              <a:rPr lang="de-DE" sz="2400" dirty="0">
                <a:solidFill>
                  <a:srgbClr val="556679"/>
                </a:solidFill>
                <a:latin typeface="Community" panose="02000303040000020003" pitchFamily="2" charset="0"/>
              </a:rPr>
              <a:t>LA Community </a:t>
            </a:r>
            <a:br>
              <a:rPr lang="en-US" sz="2400" dirty="0">
                <a:solidFill>
                  <a:srgbClr val="556679"/>
                </a:solidFill>
                <a:latin typeface="Community" panose="02000303040000020003" pitchFamily="2" charset="0"/>
              </a:rPr>
            </a:br>
            <a:r>
              <a:rPr lang="de-DE" sz="2400" dirty="0">
                <a:solidFill>
                  <a:srgbClr val="556679"/>
                </a:solidFill>
                <a:latin typeface="Community" panose="02000303040000020003" pitchFamily="2" charset="0"/>
              </a:rPr>
              <a:t>College </a:t>
            </a:r>
            <a:r>
              <a:rPr lang="de-DE" sz="2400" dirty="0" err="1">
                <a:solidFill>
                  <a:srgbClr val="556679"/>
                </a:solidFill>
                <a:latin typeface="Community" panose="02000303040000020003" pitchFamily="2" charset="0"/>
              </a:rPr>
              <a:t>District</a:t>
            </a:r>
            <a:endParaRPr lang="de-DE" sz="2400" dirty="0">
              <a:solidFill>
                <a:srgbClr val="556679"/>
              </a:solidFill>
              <a:latin typeface="Community" panose="02000303040000020003" pitchFamily="2" charset="0"/>
            </a:endParaRPr>
          </a:p>
        </p:txBody>
      </p:sp>
      <p:pic>
        <p:nvPicPr>
          <p:cNvPr id="47" name="Picture 46" descr="A person wearing a suit and tie&#10;&#10;Description automatically generated">
            <a:extLst>
              <a:ext uri="{FF2B5EF4-FFF2-40B4-BE49-F238E27FC236}">
                <a16:creationId xmlns:a16="http://schemas.microsoft.com/office/drawing/2014/main" id="{85E86272-A988-254D-9A61-DAD244C6FF9D}"/>
              </a:ext>
            </a:extLst>
          </p:cNvPr>
          <p:cNvPicPr>
            <a:picLocks noChangeAspect="1"/>
          </p:cNvPicPr>
          <p:nvPr/>
        </p:nvPicPr>
        <p:blipFill rotWithShape="1">
          <a:blip r:embed="rId3"/>
          <a:srcRect/>
          <a:stretch/>
        </p:blipFill>
        <p:spPr>
          <a:xfrm>
            <a:off x="19179523" y="8669417"/>
            <a:ext cx="1477329" cy="1477329"/>
          </a:xfrm>
          <a:prstGeom prst="ellipse">
            <a:avLst/>
          </a:prstGeom>
        </p:spPr>
      </p:pic>
      <p:grpSp>
        <p:nvGrpSpPr>
          <p:cNvPr id="4" name="Group 3">
            <a:extLst>
              <a:ext uri="{FF2B5EF4-FFF2-40B4-BE49-F238E27FC236}">
                <a16:creationId xmlns:a16="http://schemas.microsoft.com/office/drawing/2014/main" id="{F08556D7-6ECB-A544-BBFF-9D58D6991289}"/>
              </a:ext>
            </a:extLst>
          </p:cNvPr>
          <p:cNvGrpSpPr/>
          <p:nvPr/>
        </p:nvGrpSpPr>
        <p:grpSpPr>
          <a:xfrm>
            <a:off x="1382351" y="4362311"/>
            <a:ext cx="492782" cy="492784"/>
            <a:chOff x="1382351" y="3938979"/>
            <a:chExt cx="492782" cy="492784"/>
          </a:xfrm>
        </p:grpSpPr>
        <p:sp>
          <p:nvSpPr>
            <p:cNvPr id="38" name="Oval 37">
              <a:extLst>
                <a:ext uri="{FF2B5EF4-FFF2-40B4-BE49-F238E27FC236}">
                  <a16:creationId xmlns:a16="http://schemas.microsoft.com/office/drawing/2014/main" id="{FF44862E-DF43-D14F-81C0-D6F3473DD9AD}"/>
                </a:ext>
              </a:extLst>
            </p:cNvPr>
            <p:cNvSpPr/>
            <p:nvPr/>
          </p:nvSpPr>
          <p:spPr>
            <a:xfrm>
              <a:off x="1382351" y="3938979"/>
              <a:ext cx="492782" cy="492784"/>
            </a:xfrm>
            <a:prstGeom prst="ellipse">
              <a:avLst/>
            </a:prstGeom>
            <a:solidFill>
              <a:srgbClr val="447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39" name="Rectangle 38">
              <a:extLst>
                <a:ext uri="{FF2B5EF4-FFF2-40B4-BE49-F238E27FC236}">
                  <a16:creationId xmlns:a16="http://schemas.microsoft.com/office/drawing/2014/main" id="{1CF3939A-D467-9F44-BAC5-C57E79B54B79}"/>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1</a:t>
              </a:r>
            </a:p>
          </p:txBody>
        </p:sp>
      </p:grpSp>
      <p:grpSp>
        <p:nvGrpSpPr>
          <p:cNvPr id="40" name="Group 39">
            <a:extLst>
              <a:ext uri="{FF2B5EF4-FFF2-40B4-BE49-F238E27FC236}">
                <a16:creationId xmlns:a16="http://schemas.microsoft.com/office/drawing/2014/main" id="{2E2E9804-7C8A-044C-BCC2-D61DFF372A35}"/>
              </a:ext>
            </a:extLst>
          </p:cNvPr>
          <p:cNvGrpSpPr/>
          <p:nvPr/>
        </p:nvGrpSpPr>
        <p:grpSpPr>
          <a:xfrm>
            <a:off x="5719030" y="4362311"/>
            <a:ext cx="492782" cy="492784"/>
            <a:chOff x="1382351" y="3938979"/>
            <a:chExt cx="492782" cy="492784"/>
          </a:xfrm>
        </p:grpSpPr>
        <p:sp>
          <p:nvSpPr>
            <p:cNvPr id="55" name="Oval 54">
              <a:extLst>
                <a:ext uri="{FF2B5EF4-FFF2-40B4-BE49-F238E27FC236}">
                  <a16:creationId xmlns:a16="http://schemas.microsoft.com/office/drawing/2014/main" id="{FAB5B996-328D-5141-B1DE-A05FFC1C129F}"/>
                </a:ext>
              </a:extLst>
            </p:cNvPr>
            <p:cNvSpPr/>
            <p:nvPr/>
          </p:nvSpPr>
          <p:spPr>
            <a:xfrm>
              <a:off x="1382351" y="3938979"/>
              <a:ext cx="492782" cy="492784"/>
            </a:xfrm>
            <a:prstGeom prst="ellipse">
              <a:avLst/>
            </a:prstGeom>
            <a:solidFill>
              <a:srgbClr val="447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56" name="Rectangle 55">
              <a:extLst>
                <a:ext uri="{FF2B5EF4-FFF2-40B4-BE49-F238E27FC236}">
                  <a16:creationId xmlns:a16="http://schemas.microsoft.com/office/drawing/2014/main" id="{EDA6E822-028F-8D47-B534-8F66278ED5C8}"/>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2</a:t>
              </a:r>
            </a:p>
          </p:txBody>
        </p:sp>
      </p:grpSp>
      <p:grpSp>
        <p:nvGrpSpPr>
          <p:cNvPr id="57" name="Group 56">
            <a:extLst>
              <a:ext uri="{FF2B5EF4-FFF2-40B4-BE49-F238E27FC236}">
                <a16:creationId xmlns:a16="http://schemas.microsoft.com/office/drawing/2014/main" id="{078DAFB6-DB9B-A24D-A55F-5619B3C02F13}"/>
              </a:ext>
            </a:extLst>
          </p:cNvPr>
          <p:cNvGrpSpPr/>
          <p:nvPr/>
        </p:nvGrpSpPr>
        <p:grpSpPr>
          <a:xfrm>
            <a:off x="10097824" y="4362311"/>
            <a:ext cx="492782" cy="492784"/>
            <a:chOff x="1382351" y="3938979"/>
            <a:chExt cx="492782" cy="492784"/>
          </a:xfrm>
        </p:grpSpPr>
        <p:sp>
          <p:nvSpPr>
            <p:cNvPr id="58" name="Oval 57">
              <a:extLst>
                <a:ext uri="{FF2B5EF4-FFF2-40B4-BE49-F238E27FC236}">
                  <a16:creationId xmlns:a16="http://schemas.microsoft.com/office/drawing/2014/main" id="{ADF614C0-03C0-1647-9047-588EF1D1628A}"/>
                </a:ext>
              </a:extLst>
            </p:cNvPr>
            <p:cNvSpPr/>
            <p:nvPr/>
          </p:nvSpPr>
          <p:spPr>
            <a:xfrm>
              <a:off x="1382351" y="3938979"/>
              <a:ext cx="492782" cy="492784"/>
            </a:xfrm>
            <a:prstGeom prst="ellipse">
              <a:avLst/>
            </a:prstGeom>
            <a:solidFill>
              <a:srgbClr val="447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59" name="Rectangle 58">
              <a:extLst>
                <a:ext uri="{FF2B5EF4-FFF2-40B4-BE49-F238E27FC236}">
                  <a16:creationId xmlns:a16="http://schemas.microsoft.com/office/drawing/2014/main" id="{3FE635F8-53B6-0044-A041-35242F6CAD75}"/>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3</a:t>
              </a:r>
            </a:p>
          </p:txBody>
        </p:sp>
      </p:grpSp>
      <p:grpSp>
        <p:nvGrpSpPr>
          <p:cNvPr id="60" name="Group 59">
            <a:extLst>
              <a:ext uri="{FF2B5EF4-FFF2-40B4-BE49-F238E27FC236}">
                <a16:creationId xmlns:a16="http://schemas.microsoft.com/office/drawing/2014/main" id="{507C1E95-C558-ED4D-AF25-0D96D3A92A8B}"/>
              </a:ext>
            </a:extLst>
          </p:cNvPr>
          <p:cNvGrpSpPr/>
          <p:nvPr/>
        </p:nvGrpSpPr>
        <p:grpSpPr>
          <a:xfrm>
            <a:off x="14434503" y="4362311"/>
            <a:ext cx="492782" cy="492784"/>
            <a:chOff x="1382351" y="3938979"/>
            <a:chExt cx="492782" cy="492784"/>
          </a:xfrm>
        </p:grpSpPr>
        <p:sp>
          <p:nvSpPr>
            <p:cNvPr id="61" name="Oval 60">
              <a:extLst>
                <a:ext uri="{FF2B5EF4-FFF2-40B4-BE49-F238E27FC236}">
                  <a16:creationId xmlns:a16="http://schemas.microsoft.com/office/drawing/2014/main" id="{80934863-60C8-6143-80BD-279C9B3092E9}"/>
                </a:ext>
              </a:extLst>
            </p:cNvPr>
            <p:cNvSpPr/>
            <p:nvPr/>
          </p:nvSpPr>
          <p:spPr>
            <a:xfrm>
              <a:off x="1382351" y="3938979"/>
              <a:ext cx="492782" cy="492784"/>
            </a:xfrm>
            <a:prstGeom prst="ellipse">
              <a:avLst/>
            </a:prstGeom>
            <a:solidFill>
              <a:srgbClr val="447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62" name="Rectangle 61">
              <a:extLst>
                <a:ext uri="{FF2B5EF4-FFF2-40B4-BE49-F238E27FC236}">
                  <a16:creationId xmlns:a16="http://schemas.microsoft.com/office/drawing/2014/main" id="{7CFE64D6-3735-514E-8780-B2175E9EFC69}"/>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4</a:t>
              </a:r>
            </a:p>
          </p:txBody>
        </p:sp>
      </p:grpSp>
      <p:sp>
        <p:nvSpPr>
          <p:cNvPr id="64" name="Rectangle 63">
            <a:extLst>
              <a:ext uri="{FF2B5EF4-FFF2-40B4-BE49-F238E27FC236}">
                <a16:creationId xmlns:a16="http://schemas.microsoft.com/office/drawing/2014/main" id="{57E299D1-2F06-4749-A151-025DA2367689}"/>
              </a:ext>
            </a:extLst>
          </p:cNvPr>
          <p:cNvSpPr/>
          <p:nvPr/>
        </p:nvSpPr>
        <p:spPr>
          <a:xfrm>
            <a:off x="1331025" y="959358"/>
            <a:ext cx="2411242"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de-DE" sz="3400">
                <a:solidFill>
                  <a:srgbClr val="5B696B"/>
                </a:solidFill>
                <a:latin typeface="Community"/>
              </a:rPr>
              <a:t>Einführung</a:t>
            </a:r>
          </a:p>
        </p:txBody>
      </p:sp>
      <p:pic>
        <p:nvPicPr>
          <p:cNvPr id="30" name="Picture 29" descr="A close up of a sign&#10;&#10;Description automatically generated">
            <a:extLst>
              <a:ext uri="{FF2B5EF4-FFF2-40B4-BE49-F238E27FC236}">
                <a16:creationId xmlns:a16="http://schemas.microsoft.com/office/drawing/2014/main" id="{F7E73EDD-FB0B-7645-9089-0CC6482B1C58}"/>
              </a:ext>
            </a:extLst>
          </p:cNvPr>
          <p:cNvPicPr>
            <a:picLocks noChangeAspect="1"/>
          </p:cNvPicPr>
          <p:nvPr/>
        </p:nvPicPr>
        <p:blipFill>
          <a:blip r:embed="rId4"/>
          <a:stretch>
            <a:fillRect/>
          </a:stretch>
        </p:blipFill>
        <p:spPr>
          <a:xfrm>
            <a:off x="1382351" y="12813949"/>
            <a:ext cx="2090791" cy="287116"/>
          </a:xfrm>
          <a:prstGeom prst="rect">
            <a:avLst/>
          </a:prstGeom>
        </p:spPr>
      </p:pic>
    </p:spTree>
    <p:extLst>
      <p:ext uri="{BB962C8B-B14F-4D97-AF65-F5344CB8AC3E}">
        <p14:creationId xmlns:p14="http://schemas.microsoft.com/office/powerpoint/2010/main" val="235486108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sp>
        <p:nvSpPr>
          <p:cNvPr id="30" name="Rectangle 29">
            <a:extLst>
              <a:ext uri="{FF2B5EF4-FFF2-40B4-BE49-F238E27FC236}">
                <a16:creationId xmlns:a16="http://schemas.microsoft.com/office/drawing/2014/main" id="{7FCCD0CF-A913-EE48-9788-DEA98C73B691}"/>
              </a:ext>
            </a:extLst>
          </p:cNvPr>
          <p:cNvSpPr/>
          <p:nvPr/>
        </p:nvSpPr>
        <p:spPr>
          <a:xfrm>
            <a:off x="14514331" y="3938979"/>
            <a:ext cx="8508875" cy="4980169"/>
          </a:xfrm>
          <a:prstGeom prst="rect">
            <a:avLst/>
          </a:prstGeom>
          <a:solidFill>
            <a:srgbClr val="D6EBC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37" name="Rectangle 36">
            <a:extLst>
              <a:ext uri="{FF2B5EF4-FFF2-40B4-BE49-F238E27FC236}">
                <a16:creationId xmlns:a16="http://schemas.microsoft.com/office/drawing/2014/main" id="{3827FB32-A2AB-4143-A78E-E7749DD73118}"/>
              </a:ext>
            </a:extLst>
          </p:cNvPr>
          <p:cNvSpPr/>
          <p:nvPr/>
        </p:nvSpPr>
        <p:spPr>
          <a:xfrm>
            <a:off x="1363482" y="4328442"/>
            <a:ext cx="3898997" cy="6125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300" b="1" dirty="0">
                <a:solidFill>
                  <a:srgbClr val="44702D"/>
                </a:solidFill>
                <a:latin typeface="Community Light" panose="02000303040000020003" pitchFamily="2" charset="0"/>
              </a:rPr>
              <a:t>       </a:t>
            </a:r>
            <a:r>
              <a:rPr lang="de-DE" sz="3300" b="1" dirty="0" err="1">
                <a:solidFill>
                  <a:srgbClr val="44702D"/>
                </a:solidFill>
                <a:latin typeface="Community Light" panose="02000303040000020003" pitchFamily="2" charset="0"/>
              </a:rPr>
              <a:t>Onboarding</a:t>
            </a:r>
            <a:r>
              <a:rPr lang="de-DE" sz="3300" b="1" dirty="0">
                <a:solidFill>
                  <a:srgbClr val="44702D"/>
                </a:solidFill>
                <a:latin typeface="Community Light" panose="02000303040000020003" pitchFamily="2" charset="0"/>
              </a:rPr>
              <a:t>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de-DE" sz="3100" dirty="0">
                <a:solidFill>
                  <a:srgbClr val="546779"/>
                </a:solidFill>
                <a:latin typeface="Community Light" panose="02000303040000020003" pitchFamily="2" charset="0"/>
              </a:rPr>
              <a:t>Gleich zu Beginn des Studiums sollten Ihre Studierenden ein LinkedIn Profil erstellen. So können sie ihr Netzwerk frühzeitig aufbauen und jederzeit auf LinkedIn Learning zugreifen, um wichtige Kompetenzen zu erwerben.</a:t>
            </a:r>
          </a:p>
        </p:txBody>
      </p:sp>
      <p:grpSp>
        <p:nvGrpSpPr>
          <p:cNvPr id="4" name="Group 3">
            <a:extLst>
              <a:ext uri="{FF2B5EF4-FFF2-40B4-BE49-F238E27FC236}">
                <a16:creationId xmlns:a16="http://schemas.microsoft.com/office/drawing/2014/main" id="{F08556D7-6ECB-A544-BBFF-9D58D6991289}"/>
              </a:ext>
            </a:extLst>
          </p:cNvPr>
          <p:cNvGrpSpPr/>
          <p:nvPr/>
        </p:nvGrpSpPr>
        <p:grpSpPr>
          <a:xfrm>
            <a:off x="1382351" y="4328442"/>
            <a:ext cx="492782" cy="492784"/>
            <a:chOff x="1382351" y="3938979"/>
            <a:chExt cx="492782" cy="492784"/>
          </a:xfrm>
        </p:grpSpPr>
        <p:sp>
          <p:nvSpPr>
            <p:cNvPr id="38" name="Oval 37">
              <a:extLst>
                <a:ext uri="{FF2B5EF4-FFF2-40B4-BE49-F238E27FC236}">
                  <a16:creationId xmlns:a16="http://schemas.microsoft.com/office/drawing/2014/main" id="{FF44862E-DF43-D14F-81C0-D6F3473DD9AD}"/>
                </a:ext>
              </a:extLst>
            </p:cNvPr>
            <p:cNvSpPr/>
            <p:nvPr/>
          </p:nvSpPr>
          <p:spPr>
            <a:xfrm>
              <a:off x="1382351" y="3938979"/>
              <a:ext cx="492782" cy="492784"/>
            </a:xfrm>
            <a:prstGeom prst="ellipse">
              <a:avLst/>
            </a:prstGeom>
            <a:solidFill>
              <a:srgbClr val="447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39" name="Rectangle 38">
              <a:extLst>
                <a:ext uri="{FF2B5EF4-FFF2-40B4-BE49-F238E27FC236}">
                  <a16:creationId xmlns:a16="http://schemas.microsoft.com/office/drawing/2014/main" id="{1CF3939A-D467-9F44-BAC5-C57E79B54B79}"/>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1</a:t>
              </a:r>
            </a:p>
          </p:txBody>
        </p:sp>
      </p:grpSp>
      <p:sp>
        <p:nvSpPr>
          <p:cNvPr id="68" name="Rectangle 67">
            <a:extLst>
              <a:ext uri="{FF2B5EF4-FFF2-40B4-BE49-F238E27FC236}">
                <a16:creationId xmlns:a16="http://schemas.microsoft.com/office/drawing/2014/main" id="{233EC49E-9835-AD4E-A477-196A62CB77BE}"/>
              </a:ext>
            </a:extLst>
          </p:cNvPr>
          <p:cNvSpPr/>
          <p:nvPr/>
        </p:nvSpPr>
        <p:spPr>
          <a:xfrm>
            <a:off x="5808123" y="4328442"/>
            <a:ext cx="3942586" cy="4040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300" b="1" dirty="0">
                <a:solidFill>
                  <a:srgbClr val="44702D"/>
                </a:solidFill>
                <a:latin typeface="Community Light" panose="02000303040000020003" pitchFamily="2" charset="0"/>
              </a:rPr>
              <a:t>       Lehrkräfte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de-DE" sz="3100" dirty="0">
                <a:solidFill>
                  <a:srgbClr val="546779"/>
                </a:solidFill>
                <a:latin typeface="Community Light" panose="02000303040000020003" pitchFamily="2" charset="0"/>
              </a:rPr>
              <a:t>Indem Sie die LinkedIn Learning-Inhalte auf Ihre Studienpläne abstimmen, bieten Sie Ihren Studierenden ein noch umfassenderes Lernerlebnis.</a:t>
            </a:r>
          </a:p>
          <a:p>
            <a:endParaRPr lang="en-US" sz="3100" dirty="0">
              <a:solidFill>
                <a:srgbClr val="546779"/>
              </a:solidFill>
              <a:latin typeface="Community Light" panose="02000303040000020003" pitchFamily="2" charset="0"/>
            </a:endParaRPr>
          </a:p>
        </p:txBody>
      </p:sp>
      <p:grpSp>
        <p:nvGrpSpPr>
          <p:cNvPr id="69" name="Group 68">
            <a:extLst>
              <a:ext uri="{FF2B5EF4-FFF2-40B4-BE49-F238E27FC236}">
                <a16:creationId xmlns:a16="http://schemas.microsoft.com/office/drawing/2014/main" id="{48286DA5-0F5A-2440-A9FC-6934DE068231}"/>
              </a:ext>
            </a:extLst>
          </p:cNvPr>
          <p:cNvGrpSpPr/>
          <p:nvPr/>
        </p:nvGrpSpPr>
        <p:grpSpPr>
          <a:xfrm>
            <a:off x="5826993" y="4328442"/>
            <a:ext cx="492782" cy="492784"/>
            <a:chOff x="1382351" y="3938979"/>
            <a:chExt cx="492782" cy="492784"/>
          </a:xfrm>
        </p:grpSpPr>
        <p:sp>
          <p:nvSpPr>
            <p:cNvPr id="70" name="Oval 69">
              <a:extLst>
                <a:ext uri="{FF2B5EF4-FFF2-40B4-BE49-F238E27FC236}">
                  <a16:creationId xmlns:a16="http://schemas.microsoft.com/office/drawing/2014/main" id="{9619959B-BBE2-6D4D-A7A2-E55B3BD3D735}"/>
                </a:ext>
              </a:extLst>
            </p:cNvPr>
            <p:cNvSpPr/>
            <p:nvPr/>
          </p:nvSpPr>
          <p:spPr>
            <a:xfrm>
              <a:off x="1382351" y="3938979"/>
              <a:ext cx="492782" cy="492784"/>
            </a:xfrm>
            <a:prstGeom prst="ellipse">
              <a:avLst/>
            </a:prstGeom>
            <a:solidFill>
              <a:srgbClr val="447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71" name="Rectangle 70">
              <a:extLst>
                <a:ext uri="{FF2B5EF4-FFF2-40B4-BE49-F238E27FC236}">
                  <a16:creationId xmlns:a16="http://schemas.microsoft.com/office/drawing/2014/main" id="{949CB56C-4B9B-FF4B-8948-12379A871A55}"/>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2</a:t>
              </a:r>
            </a:p>
          </p:txBody>
        </p:sp>
      </p:grpSp>
      <p:sp>
        <p:nvSpPr>
          <p:cNvPr id="72" name="Rectangle 71">
            <a:extLst>
              <a:ext uri="{FF2B5EF4-FFF2-40B4-BE49-F238E27FC236}">
                <a16:creationId xmlns:a16="http://schemas.microsoft.com/office/drawing/2014/main" id="{B582AB7C-867E-9544-BA55-9DA64D6C1DE7}"/>
              </a:ext>
            </a:extLst>
          </p:cNvPr>
          <p:cNvSpPr/>
          <p:nvPr/>
        </p:nvSpPr>
        <p:spPr>
          <a:xfrm>
            <a:off x="10296353" y="4328442"/>
            <a:ext cx="4109976" cy="4040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300" b="1" dirty="0">
                <a:solidFill>
                  <a:srgbClr val="44702D"/>
                </a:solidFill>
                <a:latin typeface="Community Light" panose="02000303040000020003" pitchFamily="2" charset="0"/>
              </a:rPr>
              <a:t> Studierende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de-DE" sz="3100" dirty="0">
                <a:solidFill>
                  <a:srgbClr val="546779"/>
                </a:solidFill>
                <a:latin typeface="Community Light" panose="02000303040000020003" pitchFamily="2" charset="0"/>
              </a:rPr>
              <a:t>Mit dem LinkedIn Learning Champions-Programm, bei dem Studierende ihre </a:t>
            </a:r>
            <a:r>
              <a:rPr lang="de-DE" sz="3100" dirty="0" err="1">
                <a:solidFill>
                  <a:srgbClr val="546779"/>
                </a:solidFill>
                <a:latin typeface="Community Light" panose="02000303040000020003" pitchFamily="2" charset="0"/>
              </a:rPr>
              <a:t>Kommiliton:innen</a:t>
            </a:r>
            <a:r>
              <a:rPr lang="de-DE" sz="3100" dirty="0">
                <a:solidFill>
                  <a:srgbClr val="546779"/>
                </a:solidFill>
                <a:latin typeface="Community Light" panose="02000303040000020003" pitchFamily="2" charset="0"/>
              </a:rPr>
              <a:t> für Weiterbildung begeistern, fördern Sie die Lernmotivation.</a:t>
            </a:r>
            <a:br>
              <a:rPr lang="en-US" sz="3100" dirty="0">
                <a:solidFill>
                  <a:srgbClr val="546779"/>
                </a:solidFill>
                <a:latin typeface="Community Light" panose="02000303040000020003" pitchFamily="2" charset="0"/>
              </a:rPr>
            </a:br>
            <a:endParaRPr lang="en-US" sz="3100" dirty="0">
              <a:solidFill>
                <a:srgbClr val="546779"/>
              </a:solidFill>
              <a:latin typeface="Community Light" panose="02000303040000020003" pitchFamily="2" charset="0"/>
            </a:endParaRPr>
          </a:p>
        </p:txBody>
      </p:sp>
      <p:grpSp>
        <p:nvGrpSpPr>
          <p:cNvPr id="73" name="Group 72">
            <a:extLst>
              <a:ext uri="{FF2B5EF4-FFF2-40B4-BE49-F238E27FC236}">
                <a16:creationId xmlns:a16="http://schemas.microsoft.com/office/drawing/2014/main" id="{1662DA6F-137A-8B4F-8149-DEAE3B934439}"/>
              </a:ext>
            </a:extLst>
          </p:cNvPr>
          <p:cNvGrpSpPr/>
          <p:nvPr/>
        </p:nvGrpSpPr>
        <p:grpSpPr>
          <a:xfrm>
            <a:off x="10315223" y="4328442"/>
            <a:ext cx="492782" cy="492784"/>
            <a:chOff x="1382351" y="3938979"/>
            <a:chExt cx="492782" cy="492784"/>
          </a:xfrm>
        </p:grpSpPr>
        <p:sp>
          <p:nvSpPr>
            <p:cNvPr id="74" name="Oval 73">
              <a:extLst>
                <a:ext uri="{FF2B5EF4-FFF2-40B4-BE49-F238E27FC236}">
                  <a16:creationId xmlns:a16="http://schemas.microsoft.com/office/drawing/2014/main" id="{D2B6110F-36C3-9C4E-9157-FD5D38A76D14}"/>
                </a:ext>
              </a:extLst>
            </p:cNvPr>
            <p:cNvSpPr/>
            <p:nvPr/>
          </p:nvSpPr>
          <p:spPr>
            <a:xfrm>
              <a:off x="1382351" y="3938979"/>
              <a:ext cx="492782" cy="492784"/>
            </a:xfrm>
            <a:prstGeom prst="ellipse">
              <a:avLst/>
            </a:prstGeom>
            <a:solidFill>
              <a:srgbClr val="447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75" name="Rectangle 74">
              <a:extLst>
                <a:ext uri="{FF2B5EF4-FFF2-40B4-BE49-F238E27FC236}">
                  <a16:creationId xmlns:a16="http://schemas.microsoft.com/office/drawing/2014/main" id="{D27D2181-4389-8C4F-9D51-FE704EB9A368}"/>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3</a:t>
              </a:r>
            </a:p>
          </p:txBody>
        </p:sp>
      </p:grpSp>
      <p:sp>
        <p:nvSpPr>
          <p:cNvPr id="76" name="Rectangle 75">
            <a:extLst>
              <a:ext uri="{FF2B5EF4-FFF2-40B4-BE49-F238E27FC236}">
                <a16:creationId xmlns:a16="http://schemas.microsoft.com/office/drawing/2014/main" id="{2B3690B4-4510-AA44-8978-A3C638A94D13}"/>
              </a:ext>
            </a:extLst>
          </p:cNvPr>
          <p:cNvSpPr/>
          <p:nvPr/>
        </p:nvSpPr>
        <p:spPr>
          <a:xfrm>
            <a:off x="5826991" y="8825955"/>
            <a:ext cx="3942585" cy="2791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300" b="1" dirty="0">
                <a:solidFill>
                  <a:srgbClr val="44702D"/>
                </a:solidFill>
                <a:latin typeface="Community Light" panose="02000303040000020003" pitchFamily="2" charset="0"/>
              </a:rPr>
              <a:t>       Career Service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de-DE" sz="3100" dirty="0">
                <a:solidFill>
                  <a:srgbClr val="546779"/>
                </a:solidFill>
                <a:latin typeface="Community Light" panose="02000303040000020003" pitchFamily="2" charset="0"/>
              </a:rPr>
              <a:t>Mit LinkedIn vernetzen Sie Ihre Studierenden mit potenziellen Arbeitgebern und erhöhen ihre beruflichen Chancen.</a:t>
            </a:r>
            <a:br>
              <a:rPr lang="en-US" sz="3100" dirty="0">
                <a:solidFill>
                  <a:srgbClr val="546779"/>
                </a:solidFill>
                <a:latin typeface="Community Light" panose="02000303040000020003" pitchFamily="2" charset="0"/>
              </a:rPr>
            </a:br>
            <a:endParaRPr lang="en-US" sz="3100" dirty="0">
              <a:solidFill>
                <a:srgbClr val="546779"/>
              </a:solidFill>
              <a:latin typeface="Community Light" panose="02000303040000020003" pitchFamily="2" charset="0"/>
            </a:endParaRPr>
          </a:p>
          <a:p>
            <a:endParaRPr lang="en-US" sz="3100" dirty="0">
              <a:solidFill>
                <a:srgbClr val="546779"/>
              </a:solidFill>
              <a:latin typeface="Community Light" panose="02000303040000020003" pitchFamily="2" charset="0"/>
            </a:endParaRPr>
          </a:p>
        </p:txBody>
      </p:sp>
      <p:grpSp>
        <p:nvGrpSpPr>
          <p:cNvPr id="77" name="Group 76">
            <a:extLst>
              <a:ext uri="{FF2B5EF4-FFF2-40B4-BE49-F238E27FC236}">
                <a16:creationId xmlns:a16="http://schemas.microsoft.com/office/drawing/2014/main" id="{E29AB017-EAA3-3245-86B4-B425136369C9}"/>
              </a:ext>
            </a:extLst>
          </p:cNvPr>
          <p:cNvGrpSpPr/>
          <p:nvPr/>
        </p:nvGrpSpPr>
        <p:grpSpPr>
          <a:xfrm>
            <a:off x="5826992" y="8825489"/>
            <a:ext cx="492782" cy="492784"/>
            <a:chOff x="1382351" y="3938979"/>
            <a:chExt cx="492782" cy="492784"/>
          </a:xfrm>
        </p:grpSpPr>
        <p:sp>
          <p:nvSpPr>
            <p:cNvPr id="78" name="Oval 77">
              <a:extLst>
                <a:ext uri="{FF2B5EF4-FFF2-40B4-BE49-F238E27FC236}">
                  <a16:creationId xmlns:a16="http://schemas.microsoft.com/office/drawing/2014/main" id="{34E7EAFA-84FA-6440-BB09-8367AEE1FAEC}"/>
                </a:ext>
              </a:extLst>
            </p:cNvPr>
            <p:cNvSpPr/>
            <p:nvPr/>
          </p:nvSpPr>
          <p:spPr>
            <a:xfrm>
              <a:off x="1382351" y="3938979"/>
              <a:ext cx="492782" cy="492784"/>
            </a:xfrm>
            <a:prstGeom prst="ellipse">
              <a:avLst/>
            </a:prstGeom>
            <a:solidFill>
              <a:srgbClr val="447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79" name="Rectangle 78">
              <a:extLst>
                <a:ext uri="{FF2B5EF4-FFF2-40B4-BE49-F238E27FC236}">
                  <a16:creationId xmlns:a16="http://schemas.microsoft.com/office/drawing/2014/main" id="{57139811-8632-AB40-84A0-F58F5A138C28}"/>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4</a:t>
              </a:r>
            </a:p>
          </p:txBody>
        </p:sp>
      </p:grpSp>
      <p:sp>
        <p:nvSpPr>
          <p:cNvPr id="80" name="Rectangle 79">
            <a:extLst>
              <a:ext uri="{FF2B5EF4-FFF2-40B4-BE49-F238E27FC236}">
                <a16:creationId xmlns:a16="http://schemas.microsoft.com/office/drawing/2014/main" id="{EE63BD87-1145-194F-8CB5-7D3160D88046}"/>
              </a:ext>
            </a:extLst>
          </p:cNvPr>
          <p:cNvSpPr/>
          <p:nvPr/>
        </p:nvSpPr>
        <p:spPr>
          <a:xfrm>
            <a:off x="10314106" y="8825489"/>
            <a:ext cx="4109976" cy="3301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3300" b="1" dirty="0">
                <a:solidFill>
                  <a:srgbClr val="44702D"/>
                </a:solidFill>
                <a:latin typeface="Community Light" panose="02000303040000020003" pitchFamily="2" charset="0"/>
              </a:rPr>
              <a:t>       Beschäftigte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de-DE" sz="3100" dirty="0">
                <a:solidFill>
                  <a:srgbClr val="546779"/>
                </a:solidFill>
                <a:latin typeface="Community Light" panose="02000303040000020003" pitchFamily="2" charset="0"/>
              </a:rPr>
              <a:t>Stellen Sie Ihre Institution für die Zukunft auf, indem Sie Ihren Angestellten die Möglichkeit geben, ihre Hard und Soft Skills zu erweitern.</a:t>
            </a:r>
          </a:p>
          <a:p>
            <a:endParaRPr lang="en-US" sz="3100" dirty="0">
              <a:solidFill>
                <a:srgbClr val="546779"/>
              </a:solidFill>
              <a:latin typeface="Community Light" panose="02000303040000020003" pitchFamily="2" charset="0"/>
            </a:endParaRPr>
          </a:p>
        </p:txBody>
      </p:sp>
      <p:grpSp>
        <p:nvGrpSpPr>
          <p:cNvPr id="81" name="Group 80">
            <a:extLst>
              <a:ext uri="{FF2B5EF4-FFF2-40B4-BE49-F238E27FC236}">
                <a16:creationId xmlns:a16="http://schemas.microsoft.com/office/drawing/2014/main" id="{23D074A9-32B1-7441-BE5E-CFFB9A399E1A}"/>
              </a:ext>
            </a:extLst>
          </p:cNvPr>
          <p:cNvGrpSpPr/>
          <p:nvPr/>
        </p:nvGrpSpPr>
        <p:grpSpPr>
          <a:xfrm>
            <a:off x="10332976" y="8825489"/>
            <a:ext cx="492782" cy="492784"/>
            <a:chOff x="1382351" y="3938979"/>
            <a:chExt cx="492782" cy="492784"/>
          </a:xfrm>
        </p:grpSpPr>
        <p:sp>
          <p:nvSpPr>
            <p:cNvPr id="82" name="Oval 81">
              <a:extLst>
                <a:ext uri="{FF2B5EF4-FFF2-40B4-BE49-F238E27FC236}">
                  <a16:creationId xmlns:a16="http://schemas.microsoft.com/office/drawing/2014/main" id="{A1F251F6-E47E-764A-AA65-4277E5D99C96}"/>
                </a:ext>
              </a:extLst>
            </p:cNvPr>
            <p:cNvSpPr/>
            <p:nvPr/>
          </p:nvSpPr>
          <p:spPr>
            <a:xfrm>
              <a:off x="1382351" y="3938979"/>
              <a:ext cx="492782" cy="492784"/>
            </a:xfrm>
            <a:prstGeom prst="ellipse">
              <a:avLst/>
            </a:prstGeom>
            <a:solidFill>
              <a:srgbClr val="447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83" name="Rectangle 82">
              <a:extLst>
                <a:ext uri="{FF2B5EF4-FFF2-40B4-BE49-F238E27FC236}">
                  <a16:creationId xmlns:a16="http://schemas.microsoft.com/office/drawing/2014/main" id="{C9C10820-40BB-3B42-9974-F98705C0B2B7}"/>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3000">
                  <a:solidFill>
                    <a:srgbClr val="FEFAF6"/>
                  </a:solidFill>
                  <a:latin typeface="Community" panose="02000303040000020003" pitchFamily="2" charset="0"/>
                </a:rPr>
                <a:t>5</a:t>
              </a:r>
            </a:p>
          </p:txBody>
        </p:sp>
      </p:grpSp>
      <p:grpSp>
        <p:nvGrpSpPr>
          <p:cNvPr id="7" name="Group 6">
            <a:extLst>
              <a:ext uri="{FF2B5EF4-FFF2-40B4-BE49-F238E27FC236}">
                <a16:creationId xmlns:a16="http://schemas.microsoft.com/office/drawing/2014/main" id="{F21B0206-9D53-884F-90A3-371AC6EF474E}"/>
              </a:ext>
            </a:extLst>
          </p:cNvPr>
          <p:cNvGrpSpPr/>
          <p:nvPr/>
        </p:nvGrpSpPr>
        <p:grpSpPr>
          <a:xfrm>
            <a:off x="15065116" y="6858000"/>
            <a:ext cx="4179299" cy="1489046"/>
            <a:chOff x="14729669" y="9679308"/>
            <a:chExt cx="4179299" cy="1489046"/>
          </a:xfrm>
        </p:grpSpPr>
        <p:sp>
          <p:nvSpPr>
            <p:cNvPr id="46" name="Rectangle 45">
              <a:extLst>
                <a:ext uri="{FF2B5EF4-FFF2-40B4-BE49-F238E27FC236}">
                  <a16:creationId xmlns:a16="http://schemas.microsoft.com/office/drawing/2014/main" id="{D935BC31-E74B-AF42-AC50-0E76894160B9}"/>
                </a:ext>
              </a:extLst>
            </p:cNvPr>
            <p:cNvSpPr/>
            <p:nvPr/>
          </p:nvSpPr>
          <p:spPr>
            <a:xfrm>
              <a:off x="16659979" y="9869833"/>
              <a:ext cx="2248989" cy="1107996"/>
            </a:xfrm>
            <a:prstGeom prst="rect">
              <a:avLst/>
            </a:prstGeom>
          </p:spPr>
          <p:txBody>
            <a:bodyPr wrap="square" lIns="0" tIns="0" rIns="0" bIns="0">
              <a:spAutoFit/>
            </a:bodyPr>
            <a:lstStyle/>
            <a:p>
              <a:pPr rtl="0"/>
              <a:r>
                <a:rPr lang="de-DE" sz="2400" b="1">
                  <a:solidFill>
                    <a:srgbClr val="556679"/>
                  </a:solidFill>
                  <a:latin typeface="Community Semibold" panose="02000303040000020003" pitchFamily="2" charset="0"/>
                </a:rPr>
                <a:t>Riya Jindal</a:t>
              </a:r>
            </a:p>
            <a:p>
              <a:pPr rtl="0"/>
              <a:r>
                <a:rPr lang="de-DE" sz="2400">
                  <a:solidFill>
                    <a:srgbClr val="556679"/>
                  </a:solidFill>
                  <a:latin typeface="Community" panose="02000303040000020003" pitchFamily="2" charset="0"/>
                </a:rPr>
                <a:t>Berufseinsteigerin</a:t>
              </a:r>
            </a:p>
            <a:p>
              <a:pPr rtl="0"/>
              <a:r>
                <a:rPr lang="de-DE" sz="2400">
                  <a:solidFill>
                    <a:srgbClr val="556679"/>
                  </a:solidFill>
                  <a:latin typeface="Community" panose="02000303040000020003" pitchFamily="2" charset="0"/>
                </a:rPr>
                <a:t>Lambton College</a:t>
              </a:r>
            </a:p>
          </p:txBody>
        </p:sp>
        <p:pic>
          <p:nvPicPr>
            <p:cNvPr id="84" name="Picture 83" descr="A person holding a sign posing for the camera&#10;&#10;Description automatically generated">
              <a:extLst>
                <a:ext uri="{FF2B5EF4-FFF2-40B4-BE49-F238E27FC236}">
                  <a16:creationId xmlns:a16="http://schemas.microsoft.com/office/drawing/2014/main" id="{0C015AAD-F706-AA42-ACF8-11D5E2FCC69E}"/>
                </a:ext>
              </a:extLst>
            </p:cNvPr>
            <p:cNvPicPr>
              <a:picLocks noChangeAspect="1"/>
            </p:cNvPicPr>
            <p:nvPr/>
          </p:nvPicPr>
          <p:blipFill rotWithShape="1">
            <a:blip r:embed="rId4"/>
            <a:srcRect l="41715" t="18549" r="9188" b="44645"/>
            <a:stretch/>
          </p:blipFill>
          <p:spPr>
            <a:xfrm>
              <a:off x="14729669" y="9679308"/>
              <a:ext cx="1489046" cy="1489046"/>
            </a:xfrm>
            <a:prstGeom prst="ellipse">
              <a:avLst/>
            </a:prstGeom>
          </p:spPr>
        </p:pic>
      </p:grpSp>
      <p:sp>
        <p:nvSpPr>
          <p:cNvPr id="47" name="Rectangle 46">
            <a:extLst>
              <a:ext uri="{FF2B5EF4-FFF2-40B4-BE49-F238E27FC236}">
                <a16:creationId xmlns:a16="http://schemas.microsoft.com/office/drawing/2014/main" id="{5C97DE81-490D-7E4C-9CF5-E77B48D7F931}"/>
              </a:ext>
            </a:extLst>
          </p:cNvPr>
          <p:cNvSpPr/>
          <p:nvPr/>
        </p:nvSpPr>
        <p:spPr>
          <a:xfrm>
            <a:off x="1331025" y="1439758"/>
            <a:ext cx="20340255"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de-DE" sz="7700">
                <a:solidFill>
                  <a:srgbClr val="44702D"/>
                </a:solidFill>
                <a:latin typeface="Community Light" panose="02000303040000020003" pitchFamily="2" charset="0"/>
                <a:cs typeface="Arial"/>
              </a:rPr>
              <a:t>Wie Sie LinkedIn Learning erfolgreich nutzen</a:t>
            </a:r>
          </a:p>
        </p:txBody>
      </p:sp>
      <p:sp>
        <p:nvSpPr>
          <p:cNvPr id="55" name="Rectangle 54">
            <a:extLst>
              <a:ext uri="{FF2B5EF4-FFF2-40B4-BE49-F238E27FC236}">
                <a16:creationId xmlns:a16="http://schemas.microsoft.com/office/drawing/2014/main" id="{B937ACC9-8EF7-2047-983B-3237DCF3DB05}"/>
              </a:ext>
            </a:extLst>
          </p:cNvPr>
          <p:cNvSpPr/>
          <p:nvPr/>
        </p:nvSpPr>
        <p:spPr>
          <a:xfrm>
            <a:off x="1331025" y="959358"/>
            <a:ext cx="2411242"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de-DE" sz="3400">
                <a:solidFill>
                  <a:srgbClr val="5B696B"/>
                </a:solidFill>
                <a:latin typeface="Community"/>
              </a:rPr>
              <a:t>Einführung</a:t>
            </a:r>
          </a:p>
        </p:txBody>
      </p:sp>
      <p:sp>
        <p:nvSpPr>
          <p:cNvPr id="32" name="Rectangle 31">
            <a:extLst>
              <a:ext uri="{FF2B5EF4-FFF2-40B4-BE49-F238E27FC236}">
                <a16:creationId xmlns:a16="http://schemas.microsoft.com/office/drawing/2014/main" id="{D149F64B-33F9-D941-8724-A7E8475A1D8C}"/>
              </a:ext>
            </a:extLst>
          </p:cNvPr>
          <p:cNvSpPr/>
          <p:nvPr/>
        </p:nvSpPr>
        <p:spPr>
          <a:xfrm>
            <a:off x="15065116" y="4464040"/>
            <a:ext cx="7324791" cy="1816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sz="2800" b="1" dirty="0">
                <a:solidFill>
                  <a:srgbClr val="44702D"/>
                </a:solidFill>
                <a:latin typeface="Community Light" panose="02000303040000020003" pitchFamily="2" charset="0"/>
              </a:rPr>
              <a:t>„Mit LinkedIn Learning ist Weiterbildung wirklich einfach. Es gibt keinen Papierkram und auch sonst keine Hürden. Man wählt einfach einen Kurs aus und los geht’s. Das ist sehr motivierend.“</a:t>
            </a:r>
          </a:p>
          <a:p>
            <a:endParaRPr lang="en-US" sz="2800" b="1" dirty="0">
              <a:solidFill>
                <a:srgbClr val="44702D"/>
              </a:solidFill>
              <a:latin typeface="Community Light" panose="02000303040000020003" pitchFamily="2" charset="0"/>
            </a:endParaRPr>
          </a:p>
        </p:txBody>
      </p:sp>
    </p:spTree>
    <p:extLst>
      <p:ext uri="{BB962C8B-B14F-4D97-AF65-F5344CB8AC3E}">
        <p14:creationId xmlns:p14="http://schemas.microsoft.com/office/powerpoint/2010/main" val="242211931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47" name="Rectangle 46">
            <a:extLst>
              <a:ext uri="{FF2B5EF4-FFF2-40B4-BE49-F238E27FC236}">
                <a16:creationId xmlns:a16="http://schemas.microsoft.com/office/drawing/2014/main" id="{5C97DE81-490D-7E4C-9CF5-E77B48D7F931}"/>
              </a:ext>
            </a:extLst>
          </p:cNvPr>
          <p:cNvSpPr/>
          <p:nvPr/>
        </p:nvSpPr>
        <p:spPr>
          <a:xfrm>
            <a:off x="1331025" y="1439758"/>
            <a:ext cx="20340255"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de-DE" sz="7700">
                <a:solidFill>
                  <a:srgbClr val="556679"/>
                </a:solidFill>
                <a:latin typeface="Community Light" panose="02000303040000020003" pitchFamily="2" charset="0"/>
                <a:cs typeface="Arial"/>
              </a:rPr>
              <a:t>Die Daten belegen: </a:t>
            </a:r>
            <a:r>
              <a:rPr lang="de-DE" sz="7700">
                <a:solidFill>
                  <a:srgbClr val="44702D"/>
                </a:solidFill>
                <a:latin typeface="Community Light" panose="02000303040000020003" pitchFamily="2" charset="0"/>
                <a:cs typeface="Arial"/>
              </a:rPr>
              <a:t>Studierende, die LinkedIn nutzen, sind bei der Jobsuche erfolgreicher</a:t>
            </a:r>
          </a:p>
        </p:txBody>
      </p:sp>
      <p:sp>
        <p:nvSpPr>
          <p:cNvPr id="55" name="Rectangle 54">
            <a:extLst>
              <a:ext uri="{FF2B5EF4-FFF2-40B4-BE49-F238E27FC236}">
                <a16:creationId xmlns:a16="http://schemas.microsoft.com/office/drawing/2014/main" id="{B937ACC9-8EF7-2047-983B-3237DCF3DB05}"/>
              </a:ext>
            </a:extLst>
          </p:cNvPr>
          <p:cNvSpPr/>
          <p:nvPr/>
        </p:nvSpPr>
        <p:spPr>
          <a:xfrm>
            <a:off x="1331025" y="959358"/>
            <a:ext cx="2411242"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de-DE" sz="3400">
                <a:solidFill>
                  <a:srgbClr val="5B696B"/>
                </a:solidFill>
                <a:latin typeface="Community"/>
              </a:rPr>
              <a:t>Einführung</a:t>
            </a:r>
          </a:p>
        </p:txBody>
      </p:sp>
      <p:sp>
        <p:nvSpPr>
          <p:cNvPr id="51" name="TextBox 50">
            <a:extLst>
              <a:ext uri="{FF2B5EF4-FFF2-40B4-BE49-F238E27FC236}">
                <a16:creationId xmlns:a16="http://schemas.microsoft.com/office/drawing/2014/main" id="{7DCEB35C-DB37-9B40-9DF9-21AF31CF0786}"/>
              </a:ext>
            </a:extLst>
          </p:cNvPr>
          <p:cNvSpPr txBox="1"/>
          <p:nvPr/>
        </p:nvSpPr>
        <p:spPr>
          <a:xfrm>
            <a:off x="1331025" y="4664001"/>
            <a:ext cx="10619970" cy="6278642"/>
          </a:xfrm>
          <a:prstGeom prst="rect">
            <a:avLst/>
          </a:prstGeom>
        </p:spPr>
        <p:txBody>
          <a:bodyPr vert="horz" wrap="square" lIns="0" tIns="0" rIns="0" bIns="0" rtlCol="0">
            <a:spAutoFit/>
          </a:bodyPr>
          <a:lstStyle>
            <a:defPPr>
              <a:defRPr lang="en-US"/>
            </a:defPPr>
          </a:lstStyle>
          <a:p>
            <a:pPr defTabSz="1828514" rtl="0">
              <a:spcBef>
                <a:spcPct val="0"/>
              </a:spcBef>
              <a:spcAft>
                <a:spcPct val="0"/>
              </a:spcAft>
              <a:defRPr/>
            </a:pPr>
            <a:r>
              <a:rPr lang="de-DE" sz="3400" dirty="0">
                <a:solidFill>
                  <a:srgbClr val="5E6869"/>
                </a:solidFill>
                <a:latin typeface="Community Light"/>
                <a:cs typeface="Arial"/>
              </a:rPr>
              <a:t>Wir haben den beruflichen Erfolg von Studierenden, die LinkedIn Learning nutzen, mit dem von Studierenden verglichen, die das nicht tun.</a:t>
            </a:r>
          </a:p>
          <a:p>
            <a:pPr defTabSz="1828514">
              <a:spcBef>
                <a:spcPct val="0"/>
              </a:spcBef>
              <a:spcAft>
                <a:spcPct val="0"/>
              </a:spcAft>
              <a:defRPr/>
            </a:pPr>
            <a:endParaRPr lang="en-US" sz="3400" dirty="0">
              <a:solidFill>
                <a:srgbClr val="5E6869"/>
              </a:solidFill>
              <a:latin typeface="Community Light"/>
              <a:cs typeface="Arial"/>
            </a:endParaRPr>
          </a:p>
          <a:p>
            <a:pPr defTabSz="1828514" rtl="0">
              <a:spcBef>
                <a:spcPct val="0"/>
              </a:spcBef>
              <a:spcAft>
                <a:spcPct val="0"/>
              </a:spcAft>
              <a:defRPr/>
            </a:pPr>
            <a:r>
              <a:rPr lang="de-DE" sz="3400" dirty="0">
                <a:solidFill>
                  <a:srgbClr val="5E6869"/>
                </a:solidFill>
                <a:latin typeface="Community Light"/>
                <a:cs typeface="Arial"/>
              </a:rPr>
              <a:t>Das Ergebnis war eindeutig: Ein Jahr nach ihrem Abschluss fanden Studierende, die LinkedIn Learning nutzten, mit </a:t>
            </a:r>
            <a:r>
              <a:rPr lang="de-DE" sz="3400" b="1" dirty="0">
                <a:solidFill>
                  <a:srgbClr val="5E6869"/>
                </a:solidFill>
                <a:latin typeface="Community Light"/>
                <a:cs typeface="Arial"/>
              </a:rPr>
              <a:t>11 %*</a:t>
            </a:r>
            <a:r>
              <a:rPr lang="de-DE" sz="3400" dirty="0">
                <a:solidFill>
                  <a:srgbClr val="5E6869"/>
                </a:solidFill>
                <a:latin typeface="Community Light"/>
                <a:cs typeface="Arial"/>
              </a:rPr>
              <a:t> höherer Wahrscheinlichkeit einen Job als solche, die dies nicht taten, obwohl sie alle dieselbe Hochschule besucht hatten.</a:t>
            </a:r>
          </a:p>
          <a:p>
            <a:pPr defTabSz="1828514">
              <a:spcBef>
                <a:spcPct val="0"/>
              </a:spcBef>
              <a:spcAft>
                <a:spcPct val="0"/>
              </a:spcAft>
              <a:defRPr/>
            </a:pPr>
            <a:endParaRPr lang="en-US" sz="3400" dirty="0">
              <a:solidFill>
                <a:srgbClr val="5E6869"/>
              </a:solidFill>
              <a:latin typeface="Community Light"/>
              <a:cs typeface="Arial"/>
            </a:endParaRPr>
          </a:p>
          <a:p>
            <a:pPr defTabSz="1828514" rtl="0">
              <a:spcBef>
                <a:spcPct val="0"/>
              </a:spcBef>
              <a:spcAft>
                <a:spcPct val="0"/>
              </a:spcAft>
              <a:defRPr/>
            </a:pPr>
            <a:r>
              <a:rPr lang="de-DE" sz="3400" dirty="0">
                <a:solidFill>
                  <a:srgbClr val="5E6869"/>
                </a:solidFill>
                <a:latin typeface="Community Light"/>
                <a:cs typeface="Arial"/>
              </a:rPr>
              <a:t>Mit den Strategien in diesem Ratgeber steigern Sie die Nutzung von LinkedIn Learning in Ihrer Einrichtung und – das belegen unsere Daten – verhelfen Ihren Studierenden zu mehr Erfolg.</a:t>
            </a:r>
          </a:p>
        </p:txBody>
      </p:sp>
      <p:sp>
        <p:nvSpPr>
          <p:cNvPr id="52" name="Oval 51">
            <a:extLst>
              <a:ext uri="{FF2B5EF4-FFF2-40B4-BE49-F238E27FC236}">
                <a16:creationId xmlns:a16="http://schemas.microsoft.com/office/drawing/2014/main" id="{EDE17C36-36D7-954F-8A12-CE5708A79F8F}"/>
              </a:ext>
            </a:extLst>
          </p:cNvPr>
          <p:cNvSpPr/>
          <p:nvPr/>
        </p:nvSpPr>
        <p:spPr>
          <a:xfrm>
            <a:off x="13104238" y="4472422"/>
            <a:ext cx="7485579" cy="7433402"/>
          </a:xfrm>
          <a:prstGeom prst="ellipse">
            <a:avLst/>
          </a:prstGeom>
          <a:solidFill>
            <a:srgbClr val="D6EBC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a:solidFill>
                <a:srgbClr val="FFFFFF"/>
              </a:solidFill>
              <a:latin typeface="Community" panose="02000303040000020003" pitchFamily="2" charset="0"/>
              <a:ea typeface="+mn-ea"/>
            </a:endParaRPr>
          </a:p>
        </p:txBody>
      </p:sp>
      <p:sp>
        <p:nvSpPr>
          <p:cNvPr id="53" name="TextBox 52">
            <a:extLst>
              <a:ext uri="{FF2B5EF4-FFF2-40B4-BE49-F238E27FC236}">
                <a16:creationId xmlns:a16="http://schemas.microsoft.com/office/drawing/2014/main" id="{2B5E720D-6003-6D47-ABD1-57B432A8DEE8}"/>
              </a:ext>
            </a:extLst>
          </p:cNvPr>
          <p:cNvSpPr txBox="1"/>
          <p:nvPr/>
        </p:nvSpPr>
        <p:spPr>
          <a:xfrm>
            <a:off x="14015528" y="7245732"/>
            <a:ext cx="5812491" cy="2769989"/>
          </a:xfrm>
          <a:prstGeom prst="rect">
            <a:avLst/>
          </a:prstGeom>
        </p:spPr>
        <p:txBody>
          <a:bodyPr vert="horz" wrap="square" lIns="0" tIns="0" rIns="0" bIns="0" rtlCol="0">
            <a:spAutoFit/>
          </a:bodyPr>
          <a:lstStyle>
            <a:defPPr>
              <a:defRPr lang="en-US"/>
            </a:defPPr>
          </a:lstStyle>
          <a:p>
            <a:pPr algn="ctr" rtl="0"/>
            <a:r>
              <a:rPr lang="de-DE" sz="3600" dirty="0">
                <a:solidFill>
                  <a:srgbClr val="546779"/>
                </a:solidFill>
                <a:latin typeface="Community Light" panose="02000303040000020003" pitchFamily="2" charset="0"/>
              </a:rPr>
              <a:t>höher ist die Wahrscheinlichkeit, dass Studierende ein und derselben Hochschule, die LinkedIn Learning nutzten, ein Jahr nach ihrem Abschluss einen Job fanden, im Vergleich zu denen, die dies nicht taten.</a:t>
            </a:r>
          </a:p>
        </p:txBody>
      </p:sp>
      <p:sp>
        <p:nvSpPr>
          <p:cNvPr id="54" name="TextBox 53">
            <a:extLst>
              <a:ext uri="{FF2B5EF4-FFF2-40B4-BE49-F238E27FC236}">
                <a16:creationId xmlns:a16="http://schemas.microsoft.com/office/drawing/2014/main" id="{8E681B5D-024B-704C-92E8-0F3CC3988611}"/>
              </a:ext>
            </a:extLst>
          </p:cNvPr>
          <p:cNvSpPr txBox="1"/>
          <p:nvPr/>
        </p:nvSpPr>
        <p:spPr>
          <a:xfrm>
            <a:off x="13903408" y="5857726"/>
            <a:ext cx="5887238" cy="1354217"/>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de-DE" sz="8800" dirty="0">
                <a:solidFill>
                  <a:srgbClr val="44702D"/>
                </a:solidFill>
                <a:latin typeface="Community Light" panose="02000303040000020003" pitchFamily="2" charset="0"/>
                <a:cs typeface="AvenirNext LT Pro Regular"/>
              </a:rPr>
              <a:t>11 %</a:t>
            </a:r>
          </a:p>
        </p:txBody>
      </p:sp>
      <p:sp>
        <p:nvSpPr>
          <p:cNvPr id="56" name="Rectangle 55">
            <a:extLst>
              <a:ext uri="{FF2B5EF4-FFF2-40B4-BE49-F238E27FC236}">
                <a16:creationId xmlns:a16="http://schemas.microsoft.com/office/drawing/2014/main" id="{146132E1-176C-5543-86A5-1DF4EA605F75}"/>
              </a:ext>
            </a:extLst>
          </p:cNvPr>
          <p:cNvSpPr/>
          <p:nvPr/>
        </p:nvSpPr>
        <p:spPr>
          <a:xfrm>
            <a:off x="1346776" y="12762142"/>
            <a:ext cx="9073131" cy="287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de-DE" dirty="0">
                <a:solidFill>
                  <a:srgbClr val="54667A"/>
                </a:solidFill>
                <a:latin typeface="Community Light" panose="02000303040000020003" pitchFamily="2" charset="0"/>
              </a:rPr>
              <a:t>* Quelle: LinkedIn Analyse unter Studierenden, die LinkedIn Learning nutzten bzw. nicht nutzten</a:t>
            </a:r>
          </a:p>
        </p:txBody>
      </p:sp>
    </p:spTree>
    <p:extLst>
      <p:ext uri="{BB962C8B-B14F-4D97-AF65-F5344CB8AC3E}">
        <p14:creationId xmlns:p14="http://schemas.microsoft.com/office/powerpoint/2010/main" val="83313195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F3742DE-B9D3-2449-BF6B-E8824980A978}"/>
              </a:ext>
            </a:extLst>
          </p:cNvPr>
          <p:cNvSpPr/>
          <p:nvPr/>
        </p:nvSpPr>
        <p:spPr>
          <a:xfrm>
            <a:off x="-3327991" y="1360967"/>
            <a:ext cx="10994066" cy="10994066"/>
          </a:xfrm>
          <a:prstGeom prst="ellipse">
            <a:avLst/>
          </a:prstGeom>
          <a:solidFill>
            <a:srgbClr val="E9E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John Jersin">
            <a:extLst>
              <a:ext uri="{FF2B5EF4-FFF2-40B4-BE49-F238E27FC236}">
                <a16:creationId xmlns:a16="http://schemas.microsoft.com/office/drawing/2014/main" id="{1E5D5128-32FB-AE47-A1AE-A33FB64C66E7}"/>
              </a:ext>
            </a:extLst>
          </p:cNvPr>
          <p:cNvSpPr txBox="1"/>
          <p:nvPr/>
        </p:nvSpPr>
        <p:spPr>
          <a:xfrm>
            <a:off x="1300821" y="5943901"/>
            <a:ext cx="6139310" cy="1828199"/>
          </a:xfrm>
          <a:prstGeom prst="rect">
            <a:avLst/>
          </a:prstGeom>
          <a:noFill/>
          <a:ln w="3175"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xmlns:p15="http://schemas.microsoft.com/office/powerpoint/2012/main" xmlns:p14="http://schemas.microsoft.com/office/powerpoint/2010/main" xmlns:c15="http://schemas.microsoft.com/office/drawing/2012/chart" xmlns:c="http://schemas.openxmlformats.org/drawingml/2006/chart" val="1"/>
            </a:ext>
          </a:extLst>
        </p:spPr>
        <p:txBody>
          <a:bodyPr wrap="square" lIns="48136" tIns="48136" rIns="48136" bIns="48136" numCol="1" anchor="t">
            <a:spAutoFit/>
          </a:bodyPr>
          <a:lstStyle>
            <a:lvl1pPr algn="l">
              <a:lnSpc>
                <a:spcPct val="70000"/>
              </a:lnSpc>
              <a:defRPr sz="9000" b="0">
                <a:solidFill>
                  <a:srgbClr val="006FB9"/>
                </a:solidFill>
              </a:defRPr>
            </a:lvl1pPr>
          </a:lstStyle>
          <a:p>
            <a:pPr defTabSz="1828160" rtl="0">
              <a:lnSpc>
                <a:spcPct val="90000"/>
              </a:lnSpc>
              <a:spcBef>
                <a:spcPct val="0"/>
              </a:spcBef>
              <a:spcAft>
                <a:spcPct val="0"/>
              </a:spcAft>
              <a:defRPr/>
            </a:pPr>
            <a:r>
              <a:rPr lang="de-DE" sz="12498">
                <a:solidFill>
                  <a:srgbClr val="5B696B"/>
                </a:solidFill>
                <a:latin typeface="Community Light" panose="02000303040000020003" pitchFamily="2" charset="0"/>
              </a:rPr>
              <a:t>Inhalt</a:t>
            </a:r>
          </a:p>
        </p:txBody>
      </p:sp>
      <p:grpSp>
        <p:nvGrpSpPr>
          <p:cNvPr id="5" name="Group 4">
            <a:extLst>
              <a:ext uri="{FF2B5EF4-FFF2-40B4-BE49-F238E27FC236}">
                <a16:creationId xmlns:a16="http://schemas.microsoft.com/office/drawing/2014/main" id="{3A8746D5-E2EA-7B41-A70A-4BD2086CE9FF}"/>
              </a:ext>
            </a:extLst>
          </p:cNvPr>
          <p:cNvGrpSpPr/>
          <p:nvPr/>
        </p:nvGrpSpPr>
        <p:grpSpPr>
          <a:xfrm>
            <a:off x="12068943" y="2474212"/>
            <a:ext cx="11079617" cy="8767576"/>
            <a:chOff x="12068943" y="2374514"/>
            <a:chExt cx="11079617" cy="8767576"/>
          </a:xfrm>
        </p:grpSpPr>
        <p:grpSp>
          <p:nvGrpSpPr>
            <p:cNvPr id="2" name="Group 1">
              <a:extLst>
                <a:ext uri="{FF2B5EF4-FFF2-40B4-BE49-F238E27FC236}">
                  <a16:creationId xmlns:a16="http://schemas.microsoft.com/office/drawing/2014/main" id="{DCC2688B-9D37-6D45-AE8F-A01D62E58D92}"/>
                </a:ext>
              </a:extLst>
            </p:cNvPr>
            <p:cNvGrpSpPr/>
            <p:nvPr/>
          </p:nvGrpSpPr>
          <p:grpSpPr>
            <a:xfrm>
              <a:off x="12068943" y="2374514"/>
              <a:ext cx="11079617" cy="1543530"/>
              <a:chOff x="9242920" y="2539881"/>
              <a:chExt cx="11079617" cy="1543530"/>
            </a:xfrm>
          </p:grpSpPr>
          <p:sp>
            <p:nvSpPr>
              <p:cNvPr id="13" name="Oval 12">
                <a:extLst>
                  <a:ext uri="{FF2B5EF4-FFF2-40B4-BE49-F238E27FC236}">
                    <a16:creationId xmlns:a16="http://schemas.microsoft.com/office/drawing/2014/main" id="{02359B97-DCD6-2148-8456-CDE3053524FE}"/>
                  </a:ext>
                </a:extLst>
              </p:cNvPr>
              <p:cNvSpPr/>
              <p:nvPr/>
            </p:nvSpPr>
            <p:spPr>
              <a:xfrm>
                <a:off x="9242920" y="2842205"/>
                <a:ext cx="881808" cy="881810"/>
              </a:xfrm>
              <a:prstGeom prst="ellipse">
                <a:avLst/>
              </a:prstGeom>
              <a:solidFill>
                <a:srgbClr val="DC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Light" panose="02000303040000020003" pitchFamily="2" charset="0"/>
                </a:endParaRPr>
              </a:p>
            </p:txBody>
          </p:sp>
          <p:sp>
            <p:nvSpPr>
              <p:cNvPr id="14" name="Rectangle 13">
                <a:extLst>
                  <a:ext uri="{FF2B5EF4-FFF2-40B4-BE49-F238E27FC236}">
                    <a16:creationId xmlns:a16="http://schemas.microsoft.com/office/drawing/2014/main" id="{1C5B1FA1-2642-BC44-8C69-DE385E6A2654}"/>
                  </a:ext>
                </a:extLst>
              </p:cNvPr>
              <p:cNvSpPr/>
              <p:nvPr/>
            </p:nvSpPr>
            <p:spPr>
              <a:xfrm>
                <a:off x="9386107" y="2810933"/>
                <a:ext cx="595434" cy="944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5500">
                    <a:solidFill>
                      <a:srgbClr val="0465C2"/>
                    </a:solidFill>
                    <a:latin typeface="Community Light" panose="02000303040000020003" pitchFamily="2" charset="0"/>
                  </a:rPr>
                  <a:t>1</a:t>
                </a:r>
              </a:p>
            </p:txBody>
          </p:sp>
          <p:sp>
            <p:nvSpPr>
              <p:cNvPr id="15" name="Rectangle 14">
                <a:extLst>
                  <a:ext uri="{FF2B5EF4-FFF2-40B4-BE49-F238E27FC236}">
                    <a16:creationId xmlns:a16="http://schemas.microsoft.com/office/drawing/2014/main" id="{E80DDDFB-CF2F-7E4C-AE42-10BD0BFB2A94}"/>
                  </a:ext>
                </a:extLst>
              </p:cNvPr>
              <p:cNvSpPr/>
              <p:nvPr/>
            </p:nvSpPr>
            <p:spPr>
              <a:xfrm>
                <a:off x="10630344" y="2539881"/>
                <a:ext cx="9692193" cy="1543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08" rtl="0">
                  <a:lnSpc>
                    <a:spcPct val="90000"/>
                  </a:lnSpc>
                  <a:spcBef>
                    <a:spcPct val="0"/>
                  </a:spcBef>
                  <a:spcAft>
                    <a:spcPct val="0"/>
                  </a:spcAft>
                  <a:defRPr/>
                </a:pPr>
                <a:r>
                  <a:rPr lang="de-DE" sz="7000">
                    <a:solidFill>
                      <a:srgbClr val="5B696B"/>
                    </a:solidFill>
                    <a:latin typeface="Community Light" panose="02000303040000020003" pitchFamily="2" charset="0"/>
                  </a:rPr>
                  <a:t>Onboarding</a:t>
                </a:r>
              </a:p>
            </p:txBody>
          </p:sp>
        </p:grpSp>
        <p:grpSp>
          <p:nvGrpSpPr>
            <p:cNvPr id="41" name="Group 40">
              <a:extLst>
                <a:ext uri="{FF2B5EF4-FFF2-40B4-BE49-F238E27FC236}">
                  <a16:creationId xmlns:a16="http://schemas.microsoft.com/office/drawing/2014/main" id="{91188B5B-7316-394B-A262-598F2306C551}"/>
                </a:ext>
              </a:extLst>
            </p:cNvPr>
            <p:cNvGrpSpPr/>
            <p:nvPr/>
          </p:nvGrpSpPr>
          <p:grpSpPr>
            <a:xfrm>
              <a:off x="12068943" y="4180526"/>
              <a:ext cx="11079617" cy="1543530"/>
              <a:chOff x="9242920" y="2539881"/>
              <a:chExt cx="11079617" cy="1543530"/>
            </a:xfrm>
          </p:grpSpPr>
          <p:sp>
            <p:nvSpPr>
              <p:cNvPr id="42" name="Oval 41">
                <a:extLst>
                  <a:ext uri="{FF2B5EF4-FFF2-40B4-BE49-F238E27FC236}">
                    <a16:creationId xmlns:a16="http://schemas.microsoft.com/office/drawing/2014/main" id="{D92494D8-B8DA-B647-8B60-F7B2FC6FE722}"/>
                  </a:ext>
                </a:extLst>
              </p:cNvPr>
              <p:cNvSpPr/>
              <p:nvPr/>
            </p:nvSpPr>
            <p:spPr>
              <a:xfrm>
                <a:off x="9242920" y="2842205"/>
                <a:ext cx="881808" cy="881810"/>
              </a:xfrm>
              <a:prstGeom prst="ellipse">
                <a:avLst/>
              </a:prstGeom>
              <a:solidFill>
                <a:srgbClr val="D6E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Light" panose="02000303040000020003" pitchFamily="2" charset="0"/>
                </a:endParaRPr>
              </a:p>
            </p:txBody>
          </p:sp>
          <p:sp>
            <p:nvSpPr>
              <p:cNvPr id="43" name="Rectangle 42">
                <a:extLst>
                  <a:ext uri="{FF2B5EF4-FFF2-40B4-BE49-F238E27FC236}">
                    <a16:creationId xmlns:a16="http://schemas.microsoft.com/office/drawing/2014/main" id="{D8C7D481-41D6-2F48-A453-868FEC58B0FB}"/>
                  </a:ext>
                </a:extLst>
              </p:cNvPr>
              <p:cNvSpPr/>
              <p:nvPr/>
            </p:nvSpPr>
            <p:spPr>
              <a:xfrm>
                <a:off x="9386107" y="2810933"/>
                <a:ext cx="595434" cy="944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5500">
                    <a:solidFill>
                      <a:srgbClr val="44702B"/>
                    </a:solidFill>
                    <a:latin typeface="Community Light" panose="02000303040000020003" pitchFamily="2" charset="0"/>
                  </a:rPr>
                  <a:t>2</a:t>
                </a:r>
              </a:p>
            </p:txBody>
          </p:sp>
          <p:sp>
            <p:nvSpPr>
              <p:cNvPr id="44" name="Rectangle 43">
                <a:extLst>
                  <a:ext uri="{FF2B5EF4-FFF2-40B4-BE49-F238E27FC236}">
                    <a16:creationId xmlns:a16="http://schemas.microsoft.com/office/drawing/2014/main" id="{B6F794EB-87E2-E948-BBEE-2DB5DC2BB70F}"/>
                  </a:ext>
                </a:extLst>
              </p:cNvPr>
              <p:cNvSpPr/>
              <p:nvPr/>
            </p:nvSpPr>
            <p:spPr>
              <a:xfrm>
                <a:off x="10630344" y="2539881"/>
                <a:ext cx="9692193" cy="1543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08" rtl="0">
                  <a:lnSpc>
                    <a:spcPct val="90000"/>
                  </a:lnSpc>
                  <a:spcBef>
                    <a:spcPct val="0"/>
                  </a:spcBef>
                  <a:spcAft>
                    <a:spcPct val="0"/>
                  </a:spcAft>
                  <a:defRPr/>
                </a:pPr>
                <a:r>
                  <a:rPr lang="de-DE" sz="7000">
                    <a:solidFill>
                      <a:srgbClr val="5B696B"/>
                    </a:solidFill>
                    <a:latin typeface="Community Light" panose="02000303040000020003" pitchFamily="2" charset="0"/>
                  </a:rPr>
                  <a:t>Lehrkräfte</a:t>
                </a:r>
              </a:p>
            </p:txBody>
          </p:sp>
        </p:grpSp>
        <p:grpSp>
          <p:nvGrpSpPr>
            <p:cNvPr id="45" name="Group 44">
              <a:extLst>
                <a:ext uri="{FF2B5EF4-FFF2-40B4-BE49-F238E27FC236}">
                  <a16:creationId xmlns:a16="http://schemas.microsoft.com/office/drawing/2014/main" id="{B78D6C06-889F-B748-829F-82CBFE973070}"/>
                </a:ext>
              </a:extLst>
            </p:cNvPr>
            <p:cNvGrpSpPr/>
            <p:nvPr/>
          </p:nvGrpSpPr>
          <p:grpSpPr>
            <a:xfrm>
              <a:off x="12068943" y="5986538"/>
              <a:ext cx="11079617" cy="1543530"/>
              <a:chOff x="9242920" y="2539881"/>
              <a:chExt cx="11079617" cy="1543530"/>
            </a:xfrm>
          </p:grpSpPr>
          <p:sp>
            <p:nvSpPr>
              <p:cNvPr id="46" name="Oval 45">
                <a:extLst>
                  <a:ext uri="{FF2B5EF4-FFF2-40B4-BE49-F238E27FC236}">
                    <a16:creationId xmlns:a16="http://schemas.microsoft.com/office/drawing/2014/main" id="{861F480F-AFF3-4641-98EE-4AB423EE7C58}"/>
                  </a:ext>
                </a:extLst>
              </p:cNvPr>
              <p:cNvSpPr/>
              <p:nvPr/>
            </p:nvSpPr>
            <p:spPr>
              <a:xfrm>
                <a:off x="9242920" y="2842205"/>
                <a:ext cx="881808" cy="881810"/>
              </a:xfrm>
              <a:prstGeom prst="ellipse">
                <a:avLst/>
              </a:prstGeom>
              <a:solidFill>
                <a:srgbClr val="FBE1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47" name="Rectangle 46">
                <a:extLst>
                  <a:ext uri="{FF2B5EF4-FFF2-40B4-BE49-F238E27FC236}">
                    <a16:creationId xmlns:a16="http://schemas.microsoft.com/office/drawing/2014/main" id="{5DAE4DFB-F355-834C-9780-E476FD26EFB3}"/>
                  </a:ext>
                </a:extLst>
              </p:cNvPr>
              <p:cNvSpPr/>
              <p:nvPr/>
            </p:nvSpPr>
            <p:spPr>
              <a:xfrm>
                <a:off x="9386107" y="2810933"/>
                <a:ext cx="595434" cy="944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5500">
                    <a:solidFill>
                      <a:srgbClr val="925806"/>
                    </a:solidFill>
                    <a:latin typeface="Community Light" panose="02000303040000020003" pitchFamily="2" charset="0"/>
                  </a:rPr>
                  <a:t>3</a:t>
                </a:r>
              </a:p>
            </p:txBody>
          </p:sp>
          <p:sp>
            <p:nvSpPr>
              <p:cNvPr id="48" name="Rectangle 47">
                <a:extLst>
                  <a:ext uri="{FF2B5EF4-FFF2-40B4-BE49-F238E27FC236}">
                    <a16:creationId xmlns:a16="http://schemas.microsoft.com/office/drawing/2014/main" id="{BEF63EC1-FF91-BE42-8A81-ABAC59358265}"/>
                  </a:ext>
                </a:extLst>
              </p:cNvPr>
              <p:cNvSpPr/>
              <p:nvPr/>
            </p:nvSpPr>
            <p:spPr>
              <a:xfrm>
                <a:off x="10630344" y="2539881"/>
                <a:ext cx="9692193" cy="1543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08" rtl="0">
                  <a:lnSpc>
                    <a:spcPct val="90000"/>
                  </a:lnSpc>
                  <a:spcBef>
                    <a:spcPct val="0"/>
                  </a:spcBef>
                  <a:spcAft>
                    <a:spcPct val="0"/>
                  </a:spcAft>
                  <a:defRPr/>
                </a:pPr>
                <a:r>
                  <a:rPr lang="de-DE" sz="7000">
                    <a:solidFill>
                      <a:srgbClr val="5B696B"/>
                    </a:solidFill>
                    <a:latin typeface="Community Light" panose="02000303040000020003" pitchFamily="2" charset="0"/>
                  </a:rPr>
                  <a:t>Studierende</a:t>
                </a:r>
              </a:p>
            </p:txBody>
          </p:sp>
        </p:grpSp>
        <p:grpSp>
          <p:nvGrpSpPr>
            <p:cNvPr id="49" name="Group 48">
              <a:extLst>
                <a:ext uri="{FF2B5EF4-FFF2-40B4-BE49-F238E27FC236}">
                  <a16:creationId xmlns:a16="http://schemas.microsoft.com/office/drawing/2014/main" id="{E48188D7-C931-6C41-B4F7-41CA8778EE98}"/>
                </a:ext>
              </a:extLst>
            </p:cNvPr>
            <p:cNvGrpSpPr/>
            <p:nvPr/>
          </p:nvGrpSpPr>
          <p:grpSpPr>
            <a:xfrm>
              <a:off x="12068943" y="7792550"/>
              <a:ext cx="11079617" cy="1543530"/>
              <a:chOff x="9242920" y="2539881"/>
              <a:chExt cx="11079617" cy="1543530"/>
            </a:xfrm>
          </p:grpSpPr>
          <p:sp>
            <p:nvSpPr>
              <p:cNvPr id="50" name="Oval 49">
                <a:extLst>
                  <a:ext uri="{FF2B5EF4-FFF2-40B4-BE49-F238E27FC236}">
                    <a16:creationId xmlns:a16="http://schemas.microsoft.com/office/drawing/2014/main" id="{4268CB69-D8B7-4544-BE31-63B0DFD5A24A}"/>
                  </a:ext>
                </a:extLst>
              </p:cNvPr>
              <p:cNvSpPr/>
              <p:nvPr/>
            </p:nvSpPr>
            <p:spPr>
              <a:xfrm>
                <a:off x="9242920" y="2842205"/>
                <a:ext cx="881808" cy="881810"/>
              </a:xfrm>
              <a:prstGeom prst="ellipse">
                <a:avLst/>
              </a:prstGeom>
              <a:solidFill>
                <a:srgbClr val="F7D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51" name="Rectangle 50">
                <a:extLst>
                  <a:ext uri="{FF2B5EF4-FFF2-40B4-BE49-F238E27FC236}">
                    <a16:creationId xmlns:a16="http://schemas.microsoft.com/office/drawing/2014/main" id="{5542A342-8780-AD4B-8298-BCF738486059}"/>
                  </a:ext>
                </a:extLst>
              </p:cNvPr>
              <p:cNvSpPr/>
              <p:nvPr/>
            </p:nvSpPr>
            <p:spPr>
              <a:xfrm>
                <a:off x="9386107" y="2810933"/>
                <a:ext cx="595434" cy="944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5500">
                    <a:solidFill>
                      <a:srgbClr val="B03F1F"/>
                    </a:solidFill>
                    <a:latin typeface="Community Light" panose="02000303040000020003" pitchFamily="2" charset="0"/>
                  </a:rPr>
                  <a:t>4</a:t>
                </a:r>
              </a:p>
            </p:txBody>
          </p:sp>
          <p:sp>
            <p:nvSpPr>
              <p:cNvPr id="52" name="Rectangle 51">
                <a:extLst>
                  <a:ext uri="{FF2B5EF4-FFF2-40B4-BE49-F238E27FC236}">
                    <a16:creationId xmlns:a16="http://schemas.microsoft.com/office/drawing/2014/main" id="{988FE4CB-DB63-5F41-B758-98AB6E08629D}"/>
                  </a:ext>
                </a:extLst>
              </p:cNvPr>
              <p:cNvSpPr/>
              <p:nvPr/>
            </p:nvSpPr>
            <p:spPr>
              <a:xfrm>
                <a:off x="10630344" y="2539881"/>
                <a:ext cx="9692193" cy="1543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08" rtl="0">
                  <a:lnSpc>
                    <a:spcPct val="90000"/>
                  </a:lnSpc>
                  <a:spcBef>
                    <a:spcPct val="0"/>
                  </a:spcBef>
                  <a:spcAft>
                    <a:spcPct val="0"/>
                  </a:spcAft>
                  <a:defRPr/>
                </a:pPr>
                <a:r>
                  <a:rPr lang="de-DE" sz="7000">
                    <a:solidFill>
                      <a:srgbClr val="5B696B"/>
                    </a:solidFill>
                    <a:latin typeface="Community Light" panose="02000303040000020003" pitchFamily="2" charset="0"/>
                  </a:rPr>
                  <a:t>Career Service</a:t>
                </a:r>
              </a:p>
            </p:txBody>
          </p:sp>
        </p:grpSp>
        <p:grpSp>
          <p:nvGrpSpPr>
            <p:cNvPr id="53" name="Group 52">
              <a:extLst>
                <a:ext uri="{FF2B5EF4-FFF2-40B4-BE49-F238E27FC236}">
                  <a16:creationId xmlns:a16="http://schemas.microsoft.com/office/drawing/2014/main" id="{04942098-DDEE-494C-9CFF-B14968B989C9}"/>
                </a:ext>
              </a:extLst>
            </p:cNvPr>
            <p:cNvGrpSpPr/>
            <p:nvPr/>
          </p:nvGrpSpPr>
          <p:grpSpPr>
            <a:xfrm>
              <a:off x="12068943" y="9598560"/>
              <a:ext cx="11079617" cy="1543530"/>
              <a:chOff x="9242920" y="2539881"/>
              <a:chExt cx="11079617" cy="1543530"/>
            </a:xfrm>
          </p:grpSpPr>
          <p:sp>
            <p:nvSpPr>
              <p:cNvPr id="54" name="Oval 53">
                <a:extLst>
                  <a:ext uri="{FF2B5EF4-FFF2-40B4-BE49-F238E27FC236}">
                    <a16:creationId xmlns:a16="http://schemas.microsoft.com/office/drawing/2014/main" id="{24A0B125-C1A1-714D-9AF2-430787FF3A25}"/>
                  </a:ext>
                </a:extLst>
              </p:cNvPr>
              <p:cNvSpPr/>
              <p:nvPr/>
            </p:nvSpPr>
            <p:spPr>
              <a:xfrm>
                <a:off x="9242920" y="2842205"/>
                <a:ext cx="881808" cy="881810"/>
              </a:xfrm>
              <a:prstGeom prst="ellipse">
                <a:avLst/>
              </a:prstGeom>
              <a:solidFill>
                <a:srgbClr val="E8E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Light" panose="02000303040000020003" pitchFamily="2" charset="0"/>
                </a:endParaRPr>
              </a:p>
            </p:txBody>
          </p:sp>
          <p:sp>
            <p:nvSpPr>
              <p:cNvPr id="55" name="Rectangle 54">
                <a:extLst>
                  <a:ext uri="{FF2B5EF4-FFF2-40B4-BE49-F238E27FC236}">
                    <a16:creationId xmlns:a16="http://schemas.microsoft.com/office/drawing/2014/main" id="{4B61DD94-C0AD-1C48-975F-E9D4EBC73897}"/>
                  </a:ext>
                </a:extLst>
              </p:cNvPr>
              <p:cNvSpPr/>
              <p:nvPr/>
            </p:nvSpPr>
            <p:spPr>
              <a:xfrm>
                <a:off x="9386107" y="2810933"/>
                <a:ext cx="595434" cy="944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de-DE" sz="5500">
                    <a:solidFill>
                      <a:srgbClr val="556679"/>
                    </a:solidFill>
                    <a:latin typeface="Community Light" panose="02000303040000020003" pitchFamily="2" charset="0"/>
                  </a:rPr>
                  <a:t>5</a:t>
                </a:r>
              </a:p>
            </p:txBody>
          </p:sp>
          <p:sp>
            <p:nvSpPr>
              <p:cNvPr id="56" name="Rectangle 55">
                <a:extLst>
                  <a:ext uri="{FF2B5EF4-FFF2-40B4-BE49-F238E27FC236}">
                    <a16:creationId xmlns:a16="http://schemas.microsoft.com/office/drawing/2014/main" id="{E0F9DA78-BD98-8A48-8F35-645A16C4B0C5}"/>
                  </a:ext>
                </a:extLst>
              </p:cNvPr>
              <p:cNvSpPr/>
              <p:nvPr/>
            </p:nvSpPr>
            <p:spPr>
              <a:xfrm>
                <a:off x="10630344" y="2539881"/>
                <a:ext cx="9692193" cy="1543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08" rtl="0">
                  <a:lnSpc>
                    <a:spcPct val="90000"/>
                  </a:lnSpc>
                  <a:spcBef>
                    <a:spcPct val="0"/>
                  </a:spcBef>
                  <a:spcAft>
                    <a:spcPct val="0"/>
                  </a:spcAft>
                  <a:defRPr/>
                </a:pPr>
                <a:r>
                  <a:rPr lang="de-DE" sz="7000">
                    <a:solidFill>
                      <a:srgbClr val="5B696B"/>
                    </a:solidFill>
                    <a:latin typeface="Community Light" panose="02000303040000020003" pitchFamily="2" charset="0"/>
                  </a:rPr>
                  <a:t>Beschäftigte</a:t>
                </a:r>
              </a:p>
            </p:txBody>
          </p:sp>
        </p:grpSp>
      </p:grpSp>
      <p:pic>
        <p:nvPicPr>
          <p:cNvPr id="57" name="Picture 56" descr="A close up of a sign&#10;&#10;Description automatically generated">
            <a:extLst>
              <a:ext uri="{FF2B5EF4-FFF2-40B4-BE49-F238E27FC236}">
                <a16:creationId xmlns:a16="http://schemas.microsoft.com/office/drawing/2014/main" id="{28CEC0F1-B0AF-0342-852F-CCA118BE97E7}"/>
              </a:ext>
            </a:extLst>
          </p:cNvPr>
          <p:cNvPicPr>
            <a:picLocks noChangeAspect="1"/>
          </p:cNvPicPr>
          <p:nvPr/>
        </p:nvPicPr>
        <p:blipFill>
          <a:blip r:embed="rId3"/>
          <a:stretch>
            <a:fillRect/>
          </a:stretch>
        </p:blipFill>
        <p:spPr>
          <a:xfrm>
            <a:off x="20933824" y="12811147"/>
            <a:ext cx="2090791" cy="287116"/>
          </a:xfrm>
          <a:prstGeom prst="rect">
            <a:avLst/>
          </a:prstGeom>
        </p:spPr>
      </p:pic>
    </p:spTree>
    <p:extLst>
      <p:ext uri="{BB962C8B-B14F-4D97-AF65-F5344CB8AC3E}">
        <p14:creationId xmlns:p14="http://schemas.microsoft.com/office/powerpoint/2010/main" val="380757651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
        <p:cNvGrpSpPr/>
        <p:nvPr/>
      </p:nvGrpSpPr>
      <p:grpSpPr>
        <a:xfrm>
          <a:off x="0" y="0"/>
          <a:ext cx="0" cy="0"/>
          <a:chOff x="0" y="0"/>
          <a:chExt cx="0" cy="0"/>
        </a:xfrm>
      </p:grpSpPr>
      <p:pic>
        <p:nvPicPr>
          <p:cNvPr id="17" name="Picture 16" descr="A close up of a sign&#10;&#10;Description automatically generated">
            <a:extLst>
              <a:ext uri="{FF2B5EF4-FFF2-40B4-BE49-F238E27FC236}">
                <a16:creationId xmlns:a16="http://schemas.microsoft.com/office/drawing/2014/main" id="{9A3194A4-00C0-614B-8252-13EB3CA23010}"/>
              </a:ext>
            </a:extLst>
          </p:cNvPr>
          <p:cNvPicPr>
            <a:picLocks noChangeAspect="1"/>
          </p:cNvPicPr>
          <p:nvPr/>
        </p:nvPicPr>
        <p:blipFill>
          <a:blip r:embed="rId3"/>
          <a:stretch>
            <a:fillRect/>
          </a:stretch>
        </p:blipFill>
        <p:spPr>
          <a:xfrm>
            <a:off x="1362560" y="12811147"/>
            <a:ext cx="2090791" cy="287116"/>
          </a:xfrm>
          <a:prstGeom prst="rect">
            <a:avLst/>
          </a:prstGeom>
        </p:spPr>
      </p:pic>
      <p:grpSp>
        <p:nvGrpSpPr>
          <p:cNvPr id="3" name="Group 2">
            <a:extLst>
              <a:ext uri="{FF2B5EF4-FFF2-40B4-BE49-F238E27FC236}">
                <a16:creationId xmlns:a16="http://schemas.microsoft.com/office/drawing/2014/main" id="{E5828BB2-66E7-2243-AB3A-512523763141}"/>
              </a:ext>
            </a:extLst>
          </p:cNvPr>
          <p:cNvGrpSpPr/>
          <p:nvPr/>
        </p:nvGrpSpPr>
        <p:grpSpPr>
          <a:xfrm>
            <a:off x="1362560" y="5563438"/>
            <a:ext cx="9053649" cy="2589124"/>
            <a:chOff x="1362560" y="6027397"/>
            <a:chExt cx="9053649" cy="2589124"/>
          </a:xfrm>
        </p:grpSpPr>
        <p:grpSp>
          <p:nvGrpSpPr>
            <p:cNvPr id="2" name="Group 1">
              <a:extLst>
                <a:ext uri="{FF2B5EF4-FFF2-40B4-BE49-F238E27FC236}">
                  <a16:creationId xmlns:a16="http://schemas.microsoft.com/office/drawing/2014/main" id="{6BA1C046-F6FB-C14A-8CC8-CD8CEB43E6A5}"/>
                </a:ext>
              </a:extLst>
            </p:cNvPr>
            <p:cNvGrpSpPr/>
            <p:nvPr/>
          </p:nvGrpSpPr>
          <p:grpSpPr>
            <a:xfrm>
              <a:off x="1362560" y="6027397"/>
              <a:ext cx="9053649" cy="1661206"/>
              <a:chOff x="1362560" y="3216828"/>
              <a:chExt cx="9053649" cy="1661206"/>
            </a:xfrm>
          </p:grpSpPr>
          <p:sp>
            <p:nvSpPr>
              <p:cNvPr id="12" name="Oval 11">
                <a:extLst>
                  <a:ext uri="{FF2B5EF4-FFF2-40B4-BE49-F238E27FC236}">
                    <a16:creationId xmlns:a16="http://schemas.microsoft.com/office/drawing/2014/main" id="{53594586-8587-5143-B02D-283C61E099EA}"/>
                  </a:ext>
                </a:extLst>
              </p:cNvPr>
              <p:cNvSpPr/>
              <p:nvPr/>
            </p:nvSpPr>
            <p:spPr>
              <a:xfrm>
                <a:off x="1362560" y="3437515"/>
                <a:ext cx="1188720" cy="1188719"/>
              </a:xfrm>
              <a:prstGeom prst="ellipse">
                <a:avLst/>
              </a:prstGeom>
              <a:solidFill>
                <a:srgbClr val="DC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u="none" strike="noStrike" kern="1200" cap="none" spc="0" normalizeH="0" baseline="0" noProof="0">
                  <a:ln>
                    <a:noFill/>
                  </a:ln>
                  <a:solidFill>
                    <a:prstClr val="white"/>
                  </a:solidFill>
                  <a:effectLst/>
                  <a:uLnTx/>
                  <a:uFillTx/>
                  <a:latin typeface="Community Light" panose="02000303040000020003" pitchFamily="2" charset="0"/>
                </a:endParaRPr>
              </a:p>
            </p:txBody>
          </p:sp>
          <p:sp>
            <p:nvSpPr>
              <p:cNvPr id="13" name="Rectangle 12">
                <a:extLst>
                  <a:ext uri="{FF2B5EF4-FFF2-40B4-BE49-F238E27FC236}">
                    <a16:creationId xmlns:a16="http://schemas.microsoft.com/office/drawing/2014/main" id="{CBCF7BAF-731D-9541-8CB2-1D1D180B0858}"/>
                  </a:ext>
                </a:extLst>
              </p:cNvPr>
              <p:cNvSpPr/>
              <p:nvPr/>
            </p:nvSpPr>
            <p:spPr>
              <a:xfrm>
                <a:off x="1573967" y="3582645"/>
                <a:ext cx="765906" cy="920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de-DE" sz="7000" u="none" strike="noStrike" kern="1200" cap="none" normalizeH="0" baseline="0">
                    <a:ln>
                      <a:noFill/>
                    </a:ln>
                    <a:solidFill>
                      <a:srgbClr val="0465C2"/>
                    </a:solidFill>
                    <a:effectLst/>
                    <a:uLnTx/>
                    <a:uFillTx/>
                    <a:latin typeface="Community" panose="02000303040000020003" pitchFamily="2" charset="0"/>
                  </a:rPr>
                  <a:t>1</a:t>
                </a:r>
              </a:p>
            </p:txBody>
          </p:sp>
          <p:sp>
            <p:nvSpPr>
              <p:cNvPr id="14" name="Rectangle 13">
                <a:extLst>
                  <a:ext uri="{FF2B5EF4-FFF2-40B4-BE49-F238E27FC236}">
                    <a16:creationId xmlns:a16="http://schemas.microsoft.com/office/drawing/2014/main" id="{440DF8E9-6043-5640-9C14-353BB73128F5}"/>
                  </a:ext>
                </a:extLst>
              </p:cNvPr>
              <p:cNvSpPr/>
              <p:nvPr/>
            </p:nvSpPr>
            <p:spPr>
              <a:xfrm>
                <a:off x="2947673" y="3216828"/>
                <a:ext cx="7468536" cy="1661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lvl="0" rtl="0">
                  <a:lnSpc>
                    <a:spcPct val="90000"/>
                  </a:lnSpc>
                  <a:spcBef>
                    <a:spcPct val="0"/>
                  </a:spcBef>
                  <a:spcAft>
                    <a:spcPct val="0"/>
                  </a:spcAft>
                  <a:defRPr/>
                </a:pPr>
                <a:r>
                  <a:rPr lang="de-DE" sz="12000">
                    <a:solidFill>
                      <a:srgbClr val="5B696B"/>
                    </a:solidFill>
                    <a:latin typeface="Community Light" panose="02000303040000020003" pitchFamily="2" charset="0"/>
                  </a:rPr>
                  <a:t>Onboarding</a:t>
                </a:r>
              </a:p>
            </p:txBody>
          </p:sp>
        </p:grpSp>
        <p:sp>
          <p:nvSpPr>
            <p:cNvPr id="8" name="Rectangle 7">
              <a:extLst>
                <a:ext uri="{FF2B5EF4-FFF2-40B4-BE49-F238E27FC236}">
                  <a16:creationId xmlns:a16="http://schemas.microsoft.com/office/drawing/2014/main" id="{1BE33185-8E78-DC47-941F-8659B50BFA39}"/>
                </a:ext>
              </a:extLst>
            </p:cNvPr>
            <p:cNvSpPr/>
            <p:nvPr/>
          </p:nvSpPr>
          <p:spPr>
            <a:xfrm>
              <a:off x="3052603" y="7838714"/>
              <a:ext cx="7350569" cy="777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de-DE" sz="3400">
                  <a:solidFill>
                    <a:srgbClr val="0465C1"/>
                  </a:solidFill>
                  <a:latin typeface="Community Slab" panose="02000503040000020003" pitchFamily="2" charset="0"/>
                </a:rPr>
                <a:t>Wie Sie Ihre Studierenden motivieren, sich ein LinkedIn Profil einzurichten</a:t>
              </a:r>
            </a:p>
          </p:txBody>
        </p:sp>
      </p:grpSp>
      <p:pic>
        <p:nvPicPr>
          <p:cNvPr id="6" name="Picture 5">
            <a:extLst>
              <a:ext uri="{FF2B5EF4-FFF2-40B4-BE49-F238E27FC236}">
                <a16:creationId xmlns:a16="http://schemas.microsoft.com/office/drawing/2014/main" id="{76DBA782-BF64-5A4C-BB4B-DE2C0AB92DA9}"/>
              </a:ext>
            </a:extLst>
          </p:cNvPr>
          <p:cNvPicPr>
            <a:picLocks noChangeAspect="1"/>
          </p:cNvPicPr>
          <p:nvPr/>
        </p:nvPicPr>
        <p:blipFill>
          <a:blip r:embed="rId4"/>
          <a:stretch>
            <a:fillRect/>
          </a:stretch>
        </p:blipFill>
        <p:spPr>
          <a:xfrm>
            <a:off x="12193587" y="0"/>
            <a:ext cx="12193588" cy="13739254"/>
          </a:xfrm>
          <a:prstGeom prst="rect">
            <a:avLst/>
          </a:prstGeom>
        </p:spPr>
      </p:pic>
    </p:spTree>
    <p:extLst>
      <p:ext uri="{BB962C8B-B14F-4D97-AF65-F5344CB8AC3E}">
        <p14:creationId xmlns:p14="http://schemas.microsoft.com/office/powerpoint/2010/main" val="1058237215"/>
      </p:ext>
    </p:extLst>
  </p:cSld>
  <p:clrMapOvr>
    <a:masterClrMapping/>
  </p:clrMapOvr>
  <p:transition spd="slow">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664C2"/>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Office Theme</Template>
  <TotalTime>5668</TotalTime>
  <Words>4958</Words>
  <Application>Microsoft Macintosh PowerPoint</Application>
  <PresentationFormat>Custom</PresentationFormat>
  <Paragraphs>421</Paragraphs>
  <Slides>39</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Calibri</vt:lpstr>
      <vt:lpstr>Calibri Light</vt:lpstr>
      <vt:lpstr>Community</vt:lpstr>
      <vt:lpstr>Community Light</vt:lpstr>
      <vt:lpstr>Community Semibold</vt:lpstr>
      <vt:lpstr>Community Slab</vt:lpstr>
      <vt:lpstr>LKN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Petrone</dc:creator>
  <cp:lastModifiedBy>Elisabeth Wohofsky</cp:lastModifiedBy>
  <cp:revision>250</cp:revision>
  <dcterms:created xsi:type="dcterms:W3CDTF">2020-07-21T19:41:32Z</dcterms:created>
  <dcterms:modified xsi:type="dcterms:W3CDTF">2021-09-08T19:24:11Z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etDate">
    <vt:lpwstr>2020-07-21T19:41:32Z</vt:lpwstr>
  </property>
  <property fmtid="{D5CDD505-2E9C-101B-9397-08002B2CF9AE}" pid="4" name="MSIP_Label_f42aa342-8706-4288-bd11-ebb85995028c_Method">
    <vt:lpwstr>Standard</vt:lpwstr>
  </property>
  <property fmtid="{D5CDD505-2E9C-101B-9397-08002B2CF9AE}" pid="5" name="MSIP_Label_f42aa342-8706-4288-bd11-ebb85995028c_Name">
    <vt:lpwstr>Internal</vt:lpwstr>
  </property>
  <property fmtid="{D5CDD505-2E9C-101B-9397-08002B2CF9AE}" pid="6" name="MSIP_Label_f42aa342-8706-4288-bd11-ebb85995028c_SiteId">
    <vt:lpwstr>72f988bf-86f1-41af-91ab-2d7cd011db47</vt:lpwstr>
  </property>
  <property fmtid="{D5CDD505-2E9C-101B-9397-08002B2CF9AE}" pid="7" name="MSIP_Label_f42aa342-8706-4288-bd11-ebb85995028c_ActionId">
    <vt:lpwstr>a75f9292-31f4-4eb5-a5c4-0000a3220b3f</vt:lpwstr>
  </property>
  <property fmtid="{D5CDD505-2E9C-101B-9397-08002B2CF9AE}" pid="8" name="MSIP_Label_f42aa342-8706-4288-bd11-ebb85995028c_ContentBits">
    <vt:lpwstr>0</vt:lpwstr>
  </property>
</Properties>
</file>