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4" r:id="rId4"/>
  </p:sldMasterIdLst>
  <p:notesMasterIdLst>
    <p:notesMasterId r:id="rId6"/>
  </p:notesMasterIdLst>
  <p:sldIdLst>
    <p:sldId id="3756" r:id="rId5"/>
  </p:sldIdLst>
  <p:sldSz cx="24387175" cy="13716000"/>
  <p:notesSz cx="6858000" cy="1238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1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AE9AC03-B8EE-05CA-2CAA-D6E73002D581}" name="Carrie Tacla" initials="CT" userId="S::ctacla@linkedin.biz::e6c879af-6522-4a1a-8c9b-f06a68237393" providerId="AD"/>
  <p188:author id="{63042307-014A-ACC9-143E-4B655E75636A}" name="Nicole Sus" initials="NS" userId="S::nsus@linkedin.biz::539d8b40-2ca2-4050-a9b0-eaeba5cfde48" providerId="AD"/>
  <p188:author id="{7FCB5214-C4B0-DF65-35E5-8C6D356E3594}" name="Paul Petrone" initials="PP" userId="S::ppetrone@linkedin.biz::03958cd3-0dcc-42e8-880f-c69c636cba66" providerId="AD"/>
  <p188:author id="{64A93722-FFD6-BAC8-BD3E-361EC7BB2DA7}" name="Heally Kintz" initials="HK" userId="S::hdias@linkedin.biz::6e447f2a-8105-4f8a-bdf6-2070dd268cab" providerId="AD"/>
  <p188:author id="{26E3D629-5469-DFCB-1FD3-75588FABE8CD}" name="Carrie Tacla" initials="" userId="ctacla@linkedin.biz" providerId="O365"/>
  <p188:author id="{5A47152C-CFC6-18D3-204C-634B7DDDD242}" name="Robert Firme" initials="RF" userId="S::rfirme@linkedin.biz::48ab0095-b744-4eb0-8f5e-cdf73bd39091" providerId="AD"/>
  <p188:author id="{17A64C31-C5EE-D03F-A1DC-FFBB744E98A4}" name="Leon Wang" initials="LW" userId="S::leowang@linkedin.biz::73e2925b-bda0-4452-89e9-2ddc35a66fac" providerId="AD"/>
  <p188:author id="{F714F570-4B2D-EE99-0604-440EC92D14A2}" name="Chris Cohen" initials="CC" userId="S::ccohen@linkedin.biz::ce12a5bb-2a4e-4e86-b0b1-eef8911ffe0f" providerId="AD"/>
  <p188:author id="{DFD1719D-953D-813F-129E-1CD49E198F84}" name="Claudia Ulrich-Sturmat" initials="CU" userId="S::culrichs@linkedin.biz::a1c21fbf-e7a1-48f4-86c0-3a3574134fc7" providerId="AD"/>
  <p188:author id="{73B9DFC5-2B7C-278A-272D-ABC0801D385A}" name="Devin Avilla" initials="DA" userId="S::davilla@linkedin.biz::6b398b3f-9f0c-4650-b6de-54d4c953cc96" providerId="AD"/>
  <p188:author id="{A4CD09E0-0796-E116-909E-03DF43A3713F}" name="Carin Richard" initials="CR" userId="S::crichard@linkedin.biz::bc62a2ee-cebf-4f01-8fc4-0f1a26635a1b" providerId="AD"/>
  <p188:author id="{93A696EB-95CC-1804-1D28-177E954E8330}" name="Suresh Bahugudumbi" initials="SB" userId="S::sbahugud@linkedin.biz::c5a72c46-a304-49f1-b827-0fb575a7b743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 Petrone" initials="PP" lastIdx="1" clrIdx="0">
    <p:extLst>
      <p:ext uri="{19B8F6BF-5375-455C-9EA6-DF929625EA0E}">
        <p15:presenceInfo xmlns:p15="http://schemas.microsoft.com/office/powerpoint/2012/main" userId="S::ppetrone@linkedin.biz::03958cd3-0dcc-42e8-880f-c69c636cba66" providerId="AD"/>
      </p:ext>
    </p:extLst>
  </p:cmAuthor>
  <p:cmAuthor id="2" name="Michelle Fitzgerald" initials="MF" lastIdx="10" clrIdx="1">
    <p:extLst>
      <p:ext uri="{19B8F6BF-5375-455C-9EA6-DF929625EA0E}">
        <p15:presenceInfo xmlns:p15="http://schemas.microsoft.com/office/powerpoint/2012/main" userId="S::mifitzge@linkedin.biz::f97d7716-af67-4e99-a96b-f7e871bf62c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E5F1"/>
    <a:srgbClr val="004181"/>
    <a:srgbClr val="EBECF4"/>
    <a:srgbClr val="F2F3F6"/>
    <a:srgbClr val="DDE6F2"/>
    <a:srgbClr val="F1EDE8"/>
    <a:srgbClr val="E9EFF2"/>
    <a:srgbClr val="EFF3F5"/>
    <a:srgbClr val="DCE8F0"/>
    <a:srgbClr val="DCE7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6BB410-27F2-7C74-91FE-526381050FB2}" v="38" dt="2020-10-12T23:40:06.781"/>
    <p1510:client id="{7A3345A1-C865-9589-C5D0-8290C8F150FE}" v="95" dt="2020-10-14T15:38:58.090"/>
    <p1510:client id="{7D6ECE9B-F17D-0DB4-0D0E-9DDD80E12E7E}" v="741" dt="2020-10-14T15:32:35.216"/>
  </p1510:revLst>
</p1510:revInfo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9"/>
  </p:normalViewPr>
  <p:slideViewPr>
    <p:cSldViewPr snapToGrid="0">
      <p:cViewPr varScale="1">
        <p:scale>
          <a:sx n="52" d="100"/>
          <a:sy n="52" d="100"/>
        </p:scale>
        <p:origin x="896" y="200"/>
      </p:cViewPr>
      <p:guideLst>
        <p:guide orient="horz" pos="4320"/>
        <p:guide pos="76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9902D-8FDF-C740-BC24-BCAF365A2957}" type="datetimeFigureOut">
              <a:rPr lang="en-US" smtClean="0"/>
              <a:t>8/26/21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803891-3E3C-A346-BB77-6295847CD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415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446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891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3337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783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2229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6674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1120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5566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8" name="Google Shape;88;p4:notes"/>
          <p:cNvSpPr txBox="1">
            <a:spLocks noGrp="1"/>
          </p:cNvSpPr>
          <p:nvPr>
            <p:ph type="body" idx="1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rtl="0"/>
            <a:r>
              <a:rPr lang="de-DE" sz="1800">
                <a:latin typeface="Community"/>
              </a:rPr>
              <a:t>Exec sponsor and budget holder are not a day to day contact. Exec sponsor is engaged in start of the project and during value reviews/renewal process. </a:t>
            </a:r>
          </a:p>
          <a:p>
            <a:endParaRPr lang="en-GB" sz="1800">
              <a:latin typeface="Community"/>
            </a:endParaRPr>
          </a:p>
          <a:p>
            <a:pPr rtl="0"/>
            <a:r>
              <a:rPr lang="de-DE" sz="1800">
                <a:latin typeface="Community"/>
              </a:rPr>
              <a:t>Steering group (in the blue square) is aligned on the </a:t>
            </a:r>
            <a:r>
              <a:rPr lang="de-DE"/>
              <a:t>overarching goals/ objectives of the school and leveraging LinkedIn Learning to achieve specific group objectives. For example, employability rates (students) or enriching teaching techniques (Faculty and academic delivery)</a:t>
            </a:r>
          </a:p>
          <a:p>
            <a:endParaRPr lang="en-GB">
              <a:latin typeface="Calibri"/>
              <a:cs typeface="Calibri"/>
            </a:endParaRPr>
          </a:p>
          <a:p>
            <a:pPr rtl="0"/>
            <a:r>
              <a:rPr lang="de-DE">
                <a:latin typeface="Calibri"/>
                <a:cs typeface="Calibri"/>
              </a:rPr>
              <a:t>For partial campus buys, a customer might not have all the contacts. </a:t>
            </a:r>
          </a:p>
        </p:txBody>
      </p:sp>
      <p:sp>
        <p:nvSpPr>
          <p:cNvPr id="89" name="Google Shape;89;p4:notes"/>
          <p:cNvSpPr txBox="1">
            <a:spLocks noGrp="1"/>
          </p:cNvSpPr>
          <p:nvPr>
            <p:ph type="sldNum" idx="12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58385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397" y="2244726"/>
            <a:ext cx="18290381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397" y="7204076"/>
            <a:ext cx="18290381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75-A41B-E047-B967-C81BD4C7DFCD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Sept. 9,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37C9-87CE-AF44-A028-B0928542A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224860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75-A41B-E047-B967-C81BD4C7DFCD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Sept. 9,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37C9-87CE-AF44-A028-B0928542A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994714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52072" y="730250"/>
            <a:ext cx="5258485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618" y="730250"/>
            <a:ext cx="15470614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75-A41B-E047-B967-C81BD4C7DFCD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Sept. 9,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37C9-87CE-AF44-A028-B0928542A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592894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3755101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x13 Image Flush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62C1A7CD-F849-0844-BD28-38AC3DDF3A4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1966576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265406566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x13 Image Flush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62C1A7CD-F849-0844-BD28-38AC3DDF3A4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2420600" y="0"/>
            <a:ext cx="11966576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406019945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9AC6BD4D-D643-9547-80C4-FD1A03F61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862C563E-1C76-004E-9470-67C8287E223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388941" y="2200713"/>
            <a:ext cx="21611907" cy="1371600"/>
          </a:xfrm>
        </p:spPr>
        <p:txBody>
          <a:bodyPr lIns="109728">
            <a:normAutofit/>
          </a:bodyPr>
          <a:lstStyle>
            <a:lvl1pPr marL="0" indent="0">
              <a:buFontTx/>
              <a:buNone/>
              <a:defRPr sz="44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9069996"/>
      </p:ext>
    </p:extLst>
  </p:cSld>
  <p:clrMapOvr>
    <a:masterClrMapping/>
  </p:clrMapOvr>
  <p:transition>
    <p:fade/>
  </p:transition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9371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c15="http://schemas.microsoft.com/office/drawing/2012/chart" xmlns:c="http://schemas.openxmlformats.org/drawingml/2006/chart">
      <p:transition spd="med">
        <p:fade/>
      </p:transition>
    </mc:Fallback>
  </mc:AlternateContent>
  <p:hf sldNum="0"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Circl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6B65EF6-189C-2E44-B895-9A4E3C5FD5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755C5A-FB1E-7E4C-B1F0-4A39E8A6EBD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388941" y="2200713"/>
            <a:ext cx="21611907" cy="1371600"/>
          </a:xfrm>
        </p:spPr>
        <p:txBody>
          <a:bodyPr lIns="109728">
            <a:normAutofit/>
          </a:bodyPr>
          <a:lstStyle>
            <a:lvl1pPr marL="0" indent="0">
              <a:buFontTx/>
              <a:buNone/>
              <a:defRPr sz="44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B1E40070-C3B7-BF4E-9782-F5D9E2B11A4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3333068" y="3030614"/>
            <a:ext cx="7274202" cy="8455292"/>
          </a:xfrm>
          <a:custGeom>
            <a:avLst/>
            <a:gdLst>
              <a:gd name="connsiteX0" fmla="*/ 4227646 w 7274202"/>
              <a:gd name="connsiteY0" fmla="*/ 0 h 8455292"/>
              <a:gd name="connsiteX1" fmla="*/ 7217043 w 7274202"/>
              <a:gd name="connsiteY1" fmla="*/ 1238249 h 8455292"/>
              <a:gd name="connsiteX2" fmla="*/ 7274202 w 7274202"/>
              <a:gd name="connsiteY2" fmla="*/ 1301140 h 8455292"/>
              <a:gd name="connsiteX3" fmla="*/ 7274202 w 7274202"/>
              <a:gd name="connsiteY3" fmla="*/ 7154152 h 8455292"/>
              <a:gd name="connsiteX4" fmla="*/ 7217043 w 7274202"/>
              <a:gd name="connsiteY4" fmla="*/ 7217043 h 8455292"/>
              <a:gd name="connsiteX5" fmla="*/ 4227646 w 7274202"/>
              <a:gd name="connsiteY5" fmla="*/ 8455292 h 8455292"/>
              <a:gd name="connsiteX6" fmla="*/ 0 w 7274202"/>
              <a:gd name="connsiteY6" fmla="*/ 4227646 h 8455292"/>
              <a:gd name="connsiteX7" fmla="*/ 4227646 w 7274202"/>
              <a:gd name="connsiteY7" fmla="*/ 0 h 8455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274202" h="8455292">
                <a:moveTo>
                  <a:pt x="4227646" y="0"/>
                </a:moveTo>
                <a:cubicBezTo>
                  <a:pt x="5395078" y="0"/>
                  <a:pt x="6451990" y="473196"/>
                  <a:pt x="7217043" y="1238249"/>
                </a:cubicBezTo>
                <a:lnTo>
                  <a:pt x="7274202" y="1301140"/>
                </a:lnTo>
                <a:lnTo>
                  <a:pt x="7274202" y="7154152"/>
                </a:lnTo>
                <a:lnTo>
                  <a:pt x="7217043" y="7217043"/>
                </a:lnTo>
                <a:cubicBezTo>
                  <a:pt x="6451990" y="7982097"/>
                  <a:pt x="5395078" y="8455292"/>
                  <a:pt x="4227646" y="8455292"/>
                </a:cubicBezTo>
                <a:cubicBezTo>
                  <a:pt x="1892782" y="8455292"/>
                  <a:pt x="0" y="6562510"/>
                  <a:pt x="0" y="4227646"/>
                </a:cubicBezTo>
                <a:cubicBezTo>
                  <a:pt x="0" y="1892782"/>
                  <a:pt x="1892782" y="0"/>
                  <a:pt x="4227646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Insert Picture</a:t>
            </a:r>
          </a:p>
        </p:txBody>
      </p:sp>
    </p:spTree>
    <p:extLst>
      <p:ext uri="{BB962C8B-B14F-4D97-AF65-F5344CB8AC3E}">
        <p14:creationId xmlns:p14="http://schemas.microsoft.com/office/powerpoint/2010/main" val="4148036493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75-A41B-E047-B967-C81BD4C7DFCD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Sept. 9,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37C9-87CE-AF44-A028-B0928542A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01147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917" y="3419477"/>
            <a:ext cx="21033938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917" y="9178927"/>
            <a:ext cx="21033938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75-A41B-E047-B967-C81BD4C7DFCD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Sept. 9,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37C9-87CE-AF44-A028-B0928542A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438605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618" y="3651250"/>
            <a:ext cx="1036454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6008" y="3651250"/>
            <a:ext cx="1036454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75-A41B-E047-B967-C81BD4C7DFCD}" type="datetimeFigureOut">
              <a:rPr lang="en-US" smtClean="0"/>
              <a:t>8/26/21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Sept. 9,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37C9-87CE-AF44-A028-B0928542A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231970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5" y="730251"/>
            <a:ext cx="21033938" cy="265112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796" y="3362326"/>
            <a:ext cx="10316917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796" y="5010150"/>
            <a:ext cx="10316917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6007" y="3362326"/>
            <a:ext cx="1036772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6007" y="5010150"/>
            <a:ext cx="10367726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75-A41B-E047-B967-C81BD4C7DFCD}" type="datetimeFigureOut">
              <a:rPr lang="en-US" smtClean="0"/>
              <a:t>8/26/21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Sept. 9, 2020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37C9-87CE-AF44-A028-B0928542A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649354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75-A41B-E047-B967-C81BD4C7DFCD}" type="datetimeFigureOut">
              <a:rPr lang="en-US" smtClean="0"/>
              <a:t>8/26/21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Sept. 9,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37C9-87CE-AF44-A028-B0928542A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326564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75-A41B-E047-B967-C81BD4C7DFCD}" type="datetimeFigureOut">
              <a:rPr lang="en-US" smtClean="0"/>
              <a:t>8/26/21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Sept. 9,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37C9-87CE-AF44-A028-B0928542A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061108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7726" y="1974851"/>
            <a:ext cx="12346007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75-A41B-E047-B967-C81BD4C7DFCD}" type="datetimeFigureOut">
              <a:rPr lang="en-US" smtClean="0"/>
              <a:t>8/26/21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Sept. 9,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37C9-87CE-AF44-A028-B0928542A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325608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7726" y="1974851"/>
            <a:ext cx="12346007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75-A41B-E047-B967-C81BD4C7DFCD}" type="datetimeFigureOut">
              <a:rPr lang="en-US" smtClean="0"/>
              <a:t>8/26/21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Sept. 9,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37C9-87CE-AF44-A028-B0928542A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816848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619" y="3651250"/>
            <a:ext cx="21033938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CCB75-A41B-E047-B967-C81BD4C7DFCD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8252" y="12712701"/>
            <a:ext cx="823067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Updated Sept. 9,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3443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837C9-87CE-AF44-A028-B0928542A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782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8" r:id="rId14"/>
    <p:sldLayoutId id="2147483680" r:id="rId15"/>
    <p:sldLayoutId id="2147483681" r:id="rId16"/>
    <p:sldLayoutId id="2147483682" r:id="rId17"/>
  </p:sldLayoutIdLst>
  <p:hf sldNum="0" hdr="0" dt="0"/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AF6"/>
        </a:soli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40" descr="A close up of a sign&#10;&#10;Description automatically generated">
            <a:extLst>
              <a:ext uri="{FF2B5EF4-FFF2-40B4-BE49-F238E27FC236}">
                <a16:creationId xmlns:a16="http://schemas.microsoft.com/office/drawing/2014/main" id="{8DD4CB54-C6D4-3D4F-94D3-760F7B02BE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33824" y="12709549"/>
            <a:ext cx="2090791" cy="287116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B42D5491-F41F-9F4F-AC11-E6D65BABAD5D}"/>
              </a:ext>
            </a:extLst>
          </p:cNvPr>
          <p:cNvGrpSpPr/>
          <p:nvPr/>
        </p:nvGrpSpPr>
        <p:grpSpPr>
          <a:xfrm>
            <a:off x="16539563" y="4975847"/>
            <a:ext cx="6674303" cy="3622622"/>
            <a:chOff x="1318481" y="4171175"/>
            <a:chExt cx="6674303" cy="3622622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7C69F41D-EC5D-144F-8DAF-A12E3118C3E3}"/>
                </a:ext>
              </a:extLst>
            </p:cNvPr>
            <p:cNvSpPr/>
            <p:nvPr/>
          </p:nvSpPr>
          <p:spPr>
            <a:xfrm>
              <a:off x="1318481" y="4171175"/>
              <a:ext cx="6674303" cy="3622622"/>
            </a:xfrm>
            <a:prstGeom prst="rect">
              <a:avLst/>
            </a:prstGeom>
            <a:solidFill>
              <a:srgbClr val="DDE6F2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Google Shape;119;p18">
              <a:extLst>
                <a:ext uri="{FF2B5EF4-FFF2-40B4-BE49-F238E27FC236}">
                  <a16:creationId xmlns:a16="http://schemas.microsoft.com/office/drawing/2014/main" id="{393703DD-3A24-A944-819C-1A882F29F346}"/>
                </a:ext>
              </a:extLst>
            </p:cNvPr>
            <p:cNvSpPr txBox="1"/>
            <p:nvPr/>
          </p:nvSpPr>
          <p:spPr>
            <a:xfrm>
              <a:off x="1552978" y="4368520"/>
              <a:ext cx="3911314" cy="4946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/>
              <a:r>
                <a:rPr lang="de-DE" sz="2800">
                  <a:solidFill>
                    <a:srgbClr val="595959"/>
                  </a:solidFill>
                  <a:latin typeface="Community"/>
                  <a:ea typeface="Arial"/>
                  <a:cs typeface="Arial"/>
                  <a:sym typeface="Arial"/>
                </a:rPr>
                <a:t>[NAME EINFÜGEN]</a:t>
              </a:r>
            </a:p>
          </p:txBody>
        </p:sp>
        <p:sp>
          <p:nvSpPr>
            <p:cNvPr id="60" name="Google Shape;103;p18">
              <a:extLst>
                <a:ext uri="{FF2B5EF4-FFF2-40B4-BE49-F238E27FC236}">
                  <a16:creationId xmlns:a16="http://schemas.microsoft.com/office/drawing/2014/main" id="{1C3A2C5D-1494-3A4D-A3FE-8ABE7D3678C9}"/>
                </a:ext>
              </a:extLst>
            </p:cNvPr>
            <p:cNvSpPr/>
            <p:nvPr/>
          </p:nvSpPr>
          <p:spPr>
            <a:xfrm>
              <a:off x="1519803" y="4854951"/>
              <a:ext cx="6283730" cy="5558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>
                <a:buClr>
                  <a:srgbClr val="385623"/>
                </a:buClr>
                <a:buSzPts val="2000"/>
              </a:pPr>
              <a:r>
                <a:rPr lang="de-DE" sz="3200" b="1" dirty="0">
                  <a:solidFill>
                    <a:srgbClr val="004181"/>
                  </a:solidFill>
                  <a:latin typeface="Community"/>
                  <a:ea typeface="Arial"/>
                  <a:cs typeface="Arial"/>
                  <a:sym typeface="Arial"/>
                </a:rPr>
                <a:t>Digitale Kompetenz und Bibliotheksdienste</a:t>
              </a:r>
            </a:p>
          </p:txBody>
        </p:sp>
        <p:sp>
          <p:nvSpPr>
            <p:cNvPr id="61" name="Google Shape;104;p18">
              <a:extLst>
                <a:ext uri="{FF2B5EF4-FFF2-40B4-BE49-F238E27FC236}">
                  <a16:creationId xmlns:a16="http://schemas.microsoft.com/office/drawing/2014/main" id="{45872A4F-040D-0A4F-A1A8-1DB05EA04DEF}"/>
                </a:ext>
              </a:extLst>
            </p:cNvPr>
            <p:cNvSpPr txBox="1"/>
            <p:nvPr/>
          </p:nvSpPr>
          <p:spPr>
            <a:xfrm>
              <a:off x="1477846" y="5783197"/>
              <a:ext cx="6262197" cy="12455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de-DE" sz="2500" dirty="0">
                  <a:solidFill>
                    <a:srgbClr val="5B696B"/>
                  </a:solidFill>
                  <a:latin typeface="Community"/>
                  <a:ea typeface="Arial"/>
                  <a:cs typeface="Arial"/>
                </a:rPr>
                <a:t>Aufgabe: Einbettung von LinkedIn Learning in Projekte zur Förderung der digitalen Kompetenz</a:t>
              </a:r>
            </a:p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de-DE" sz="2500" dirty="0">
                  <a:solidFill>
                    <a:srgbClr val="5B696B"/>
                  </a:solidFill>
                  <a:latin typeface="Community"/>
                  <a:ea typeface="Arial"/>
                  <a:cs typeface="Arial"/>
                </a:rPr>
                <a:t>Integration von LinkedIn Learning in hochschuleigenes Bibliothekssystem (z. B. MARC-Datensätze)</a:t>
              </a: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1512E1D0-2FF3-384D-851D-4EADB87E0633}"/>
              </a:ext>
            </a:extLst>
          </p:cNvPr>
          <p:cNvGrpSpPr/>
          <p:nvPr/>
        </p:nvGrpSpPr>
        <p:grpSpPr>
          <a:xfrm>
            <a:off x="8833215" y="4971754"/>
            <a:ext cx="7134186" cy="3600851"/>
            <a:chOff x="1318481" y="4171175"/>
            <a:chExt cx="6807572" cy="3622622"/>
          </a:xfrm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61146F76-57B6-514E-94B2-C96C3A93814F}"/>
                </a:ext>
              </a:extLst>
            </p:cNvPr>
            <p:cNvSpPr/>
            <p:nvPr/>
          </p:nvSpPr>
          <p:spPr>
            <a:xfrm>
              <a:off x="1318481" y="4171175"/>
              <a:ext cx="6807572" cy="3622622"/>
            </a:xfrm>
            <a:prstGeom prst="rect">
              <a:avLst/>
            </a:prstGeom>
            <a:solidFill>
              <a:srgbClr val="DDE6F2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endParaRPr lang="en-US"/>
            </a:p>
          </p:txBody>
        </p:sp>
        <p:sp>
          <p:nvSpPr>
            <p:cNvPr id="65" name="Google Shape;119;p18">
              <a:extLst>
                <a:ext uri="{FF2B5EF4-FFF2-40B4-BE49-F238E27FC236}">
                  <a16:creationId xmlns:a16="http://schemas.microsoft.com/office/drawing/2014/main" id="{A1B85529-234C-1242-9FB5-443B20B5171D}"/>
                </a:ext>
              </a:extLst>
            </p:cNvPr>
            <p:cNvSpPr txBox="1"/>
            <p:nvPr/>
          </p:nvSpPr>
          <p:spPr>
            <a:xfrm>
              <a:off x="1552978" y="4368520"/>
              <a:ext cx="3911314" cy="4946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/>
              <a:r>
                <a:rPr lang="de-DE" sz="2800">
                  <a:solidFill>
                    <a:srgbClr val="595959"/>
                  </a:solidFill>
                  <a:latin typeface="Community"/>
                  <a:ea typeface="Arial"/>
                  <a:cs typeface="Arial"/>
                  <a:sym typeface="Arial"/>
                </a:rPr>
                <a:t>[NAME EINFÜGEN]</a:t>
              </a:r>
            </a:p>
          </p:txBody>
        </p:sp>
        <p:sp>
          <p:nvSpPr>
            <p:cNvPr id="66" name="Google Shape;103;p18">
              <a:extLst>
                <a:ext uri="{FF2B5EF4-FFF2-40B4-BE49-F238E27FC236}">
                  <a16:creationId xmlns:a16="http://schemas.microsoft.com/office/drawing/2014/main" id="{0ACA2D9D-3641-C74E-96A5-D140AE4321C8}"/>
                </a:ext>
              </a:extLst>
            </p:cNvPr>
            <p:cNvSpPr/>
            <p:nvPr/>
          </p:nvSpPr>
          <p:spPr>
            <a:xfrm>
              <a:off x="1552978" y="4928137"/>
              <a:ext cx="6283730" cy="5558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>
                <a:buClr>
                  <a:srgbClr val="385623"/>
                </a:buClr>
                <a:buSzPts val="2000"/>
              </a:pPr>
              <a:r>
                <a:rPr lang="de-DE" sz="3200" b="1">
                  <a:solidFill>
                    <a:srgbClr val="004181"/>
                  </a:solidFill>
                  <a:latin typeface="Community"/>
                  <a:cs typeface="Arial"/>
                  <a:sym typeface="Arial"/>
                </a:rPr>
                <a:t>Vermittlung der Lerninhalte</a:t>
              </a:r>
            </a:p>
            <a:p>
              <a:pPr>
                <a:buClr>
                  <a:srgbClr val="385623"/>
                </a:buClr>
                <a:buSzPts val="2000"/>
              </a:pPr>
              <a:endParaRPr lang="en-US" sz="3200" b="1">
                <a:solidFill>
                  <a:srgbClr val="004181"/>
                </a:solidFill>
                <a:latin typeface="Community"/>
                <a:ea typeface="Arial"/>
                <a:cs typeface="Arial"/>
              </a:endParaRPr>
            </a:p>
          </p:txBody>
        </p:sp>
        <p:sp>
          <p:nvSpPr>
            <p:cNvPr id="67" name="Google Shape;104;p18">
              <a:extLst>
                <a:ext uri="{FF2B5EF4-FFF2-40B4-BE49-F238E27FC236}">
                  <a16:creationId xmlns:a16="http://schemas.microsoft.com/office/drawing/2014/main" id="{7EC4450C-7E11-9849-BF5E-2002099158F2}"/>
                </a:ext>
              </a:extLst>
            </p:cNvPr>
            <p:cNvSpPr txBox="1"/>
            <p:nvPr/>
          </p:nvSpPr>
          <p:spPr>
            <a:xfrm>
              <a:off x="1574511" y="5612484"/>
              <a:ext cx="6525805" cy="19667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de-DE" sz="2500" dirty="0">
                  <a:solidFill>
                    <a:srgbClr val="5B696B"/>
                  </a:solidFill>
                  <a:latin typeface="Community"/>
                  <a:ea typeface="Arial"/>
                  <a:cs typeface="Arial"/>
                </a:rPr>
                <a:t>Betrifft: </a:t>
              </a:r>
              <a:r>
                <a:rPr lang="de-DE" sz="2500" dirty="0" err="1">
                  <a:solidFill>
                    <a:srgbClr val="5B696B"/>
                  </a:solidFill>
                  <a:latin typeface="Community"/>
                  <a:ea typeface="Arial"/>
                  <a:cs typeface="Arial"/>
                </a:rPr>
                <a:t>Fachbereichsleiter:innen</a:t>
              </a:r>
              <a:r>
                <a:rPr lang="de-DE" sz="2500" dirty="0">
                  <a:solidFill>
                    <a:srgbClr val="5B696B"/>
                  </a:solidFill>
                  <a:latin typeface="Community"/>
                  <a:ea typeface="Arial"/>
                  <a:cs typeface="Arial"/>
                </a:rPr>
                <a:t>, Bildungs- und Lernzentren</a:t>
              </a:r>
            </a:p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de-DE" sz="2500" dirty="0">
                  <a:solidFill>
                    <a:srgbClr val="5B696B"/>
                  </a:solidFill>
                  <a:latin typeface="Community"/>
                  <a:cs typeface="Arial"/>
                </a:rPr>
                <a:t>Aufgabe: Festlegung von Strategien und Maßnahmen, um LinkedIn Learning als Tool/Element für die Vermittlung von Lerninhalten einzubinden </a:t>
              </a:r>
            </a:p>
            <a:p>
              <a:pPr marL="180975" indent="-180975">
                <a:buClr>
                  <a:srgbClr val="5B696B"/>
                </a:buClr>
                <a:buSzPts val="1400"/>
                <a:buFont typeface="Arial"/>
                <a:buChar char="•"/>
              </a:pPr>
              <a:endParaRPr lang="en-US" sz="2500" dirty="0">
                <a:solidFill>
                  <a:srgbClr val="5B696B"/>
                </a:solidFill>
                <a:latin typeface="Community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DEF0C233-E7E4-B344-8919-875C491BCD6D}"/>
              </a:ext>
            </a:extLst>
          </p:cNvPr>
          <p:cNvGrpSpPr/>
          <p:nvPr/>
        </p:nvGrpSpPr>
        <p:grpSpPr>
          <a:xfrm>
            <a:off x="1424874" y="8767559"/>
            <a:ext cx="6807572" cy="3622622"/>
            <a:chOff x="1318481" y="4171175"/>
            <a:chExt cx="6807572" cy="3622622"/>
          </a:xfrm>
        </p:grpSpPr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6C238E4-327D-B04A-B386-625A15C59BE2}"/>
                </a:ext>
              </a:extLst>
            </p:cNvPr>
            <p:cNvSpPr/>
            <p:nvPr/>
          </p:nvSpPr>
          <p:spPr>
            <a:xfrm>
              <a:off x="1318481" y="4171175"/>
              <a:ext cx="6807572" cy="3622622"/>
            </a:xfrm>
            <a:prstGeom prst="rect">
              <a:avLst/>
            </a:prstGeom>
            <a:solidFill>
              <a:srgbClr val="DDE6F2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Google Shape;119;p18">
              <a:extLst>
                <a:ext uri="{FF2B5EF4-FFF2-40B4-BE49-F238E27FC236}">
                  <a16:creationId xmlns:a16="http://schemas.microsoft.com/office/drawing/2014/main" id="{2949A9D0-4724-3B44-B658-2BC041CD0D84}"/>
                </a:ext>
              </a:extLst>
            </p:cNvPr>
            <p:cNvSpPr txBox="1"/>
            <p:nvPr/>
          </p:nvSpPr>
          <p:spPr>
            <a:xfrm>
              <a:off x="1552978" y="4368520"/>
              <a:ext cx="3911314" cy="4946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/>
              <a:r>
                <a:rPr lang="de-DE" sz="2800">
                  <a:solidFill>
                    <a:srgbClr val="595959"/>
                  </a:solidFill>
                  <a:latin typeface="Community"/>
                  <a:ea typeface="Arial"/>
                  <a:cs typeface="Arial"/>
                  <a:sym typeface="Arial"/>
                </a:rPr>
                <a:t>[NAME EINFÜGEN]</a:t>
              </a:r>
            </a:p>
          </p:txBody>
        </p:sp>
        <p:sp>
          <p:nvSpPr>
            <p:cNvPr id="71" name="Google Shape;103;p18">
              <a:extLst>
                <a:ext uri="{FF2B5EF4-FFF2-40B4-BE49-F238E27FC236}">
                  <a16:creationId xmlns:a16="http://schemas.microsoft.com/office/drawing/2014/main" id="{7E909D4B-6A8F-6A45-A7D6-72569E21A7B7}"/>
                </a:ext>
              </a:extLst>
            </p:cNvPr>
            <p:cNvSpPr/>
            <p:nvPr/>
          </p:nvSpPr>
          <p:spPr>
            <a:xfrm>
              <a:off x="1552978" y="4928137"/>
              <a:ext cx="6283730" cy="5558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>
                <a:buClr>
                  <a:srgbClr val="385623"/>
                </a:buClr>
                <a:buSzPts val="2000"/>
              </a:pPr>
              <a:r>
                <a:rPr lang="de-DE" sz="3200" b="1">
                  <a:solidFill>
                    <a:srgbClr val="004181"/>
                  </a:solidFill>
                  <a:latin typeface="Community"/>
                  <a:ea typeface="Arial"/>
                  <a:cs typeface="Arial"/>
                  <a:sym typeface="Arial"/>
                </a:rPr>
                <a:t>Budgetverantwortung/Beschaffung</a:t>
              </a:r>
            </a:p>
          </p:txBody>
        </p:sp>
        <p:sp>
          <p:nvSpPr>
            <p:cNvPr id="72" name="Google Shape;104;p18">
              <a:extLst>
                <a:ext uri="{FF2B5EF4-FFF2-40B4-BE49-F238E27FC236}">
                  <a16:creationId xmlns:a16="http://schemas.microsoft.com/office/drawing/2014/main" id="{08F86F13-143B-8E4E-80DD-A03FCD28E463}"/>
                </a:ext>
              </a:extLst>
            </p:cNvPr>
            <p:cNvSpPr txBox="1"/>
            <p:nvPr/>
          </p:nvSpPr>
          <p:spPr>
            <a:xfrm>
              <a:off x="1574511" y="5612484"/>
              <a:ext cx="6262197" cy="19667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de-DE" sz="2500">
                  <a:solidFill>
                    <a:srgbClr val="5B696B"/>
                  </a:solidFill>
                  <a:latin typeface="Community"/>
                  <a:ea typeface="Arial"/>
                  <a:cs typeface="Arial"/>
                  <a:sym typeface="Arial"/>
                </a:rPr>
                <a:t>Entscheidet über Vertragsverlängerungen und die Beschaffung weiterer Produkte</a:t>
              </a:r>
            </a:p>
            <a:p>
              <a:pPr marL="180975" indent="-180975">
                <a:buClr>
                  <a:srgbClr val="5B696B"/>
                </a:buClr>
                <a:buSzPts val="1400"/>
                <a:buFont typeface="Arial"/>
                <a:buChar char="•"/>
              </a:pPr>
              <a:endParaRPr lang="en-US" sz="2500">
                <a:solidFill>
                  <a:srgbClr val="5B696B"/>
                </a:solidFill>
                <a:latin typeface="Community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5F337B49-5738-124F-BD25-19CBD27A80CC}"/>
              </a:ext>
            </a:extLst>
          </p:cNvPr>
          <p:cNvGrpSpPr/>
          <p:nvPr/>
        </p:nvGrpSpPr>
        <p:grpSpPr>
          <a:xfrm>
            <a:off x="8829865" y="8763466"/>
            <a:ext cx="7134185" cy="3622622"/>
            <a:chOff x="1318481" y="4171175"/>
            <a:chExt cx="6807572" cy="3622622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E6CC060F-D0A4-7441-8EC4-FFC0645B419D}"/>
                </a:ext>
              </a:extLst>
            </p:cNvPr>
            <p:cNvSpPr/>
            <p:nvPr/>
          </p:nvSpPr>
          <p:spPr>
            <a:xfrm>
              <a:off x="1318481" y="4171175"/>
              <a:ext cx="6807572" cy="3622622"/>
            </a:xfrm>
            <a:prstGeom prst="rect">
              <a:avLst/>
            </a:prstGeom>
            <a:solidFill>
              <a:srgbClr val="DDE6F2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Google Shape;119;p18">
              <a:extLst>
                <a:ext uri="{FF2B5EF4-FFF2-40B4-BE49-F238E27FC236}">
                  <a16:creationId xmlns:a16="http://schemas.microsoft.com/office/drawing/2014/main" id="{872BA5B3-A7A1-474B-ABF5-95DE816BB6F2}"/>
                </a:ext>
              </a:extLst>
            </p:cNvPr>
            <p:cNvSpPr txBox="1"/>
            <p:nvPr/>
          </p:nvSpPr>
          <p:spPr>
            <a:xfrm>
              <a:off x="1552978" y="4368520"/>
              <a:ext cx="3911314" cy="4946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/>
              <a:r>
                <a:rPr lang="de-DE" sz="2800">
                  <a:solidFill>
                    <a:srgbClr val="595959"/>
                  </a:solidFill>
                  <a:latin typeface="Community"/>
                  <a:ea typeface="Arial"/>
                  <a:cs typeface="Arial"/>
                  <a:sym typeface="Arial"/>
                </a:rPr>
                <a:t>[NAME EINFÜGEN]</a:t>
              </a:r>
            </a:p>
          </p:txBody>
        </p:sp>
        <p:sp>
          <p:nvSpPr>
            <p:cNvPr id="76" name="Google Shape;103;p18">
              <a:extLst>
                <a:ext uri="{FF2B5EF4-FFF2-40B4-BE49-F238E27FC236}">
                  <a16:creationId xmlns:a16="http://schemas.microsoft.com/office/drawing/2014/main" id="{F4640886-B0FF-844B-BAEA-B35260264A41}"/>
                </a:ext>
              </a:extLst>
            </p:cNvPr>
            <p:cNvSpPr/>
            <p:nvPr/>
          </p:nvSpPr>
          <p:spPr>
            <a:xfrm>
              <a:off x="1552978" y="4928137"/>
              <a:ext cx="6283730" cy="5558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>
                <a:buClr>
                  <a:srgbClr val="385623"/>
                </a:buClr>
                <a:buSzPts val="2000"/>
              </a:pPr>
              <a:r>
                <a:rPr lang="de-DE" sz="3200" b="1">
                  <a:solidFill>
                    <a:srgbClr val="004181"/>
                  </a:solidFill>
                  <a:latin typeface="Community"/>
                  <a:cs typeface="Arial"/>
                  <a:sym typeface="Arial"/>
                </a:rPr>
                <a:t>Studierende</a:t>
              </a:r>
            </a:p>
          </p:txBody>
        </p:sp>
        <p:sp>
          <p:nvSpPr>
            <p:cNvPr id="77" name="Google Shape;104;p18">
              <a:extLst>
                <a:ext uri="{FF2B5EF4-FFF2-40B4-BE49-F238E27FC236}">
                  <a16:creationId xmlns:a16="http://schemas.microsoft.com/office/drawing/2014/main" id="{D280B7BE-43F4-7247-A729-6BF3571BFF91}"/>
                </a:ext>
              </a:extLst>
            </p:cNvPr>
            <p:cNvSpPr txBox="1"/>
            <p:nvPr/>
          </p:nvSpPr>
          <p:spPr>
            <a:xfrm>
              <a:off x="1552978" y="5482090"/>
              <a:ext cx="6558025" cy="19667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de-DE" sz="2500" dirty="0">
                  <a:solidFill>
                    <a:srgbClr val="5B696B"/>
                  </a:solidFill>
                  <a:latin typeface="Community Light"/>
                  <a:ea typeface="Arial"/>
                  <a:cs typeface="Arial"/>
                </a:rPr>
                <a:t>Betrifft: Arbeitsmarktfähigkeit, Karrierewege, Studienerfahrung </a:t>
              </a:r>
            </a:p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de-DE" sz="2500" dirty="0">
                  <a:solidFill>
                    <a:srgbClr val="5B696B"/>
                  </a:solidFill>
                  <a:latin typeface="Community Light"/>
                  <a:ea typeface="Arial"/>
                  <a:cs typeface="Arial"/>
                </a:rPr>
                <a:t>Aufgaben</a:t>
              </a:r>
              <a:r>
                <a:rPr lang="de-DE" sz="2500" dirty="0">
                  <a:solidFill>
                    <a:srgbClr val="5B696B"/>
                  </a:solidFill>
                  <a:latin typeface="Community Light"/>
                  <a:ea typeface="+mn-lt"/>
                  <a:cs typeface="Arial"/>
                </a:rPr>
                <a:t>: Gezielte Ansprache von Studierenden durch Kampagnen. Einsatz von LinkedIn Learning für eigenverantwortliches Lernen und Vorbereitung auf den Arbeitsmarkt </a:t>
              </a:r>
            </a:p>
            <a:p>
              <a:pPr marL="180975" indent="-180975">
                <a:buClr>
                  <a:srgbClr val="5B696B"/>
                </a:buClr>
                <a:buSzPts val="1400"/>
                <a:buFont typeface="Arial"/>
                <a:buChar char="•"/>
              </a:pPr>
              <a:endParaRPr lang="en-US" sz="2500" dirty="0">
                <a:solidFill>
                  <a:srgbClr val="5B696B"/>
                </a:solidFill>
                <a:latin typeface="Community"/>
                <a:ea typeface="Arial"/>
                <a:cs typeface="Arial"/>
              </a:endParaRP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57A87F85-8ADF-764B-BDC9-BF4268E6E578}"/>
              </a:ext>
            </a:extLst>
          </p:cNvPr>
          <p:cNvGrpSpPr/>
          <p:nvPr/>
        </p:nvGrpSpPr>
        <p:grpSpPr>
          <a:xfrm>
            <a:off x="8836659" y="1249449"/>
            <a:ext cx="7268358" cy="3600851"/>
            <a:chOff x="1318481" y="4171175"/>
            <a:chExt cx="6935602" cy="3622622"/>
          </a:xfrm>
        </p:grpSpPr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7E52BB3A-720F-054F-8200-E264BBE964E6}"/>
                </a:ext>
              </a:extLst>
            </p:cNvPr>
            <p:cNvSpPr/>
            <p:nvPr/>
          </p:nvSpPr>
          <p:spPr>
            <a:xfrm>
              <a:off x="1318481" y="4171175"/>
              <a:ext cx="6807572" cy="3622622"/>
            </a:xfrm>
            <a:prstGeom prst="rect">
              <a:avLst/>
            </a:prstGeom>
            <a:solidFill>
              <a:srgbClr val="DDE6F2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Google Shape;119;p18">
              <a:extLst>
                <a:ext uri="{FF2B5EF4-FFF2-40B4-BE49-F238E27FC236}">
                  <a16:creationId xmlns:a16="http://schemas.microsoft.com/office/drawing/2014/main" id="{53F9EF38-B4CC-A84C-8DCF-9A6A9F9725F6}"/>
                </a:ext>
              </a:extLst>
            </p:cNvPr>
            <p:cNvSpPr txBox="1"/>
            <p:nvPr/>
          </p:nvSpPr>
          <p:spPr>
            <a:xfrm>
              <a:off x="1552978" y="4368520"/>
              <a:ext cx="3911314" cy="4946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/>
              <a:r>
                <a:rPr lang="de-DE" sz="2800">
                  <a:solidFill>
                    <a:srgbClr val="595959"/>
                  </a:solidFill>
                  <a:latin typeface="Community"/>
                  <a:ea typeface="Arial"/>
                  <a:cs typeface="Arial"/>
                  <a:sym typeface="Arial"/>
                </a:rPr>
                <a:t>[NAME EINFÜGEN]</a:t>
              </a:r>
            </a:p>
          </p:txBody>
        </p:sp>
        <p:sp>
          <p:nvSpPr>
            <p:cNvPr id="81" name="Google Shape;103;p18">
              <a:extLst>
                <a:ext uri="{FF2B5EF4-FFF2-40B4-BE49-F238E27FC236}">
                  <a16:creationId xmlns:a16="http://schemas.microsoft.com/office/drawing/2014/main" id="{DA5FD0FF-9F90-0F48-9F5E-4073BECEBBC9}"/>
                </a:ext>
              </a:extLst>
            </p:cNvPr>
            <p:cNvSpPr/>
            <p:nvPr/>
          </p:nvSpPr>
          <p:spPr>
            <a:xfrm>
              <a:off x="1552978" y="4829628"/>
              <a:ext cx="6283730" cy="5558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>
                <a:buClr>
                  <a:srgbClr val="385623"/>
                </a:buClr>
                <a:buSzPts val="2000"/>
              </a:pPr>
              <a:r>
                <a:rPr lang="de-DE" sz="3200" b="1" dirty="0" err="1">
                  <a:solidFill>
                    <a:srgbClr val="385623"/>
                  </a:solidFill>
                  <a:latin typeface="Community"/>
                  <a:ea typeface="Arial"/>
                  <a:cs typeface="Arial"/>
                  <a:sym typeface="Arial"/>
                </a:rPr>
                <a:t>Projektmanager:in</a:t>
              </a:r>
              <a:r>
                <a:rPr lang="de-DE" sz="3200" b="1" dirty="0">
                  <a:solidFill>
                    <a:srgbClr val="385623"/>
                  </a:solidFill>
                  <a:latin typeface="Community"/>
                  <a:ea typeface="Arial"/>
                  <a:cs typeface="Arial"/>
                  <a:sym typeface="Arial"/>
                </a:rPr>
                <a:t>/MA</a:t>
              </a:r>
            </a:p>
          </p:txBody>
        </p:sp>
        <p:sp>
          <p:nvSpPr>
            <p:cNvPr id="82" name="Google Shape;104;p18">
              <a:extLst>
                <a:ext uri="{FF2B5EF4-FFF2-40B4-BE49-F238E27FC236}">
                  <a16:creationId xmlns:a16="http://schemas.microsoft.com/office/drawing/2014/main" id="{343CB750-40BE-AD41-985E-0C4011C50D93}"/>
                </a:ext>
              </a:extLst>
            </p:cNvPr>
            <p:cNvSpPr txBox="1"/>
            <p:nvPr/>
          </p:nvSpPr>
          <p:spPr>
            <a:xfrm>
              <a:off x="1458232" y="5488327"/>
              <a:ext cx="6795851" cy="19667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de-DE" sz="2500" dirty="0">
                  <a:solidFill>
                    <a:srgbClr val="5B696B"/>
                  </a:solidFill>
                  <a:latin typeface="Community"/>
                  <a:ea typeface="Arial"/>
                  <a:cs typeface="Arial"/>
                  <a:sym typeface="Arial"/>
                </a:rPr>
                <a:t>Betreut Lizenzmanagement</a:t>
              </a:r>
            </a:p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de-DE" sz="2500" dirty="0">
                  <a:solidFill>
                    <a:srgbClr val="5B696B"/>
                  </a:solidFill>
                  <a:latin typeface="Community"/>
                  <a:ea typeface="Arial"/>
                  <a:cs typeface="Arial"/>
                  <a:sym typeface="Arial"/>
                </a:rPr>
                <a:t>Überwacht Nutzungsberichte und User-Engagement </a:t>
              </a:r>
            </a:p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de-DE" sz="2500" dirty="0">
                  <a:solidFill>
                    <a:srgbClr val="5B696B"/>
                  </a:solidFill>
                  <a:latin typeface="Community"/>
                  <a:ea typeface="Arial"/>
                  <a:cs typeface="Arial"/>
                  <a:sym typeface="Arial"/>
                </a:rPr>
                <a:t>Stellt sicher, dass LinkedIn Learning auf die Ziele und Schwerpunkte der Hochschule abgestimmt ist</a:t>
              </a:r>
            </a:p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de-DE" sz="2500" dirty="0">
                  <a:solidFill>
                    <a:srgbClr val="5B696B"/>
                  </a:solidFill>
                  <a:latin typeface="Community"/>
                  <a:ea typeface="Arial"/>
                  <a:cs typeface="Arial"/>
                </a:rPr>
                <a:t>Organisiert Marketing- und Kommunikationsmaterialien</a:t>
              </a:r>
            </a:p>
            <a:p>
              <a:pPr marL="180975" indent="-180975">
                <a:buClr>
                  <a:srgbClr val="5B696B"/>
                </a:buClr>
                <a:buSzPts val="1400"/>
                <a:buFont typeface="Arial"/>
                <a:buChar char="•"/>
              </a:pPr>
              <a:endParaRPr lang="en-US" sz="2500" dirty="0">
                <a:solidFill>
                  <a:srgbClr val="5B696B"/>
                </a:solidFill>
                <a:latin typeface="Community"/>
                <a:ea typeface="Arial"/>
                <a:cs typeface="Arial"/>
              </a:endParaRPr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5457A0E4-1EAA-E642-B134-7F819F9C743D}"/>
              </a:ext>
            </a:extLst>
          </p:cNvPr>
          <p:cNvGrpSpPr/>
          <p:nvPr/>
        </p:nvGrpSpPr>
        <p:grpSpPr>
          <a:xfrm>
            <a:off x="16549971" y="8763466"/>
            <a:ext cx="6807572" cy="3622622"/>
            <a:chOff x="1318481" y="4171175"/>
            <a:chExt cx="6807572" cy="3622622"/>
          </a:xfrm>
        </p:grpSpPr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20642243-66C5-7A4F-938D-236289AE657E}"/>
                </a:ext>
              </a:extLst>
            </p:cNvPr>
            <p:cNvSpPr/>
            <p:nvPr/>
          </p:nvSpPr>
          <p:spPr>
            <a:xfrm>
              <a:off x="1318481" y="4171175"/>
              <a:ext cx="6807572" cy="3622622"/>
            </a:xfrm>
            <a:prstGeom prst="rect">
              <a:avLst/>
            </a:prstGeom>
            <a:solidFill>
              <a:srgbClr val="DDE6F2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Google Shape;119;p18">
              <a:extLst>
                <a:ext uri="{FF2B5EF4-FFF2-40B4-BE49-F238E27FC236}">
                  <a16:creationId xmlns:a16="http://schemas.microsoft.com/office/drawing/2014/main" id="{0E0D4978-72C5-9847-AD7D-39A67C6F5492}"/>
                </a:ext>
              </a:extLst>
            </p:cNvPr>
            <p:cNvSpPr txBox="1"/>
            <p:nvPr/>
          </p:nvSpPr>
          <p:spPr>
            <a:xfrm>
              <a:off x="1552978" y="4368520"/>
              <a:ext cx="3911314" cy="4946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/>
              <a:r>
                <a:rPr lang="de-DE" sz="2800">
                  <a:solidFill>
                    <a:srgbClr val="595959"/>
                  </a:solidFill>
                  <a:latin typeface="Community"/>
                  <a:ea typeface="Arial"/>
                  <a:cs typeface="Arial"/>
                  <a:sym typeface="Arial"/>
                </a:rPr>
                <a:t>[NAME EINFÜGEN]</a:t>
              </a:r>
            </a:p>
          </p:txBody>
        </p:sp>
        <p:sp>
          <p:nvSpPr>
            <p:cNvPr id="86" name="Google Shape;103;p18">
              <a:extLst>
                <a:ext uri="{FF2B5EF4-FFF2-40B4-BE49-F238E27FC236}">
                  <a16:creationId xmlns:a16="http://schemas.microsoft.com/office/drawing/2014/main" id="{5F16D648-30DB-9B4B-9CA4-9BE6897AAF23}"/>
                </a:ext>
              </a:extLst>
            </p:cNvPr>
            <p:cNvSpPr/>
            <p:nvPr/>
          </p:nvSpPr>
          <p:spPr>
            <a:xfrm>
              <a:off x="1552978" y="4928137"/>
              <a:ext cx="6283730" cy="5558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>
                <a:buClr>
                  <a:srgbClr val="385623"/>
                </a:buClr>
                <a:buSzPts val="2000"/>
              </a:pPr>
              <a:r>
                <a:rPr lang="de-DE" sz="3200" b="1">
                  <a:solidFill>
                    <a:srgbClr val="004181"/>
                  </a:solidFill>
                  <a:latin typeface="Community"/>
                  <a:cs typeface="Arial"/>
                  <a:sym typeface="Arial"/>
                </a:rPr>
                <a:t>Personalentwicklung</a:t>
              </a:r>
            </a:p>
          </p:txBody>
        </p:sp>
        <p:sp>
          <p:nvSpPr>
            <p:cNvPr id="87" name="Google Shape;104;p18">
              <a:extLst>
                <a:ext uri="{FF2B5EF4-FFF2-40B4-BE49-F238E27FC236}">
                  <a16:creationId xmlns:a16="http://schemas.microsoft.com/office/drawing/2014/main" id="{BA755E25-C274-C146-A7BE-3ED15661C534}"/>
                </a:ext>
              </a:extLst>
            </p:cNvPr>
            <p:cNvSpPr txBox="1"/>
            <p:nvPr/>
          </p:nvSpPr>
          <p:spPr>
            <a:xfrm>
              <a:off x="1574511" y="5612484"/>
              <a:ext cx="6262197" cy="19667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de-DE" sz="2500" dirty="0">
                  <a:solidFill>
                    <a:srgbClr val="5B696B"/>
                  </a:solidFill>
                  <a:latin typeface="Community"/>
                  <a:cs typeface="Arial"/>
                  <a:sym typeface="Arial"/>
                </a:rPr>
                <a:t>Betrifft: Personalwesen, Personalentwicklung</a:t>
              </a:r>
            </a:p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de-DE" sz="2500" dirty="0">
                  <a:solidFill>
                    <a:srgbClr val="5B696B"/>
                  </a:solidFill>
                  <a:latin typeface="Community"/>
                  <a:cs typeface="Arial"/>
                </a:rPr>
                <a:t>Aufgabe: </a:t>
              </a:r>
              <a:r>
                <a:rPr lang="de-DE" sz="2500" dirty="0">
                  <a:solidFill>
                    <a:srgbClr val="5B696B"/>
                  </a:solidFill>
                  <a:latin typeface="Community Light"/>
                  <a:cs typeface="Arial"/>
                </a:rPr>
                <a:t>Fokus auf Personalentwicklung und Weiterbildung. Abstimmung mit persönlichen Entwicklungszielen etc.</a:t>
              </a:r>
            </a:p>
            <a:p>
              <a:pPr marL="180975" indent="-180975">
                <a:buClr>
                  <a:srgbClr val="5B696B"/>
                </a:buClr>
                <a:buSzPts val="1400"/>
                <a:buFont typeface="Arial"/>
                <a:buChar char="•"/>
              </a:pPr>
              <a:endParaRPr lang="en-US" sz="2500" dirty="0">
                <a:solidFill>
                  <a:srgbClr val="5B696B"/>
                </a:solidFill>
                <a:latin typeface="Community"/>
                <a:cs typeface="Arial"/>
              </a:endParaRPr>
            </a:p>
          </p:txBody>
        </p:sp>
      </p:grpSp>
      <p:sp>
        <p:nvSpPr>
          <p:cNvPr id="42" name="Rectangle 41">
            <a:extLst>
              <a:ext uri="{FF2B5EF4-FFF2-40B4-BE49-F238E27FC236}">
                <a16:creationId xmlns:a16="http://schemas.microsoft.com/office/drawing/2014/main" id="{1EFBF0E0-B23F-3B43-A774-787F4E7B47B6}"/>
              </a:ext>
            </a:extLst>
          </p:cNvPr>
          <p:cNvSpPr/>
          <p:nvPr/>
        </p:nvSpPr>
        <p:spPr>
          <a:xfrm>
            <a:off x="1296946" y="2067089"/>
            <a:ext cx="21793283" cy="10126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5720" rIns="0" bIns="45720" rtlCol="0" anchor="t" anchorCtr="0"/>
          <a:lstStyle/>
          <a:p>
            <a:pPr rtl="0">
              <a:lnSpc>
                <a:spcPct val="90000"/>
              </a:lnSpc>
            </a:pPr>
            <a:r>
              <a:rPr lang="de-DE" sz="4000">
                <a:solidFill>
                  <a:srgbClr val="546779"/>
                </a:solidFill>
                <a:latin typeface="Community Light"/>
              </a:rPr>
              <a:t>&lt;Kunde&gt;-Team – </a:t>
            </a:r>
          </a:p>
          <a:p>
            <a:pPr rtl="0">
              <a:lnSpc>
                <a:spcPct val="90000"/>
              </a:lnSpc>
            </a:pPr>
            <a:r>
              <a:rPr lang="de-DE" sz="4000">
                <a:solidFill>
                  <a:srgbClr val="546779"/>
                </a:solidFill>
                <a:latin typeface="Community Light"/>
              </a:rPr>
              <a:t>Rollen und Aufgabenverteilung</a:t>
            </a:r>
          </a:p>
          <a:p>
            <a:pPr rtl="0">
              <a:lnSpc>
                <a:spcPct val="90000"/>
              </a:lnSpc>
            </a:pPr>
            <a:r>
              <a:rPr lang="de-DE" sz="4000">
                <a:solidFill>
                  <a:srgbClr val="546779"/>
                </a:solidFill>
                <a:latin typeface="Community Light"/>
              </a:rPr>
              <a:t>Bildung einer  Steuerungsgruppe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E2CFCF4-614F-2A42-BE04-3742344C0F51}"/>
              </a:ext>
            </a:extLst>
          </p:cNvPr>
          <p:cNvSpPr/>
          <p:nvPr/>
        </p:nvSpPr>
        <p:spPr>
          <a:xfrm>
            <a:off x="1296946" y="1036500"/>
            <a:ext cx="21754439" cy="1098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rtl="0">
              <a:lnSpc>
                <a:spcPct val="90000"/>
              </a:lnSpc>
            </a:pPr>
            <a:r>
              <a:rPr lang="de-DE" sz="6000" dirty="0">
                <a:solidFill>
                  <a:srgbClr val="004181"/>
                </a:solidFill>
                <a:latin typeface="Community Light"/>
                <a:cs typeface="Arial"/>
              </a:rPr>
              <a:t>Das Team stellt sich vor 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5E80598-0BDC-4024-943F-CB4CA1049020}"/>
              </a:ext>
            </a:extLst>
          </p:cNvPr>
          <p:cNvGrpSpPr/>
          <p:nvPr/>
        </p:nvGrpSpPr>
        <p:grpSpPr>
          <a:xfrm>
            <a:off x="16551000" y="1256678"/>
            <a:ext cx="6807572" cy="3622622"/>
            <a:chOff x="1318481" y="4171175"/>
            <a:chExt cx="6807572" cy="3622622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AC777757-F12F-4288-8089-632435ADAC9D}"/>
                </a:ext>
              </a:extLst>
            </p:cNvPr>
            <p:cNvSpPr/>
            <p:nvPr/>
          </p:nvSpPr>
          <p:spPr>
            <a:xfrm>
              <a:off x="1318481" y="4171175"/>
              <a:ext cx="6807572" cy="3622622"/>
            </a:xfrm>
            <a:prstGeom prst="rect">
              <a:avLst/>
            </a:prstGeom>
            <a:solidFill>
              <a:srgbClr val="DDE6F2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Google Shape;119;p18">
              <a:extLst>
                <a:ext uri="{FF2B5EF4-FFF2-40B4-BE49-F238E27FC236}">
                  <a16:creationId xmlns:a16="http://schemas.microsoft.com/office/drawing/2014/main" id="{425BC4CB-4729-45E0-9761-A249D0F5799A}"/>
                </a:ext>
              </a:extLst>
            </p:cNvPr>
            <p:cNvSpPr txBox="1"/>
            <p:nvPr/>
          </p:nvSpPr>
          <p:spPr>
            <a:xfrm>
              <a:off x="1552978" y="4368520"/>
              <a:ext cx="3911314" cy="4946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/>
              <a:r>
                <a:rPr lang="de-DE" sz="2800">
                  <a:solidFill>
                    <a:srgbClr val="595959"/>
                  </a:solidFill>
                  <a:latin typeface="Community"/>
                  <a:ea typeface="Arial"/>
                  <a:cs typeface="Arial"/>
                  <a:sym typeface="Arial"/>
                </a:rPr>
                <a:t>[NAME EINFÜGEN]</a:t>
              </a:r>
            </a:p>
          </p:txBody>
        </p:sp>
        <p:sp>
          <p:nvSpPr>
            <p:cNvPr id="47" name="Google Shape;103;p18">
              <a:extLst>
                <a:ext uri="{FF2B5EF4-FFF2-40B4-BE49-F238E27FC236}">
                  <a16:creationId xmlns:a16="http://schemas.microsoft.com/office/drawing/2014/main" id="{62B68B57-DD61-4BFB-B0AA-0C38B410DCB6}"/>
                </a:ext>
              </a:extLst>
            </p:cNvPr>
            <p:cNvSpPr/>
            <p:nvPr/>
          </p:nvSpPr>
          <p:spPr>
            <a:xfrm>
              <a:off x="1552978" y="4928137"/>
              <a:ext cx="6283730" cy="5558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>
                <a:buClr>
                  <a:srgbClr val="385623"/>
                </a:buClr>
                <a:buSzPts val="2000"/>
              </a:pPr>
              <a:r>
                <a:rPr lang="de-DE" sz="3200" b="1">
                  <a:solidFill>
                    <a:srgbClr val="004181"/>
                  </a:solidFill>
                  <a:latin typeface="Community"/>
                  <a:ea typeface="Arial"/>
                  <a:cs typeface="Arial"/>
                </a:rPr>
                <a:t>IT-Services</a:t>
              </a:r>
            </a:p>
          </p:txBody>
        </p:sp>
        <p:sp>
          <p:nvSpPr>
            <p:cNvPr id="48" name="Google Shape;104;p18">
              <a:extLst>
                <a:ext uri="{FF2B5EF4-FFF2-40B4-BE49-F238E27FC236}">
                  <a16:creationId xmlns:a16="http://schemas.microsoft.com/office/drawing/2014/main" id="{F3555439-51F2-480E-880D-249C8D986F22}"/>
                </a:ext>
              </a:extLst>
            </p:cNvPr>
            <p:cNvSpPr txBox="1"/>
            <p:nvPr/>
          </p:nvSpPr>
          <p:spPr>
            <a:xfrm>
              <a:off x="1574511" y="5612484"/>
              <a:ext cx="6262197" cy="19667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de-DE" sz="2500" dirty="0">
                  <a:solidFill>
                    <a:srgbClr val="5B696B"/>
                  </a:solidFill>
                  <a:latin typeface="Community"/>
                  <a:ea typeface="Arial"/>
                  <a:cs typeface="Arial"/>
                  <a:sym typeface="Arial"/>
                </a:rPr>
                <a:t>Konfiguriert und aktiviert Integrationen zwischen SSO bzw. LMS oder anderen Systemen</a:t>
              </a:r>
            </a:p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de-DE" sz="2500" dirty="0">
                  <a:solidFill>
                    <a:srgbClr val="5B696B"/>
                  </a:solidFill>
                  <a:latin typeface="Community"/>
                  <a:ea typeface="Arial"/>
                  <a:cs typeface="Arial"/>
                  <a:sym typeface="Arial"/>
                </a:rPr>
                <a:t>Behebt technische Probleme</a:t>
              </a:r>
            </a:p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de-DE" sz="2500" dirty="0">
                  <a:solidFill>
                    <a:srgbClr val="5B696B"/>
                  </a:solidFill>
                  <a:latin typeface="Community"/>
                  <a:ea typeface="Arial"/>
                  <a:cs typeface="Arial"/>
                </a:rPr>
                <a:t>Bindet LinkedIn Learning in Software und Anwendung ein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30259DEF-F75B-4DC5-B283-1AD5C11DC2A8}"/>
              </a:ext>
            </a:extLst>
          </p:cNvPr>
          <p:cNvGrpSpPr/>
          <p:nvPr/>
        </p:nvGrpSpPr>
        <p:grpSpPr>
          <a:xfrm>
            <a:off x="1426050" y="4975845"/>
            <a:ext cx="6807572" cy="3622622"/>
            <a:chOff x="1318481" y="4171175"/>
            <a:chExt cx="6807572" cy="3622622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6537B6D7-C4B5-42A5-A9D6-323ADE8F6932}"/>
                </a:ext>
              </a:extLst>
            </p:cNvPr>
            <p:cNvSpPr/>
            <p:nvPr/>
          </p:nvSpPr>
          <p:spPr>
            <a:xfrm>
              <a:off x="1318481" y="4171175"/>
              <a:ext cx="6807572" cy="3622622"/>
            </a:xfrm>
            <a:prstGeom prst="rect">
              <a:avLst/>
            </a:prstGeom>
            <a:solidFill>
              <a:srgbClr val="DDE6F2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Google Shape;119;p18">
              <a:extLst>
                <a:ext uri="{FF2B5EF4-FFF2-40B4-BE49-F238E27FC236}">
                  <a16:creationId xmlns:a16="http://schemas.microsoft.com/office/drawing/2014/main" id="{628E16BC-F2EB-485A-816D-5D196EB7E7FC}"/>
                </a:ext>
              </a:extLst>
            </p:cNvPr>
            <p:cNvSpPr txBox="1"/>
            <p:nvPr/>
          </p:nvSpPr>
          <p:spPr>
            <a:xfrm>
              <a:off x="1552978" y="4368520"/>
              <a:ext cx="3911314" cy="4946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/>
              <a:r>
                <a:rPr lang="de-DE" sz="2800">
                  <a:solidFill>
                    <a:srgbClr val="595959"/>
                  </a:solidFill>
                  <a:latin typeface="Community"/>
                  <a:ea typeface="Arial"/>
                  <a:cs typeface="Arial"/>
                  <a:sym typeface="Arial"/>
                </a:rPr>
                <a:t>[NAME EINFÜGEN]</a:t>
              </a:r>
            </a:p>
          </p:txBody>
        </p:sp>
        <p:sp>
          <p:nvSpPr>
            <p:cNvPr id="51" name="Google Shape;103;p18">
              <a:extLst>
                <a:ext uri="{FF2B5EF4-FFF2-40B4-BE49-F238E27FC236}">
                  <a16:creationId xmlns:a16="http://schemas.microsoft.com/office/drawing/2014/main" id="{1BC7696E-D176-4B6F-8EE4-CE118BD5A4C2}"/>
                </a:ext>
              </a:extLst>
            </p:cNvPr>
            <p:cNvSpPr/>
            <p:nvPr/>
          </p:nvSpPr>
          <p:spPr>
            <a:xfrm>
              <a:off x="1552978" y="4928137"/>
              <a:ext cx="6283730" cy="5558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>
                <a:buClr>
                  <a:srgbClr val="385623"/>
                </a:buClr>
                <a:buSzPts val="2000"/>
              </a:pPr>
              <a:r>
                <a:rPr lang="de-DE" sz="3200" b="1">
                  <a:solidFill>
                    <a:srgbClr val="004181"/>
                  </a:solidFill>
                  <a:latin typeface="Community"/>
                  <a:ea typeface="Arial"/>
                  <a:cs typeface="Arial"/>
                  <a:sym typeface="Arial"/>
                </a:rPr>
                <a:t>Executive Sponsor</a:t>
              </a:r>
            </a:p>
          </p:txBody>
        </p:sp>
        <p:sp>
          <p:nvSpPr>
            <p:cNvPr id="52" name="Google Shape;104;p18">
              <a:extLst>
                <a:ext uri="{FF2B5EF4-FFF2-40B4-BE49-F238E27FC236}">
                  <a16:creationId xmlns:a16="http://schemas.microsoft.com/office/drawing/2014/main" id="{89E503F3-EA3C-41DC-A9C2-F74D90AF1CCB}"/>
                </a:ext>
              </a:extLst>
            </p:cNvPr>
            <p:cNvSpPr txBox="1"/>
            <p:nvPr/>
          </p:nvSpPr>
          <p:spPr>
            <a:xfrm>
              <a:off x="1574511" y="5612484"/>
              <a:ext cx="6262197" cy="12455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de-DE" sz="2500">
                  <a:solidFill>
                    <a:srgbClr val="5B696B"/>
                  </a:solidFill>
                  <a:latin typeface="Community"/>
                  <a:ea typeface="Arial"/>
                  <a:cs typeface="Arial"/>
                  <a:sym typeface="Arial"/>
                </a:rPr>
                <a:t>Fördert Awareness und Eigenverantwortung der Beteiligten</a:t>
              </a:r>
            </a:p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de-DE" sz="2500">
                  <a:solidFill>
                    <a:srgbClr val="5B696B"/>
                  </a:solidFill>
                  <a:latin typeface="Community"/>
                  <a:ea typeface="Arial"/>
                  <a:cs typeface="Arial"/>
                  <a:sym typeface="Arial"/>
                </a:rPr>
                <a:t>Abstimmung mit übergeordneten Zielsetzungen</a:t>
              </a:r>
            </a:p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de-DE" sz="2500">
                  <a:solidFill>
                    <a:srgbClr val="5B696B"/>
                  </a:solidFill>
                  <a:latin typeface="Community"/>
                  <a:ea typeface="Arial"/>
                  <a:cs typeface="Arial"/>
                  <a:sym typeface="Arial"/>
                </a:rPr>
                <a:t>Schafft eine Kultur des Lernens</a:t>
              </a:r>
            </a:p>
            <a:p>
              <a:pPr marL="180975" indent="-180975">
                <a:buClr>
                  <a:srgbClr val="5B696B"/>
                </a:buClr>
                <a:buSzPts val="1400"/>
                <a:buFont typeface="Arial"/>
                <a:buChar char="•"/>
              </a:pPr>
              <a:endParaRPr lang="en-US" sz="2500">
                <a:solidFill>
                  <a:srgbClr val="5B696B"/>
                </a:solidFill>
                <a:latin typeface="Community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E3C1430B-C641-4070-B641-D18E6FB37840}"/>
              </a:ext>
            </a:extLst>
          </p:cNvPr>
          <p:cNvSpPr/>
          <p:nvPr/>
        </p:nvSpPr>
        <p:spPr>
          <a:xfrm>
            <a:off x="8543411" y="1036320"/>
            <a:ext cx="15008443" cy="11521440"/>
          </a:xfrm>
          <a:prstGeom prst="rect">
            <a:avLst/>
          </a:prstGeom>
          <a:noFill/>
          <a:ln w="57150"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39364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0664C3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446F2A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CBCF1B67701A468B2E16258CEBE158" ma:contentTypeVersion="9" ma:contentTypeDescription="Create a new document." ma:contentTypeScope="" ma:versionID="a508178c5134bbb9329196aeff7ad49f">
  <xsd:schema xmlns:xsd="http://www.w3.org/2001/XMLSchema" xmlns:xs="http://www.w3.org/2001/XMLSchema" xmlns:p="http://schemas.microsoft.com/office/2006/metadata/properties" xmlns:ns2="56cb7085-609b-4669-a2d9-a50b54f6a546" xmlns:ns3="1a9b3e2c-599f-432f-b216-4071b47edb83" targetNamespace="http://schemas.microsoft.com/office/2006/metadata/properties" ma:root="true" ma:fieldsID="22d6711c67d26d84401d50b0829dbf27" ns2:_="" ns3:_="">
    <xsd:import namespace="56cb7085-609b-4669-a2d9-a50b54f6a546"/>
    <xsd:import namespace="1a9b3e2c-599f-432f-b216-4071b47edb8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cb7085-609b-4669-a2d9-a50b54f6a5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9b3e2c-599f-432f-b216-4071b47edb8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9B3A566-C482-427D-BADA-C0311A89F1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cb7085-609b-4669-a2d9-a50b54f6a546"/>
    <ds:schemaRef ds:uri="1a9b3e2c-599f-432f-b216-4071b47edb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ED2E806-AAAD-4493-B2F3-4FDD1709746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C78F0D6-D19F-4552-B291-8266DA9EDC40}">
  <ds:schemaRefs>
    <ds:schemaRef ds:uri="40591409-5f43-4575-954f-ed3335b88535"/>
    <ds:schemaRef ds:uri="56031d2d-14e4-4419-bba8-94de8ad3710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335</Words>
  <Application>Microsoft Macintosh PowerPoint</Application>
  <PresentationFormat>Custom</PresentationFormat>
  <Paragraphs>45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Community</vt:lpstr>
      <vt:lpstr>Community Light</vt:lpstr>
      <vt:lpstr>LKN Sans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Petrone</dc:creator>
  <cp:lastModifiedBy>Elisabeth Wohofsky</cp:lastModifiedBy>
  <cp:revision>6</cp:revision>
  <dcterms:created xsi:type="dcterms:W3CDTF">2019-09-06T17:13:27Z</dcterms:created>
  <dcterms:modified xsi:type="dcterms:W3CDTF">2021-08-27T01:35:14Z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0x01010087CBCF1B67701A468B2E16258CEBE158</vt:lpwstr>
  </property>
</Properties>
</file>