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4"/>
  </p:notesMasterIdLst>
  <p:sldIdLst>
    <p:sldId id="3335" r:id="rId2"/>
    <p:sldId id="3336" r:id="rId3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5908"/>
    <a:srgbClr val="E2F2DA"/>
    <a:srgbClr val="2A67B2"/>
    <a:srgbClr val="F6F2ED"/>
    <a:srgbClr val="E6E1DD"/>
    <a:srgbClr val="FBF8F5"/>
    <a:srgbClr val="44702E"/>
    <a:srgbClr val="5B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20"/>
    <p:restoredTop sz="94635"/>
  </p:normalViewPr>
  <p:slideViewPr>
    <p:cSldViewPr snapToGrid="0" snapToObjects="1">
      <p:cViewPr>
        <p:scale>
          <a:sx n="100" d="100"/>
          <a:sy n="100" d="100"/>
        </p:scale>
        <p:origin x="1632" y="-1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37158-72CE-5446-B7B0-67CD63800B5E}" type="datetimeFigureOut">
              <a:rPr lang="en-US" smtClean="0"/>
              <a:t>8/26/21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25CFE-9D30-8D45-8B44-2BA3B76A9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2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36788" y="1143000"/>
            <a:ext cx="23844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C528159-1B8D-AA4E-B029-EAC82009EB07}" type="slidenum">
              <a:rPr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2263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36788" y="1143000"/>
            <a:ext cx="23844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C528159-1B8D-AA4E-B029-EAC82009EB07}" type="slidenum">
              <a:r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984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8/26/21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0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8/26/21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7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8/26/21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82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AC6BD4D-D643-9547-80C4-FD1A03F61C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668" y="938319"/>
            <a:ext cx="6887899" cy="6654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630" b="0" i="0">
                <a:solidFill>
                  <a:schemeClr val="accent2"/>
                </a:solidFill>
                <a:latin typeface="Community Light" panose="02000303040000020003" pitchFamily="2" charset="0"/>
              </a:defRPr>
            </a:lvl1pPr>
            <a:lvl2pPr marL="502928" indent="0">
              <a:buFontTx/>
              <a:buNone/>
              <a:defRPr b="0" i="0">
                <a:solidFill>
                  <a:schemeClr val="bg2"/>
                </a:solidFill>
                <a:latin typeface="LKN Sans Light" panose="02000303040000020003" pitchFamily="2" charset="0"/>
              </a:defRPr>
            </a:lvl2pPr>
            <a:lvl3pPr marL="1005858" indent="0">
              <a:buFontTx/>
              <a:buNone/>
              <a:defRPr b="0" i="0">
                <a:solidFill>
                  <a:schemeClr val="bg2"/>
                </a:solidFill>
                <a:latin typeface="LKN Sans Light" panose="02000303040000020003" pitchFamily="2" charset="0"/>
              </a:defRPr>
            </a:lvl3pPr>
            <a:lvl4pPr marL="1508788" indent="0">
              <a:buFontTx/>
              <a:buNone/>
              <a:defRPr b="0" i="0">
                <a:solidFill>
                  <a:schemeClr val="bg2"/>
                </a:solidFill>
                <a:latin typeface="LKN Sans Light" panose="02000303040000020003" pitchFamily="2" charset="0"/>
              </a:defRPr>
            </a:lvl4pPr>
            <a:lvl5pPr marL="2011718" indent="0">
              <a:buFontTx/>
              <a:buNone/>
              <a:defRPr b="0" i="0">
                <a:solidFill>
                  <a:schemeClr val="bg2"/>
                </a:solidFill>
                <a:latin typeface="LKN Sans Light" panose="02000303040000020003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862C563E-1C76-004E-9470-67C8287E22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668" y="1613857"/>
            <a:ext cx="6887899" cy="1005840"/>
          </a:xfrm>
        </p:spPr>
        <p:txBody>
          <a:bodyPr lIns="109728">
            <a:normAutofit/>
          </a:bodyPr>
          <a:lstStyle>
            <a:lvl1pPr marL="0" indent="0">
              <a:buFontTx/>
              <a:buNone/>
              <a:defRPr sz="2420" b="0" i="0">
                <a:solidFill>
                  <a:schemeClr val="accent6"/>
                </a:solidFill>
                <a:latin typeface="Community Light" panose="02000303040000020003" pitchFamily="2" charset="0"/>
              </a:defRPr>
            </a:lvl1pPr>
            <a:lvl2pPr marL="502928" indent="0">
              <a:buFontTx/>
              <a:buNone/>
              <a:defRPr b="0" i="0">
                <a:solidFill>
                  <a:schemeClr val="accent6"/>
                </a:solidFill>
                <a:latin typeface="LKN Sans Light" panose="02000303040000020003" pitchFamily="2" charset="0"/>
              </a:defRPr>
            </a:lvl2pPr>
            <a:lvl3pPr marL="1005858" indent="0">
              <a:buFontTx/>
              <a:buNone/>
              <a:defRPr b="0" i="0">
                <a:solidFill>
                  <a:schemeClr val="accent6"/>
                </a:solidFill>
                <a:latin typeface="LKN Sans Light" panose="02000303040000020003" pitchFamily="2" charset="0"/>
              </a:defRPr>
            </a:lvl3pPr>
            <a:lvl4pPr marL="1508788" indent="0">
              <a:buFontTx/>
              <a:buNone/>
              <a:defRPr b="0" i="0">
                <a:solidFill>
                  <a:schemeClr val="accent6"/>
                </a:solidFill>
                <a:latin typeface="LKN Sans Light" panose="02000303040000020003" pitchFamily="2" charset="0"/>
              </a:defRPr>
            </a:lvl4pPr>
            <a:lvl5pPr marL="2011718" indent="0">
              <a:buFontTx/>
              <a:buNone/>
              <a:defRPr b="0" i="0">
                <a:solidFill>
                  <a:schemeClr val="accent6"/>
                </a:solidFill>
                <a:latin typeface="LKN Sans Light" panose="02000303040000020003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956385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8/26/21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8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8/26/21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63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8/26/21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26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8/26/21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44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8/26/21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536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8/26/21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3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8/26/21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58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8/26/21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97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90D81-3AAD-5A47-ABDD-DA66F25F3E8A}" type="datetimeFigureOut">
              <a:rPr lang="en-US" smtClean="0"/>
              <a:t>8/26/21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72EAB-EC72-534C-B009-339BCFB4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6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14F05F2-A216-684C-9171-87AADCD34A9B}"/>
              </a:ext>
            </a:extLst>
          </p:cNvPr>
          <p:cNvSpPr/>
          <p:nvPr/>
        </p:nvSpPr>
        <p:spPr>
          <a:xfrm>
            <a:off x="0" y="8045358"/>
            <a:ext cx="7772398" cy="2072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52D0C9-4924-A841-91D1-8211923B0594}"/>
              </a:ext>
            </a:extLst>
          </p:cNvPr>
          <p:cNvSpPr/>
          <p:nvPr/>
        </p:nvSpPr>
        <p:spPr>
          <a:xfrm>
            <a:off x="-1" y="-1002870"/>
            <a:ext cx="7772400" cy="3501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B1CD57-E253-AA44-A966-B81C54E46A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189" y="3097188"/>
            <a:ext cx="4700495" cy="2088085"/>
          </a:xfrm>
        </p:spPr>
        <p:txBody>
          <a:bodyPr>
            <a:normAutofit fontScale="92500" lnSpcReduction="10000"/>
          </a:bodyPr>
          <a:lstStyle/>
          <a:p>
            <a:pPr rtl="0"/>
            <a:r>
              <a:rPr lang="de-DE" sz="1400" dirty="0">
                <a:solidFill>
                  <a:srgbClr val="5B696B"/>
                </a:solidFill>
              </a:rPr>
              <a:t>Unser Angebot richtet sich an: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5B696B"/>
                </a:solidFill>
              </a:rPr>
              <a:t>Studierende: </a:t>
            </a:r>
            <a:r>
              <a:rPr lang="de-DE" sz="1400" dirty="0">
                <a:solidFill>
                  <a:srgbClr val="5B696B"/>
                </a:solidFill>
              </a:rPr>
              <a:t>Wir helfen ihnen dabei, sich auf dem umkämpften Arbeitsmarkt zu profilieren.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 err="1">
                <a:solidFill>
                  <a:srgbClr val="5B696B"/>
                </a:solidFill>
              </a:rPr>
              <a:t>Mitarbeiter:innen</a:t>
            </a:r>
            <a:r>
              <a:rPr lang="de-DE" sz="1400" b="1" dirty="0">
                <a:solidFill>
                  <a:srgbClr val="5B696B"/>
                </a:solidFill>
              </a:rPr>
              <a:t>: </a:t>
            </a:r>
            <a:r>
              <a:rPr lang="de-DE" sz="1400" dirty="0">
                <a:solidFill>
                  <a:srgbClr val="5B696B"/>
                </a:solidFill>
              </a:rPr>
              <a:t>Wir bieten ihnen die erforderlichen Qualifikationen, um in der schnelllebigen Arbeitswelt zu bestehen.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400" b="1" dirty="0" err="1">
                <a:solidFill>
                  <a:srgbClr val="5B696B"/>
                </a:solidFill>
              </a:rPr>
              <a:t>Dozent:innen</a:t>
            </a:r>
            <a:r>
              <a:rPr lang="de-DE" sz="1400" b="1" dirty="0">
                <a:solidFill>
                  <a:srgbClr val="5B696B"/>
                </a:solidFill>
              </a:rPr>
              <a:t>: </a:t>
            </a:r>
            <a:r>
              <a:rPr lang="de-DE" sz="1400" dirty="0">
                <a:solidFill>
                  <a:srgbClr val="5B696B"/>
                </a:solidFill>
              </a:rPr>
              <a:t>Wir ergänzen Lehrpläne um flexible, adaptive Lernoptionen.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400" b="1" dirty="0" err="1">
                <a:solidFill>
                  <a:srgbClr val="5B696B"/>
                </a:solidFill>
              </a:rPr>
              <a:t>Absolvent:innen</a:t>
            </a:r>
            <a:r>
              <a:rPr lang="de-DE" sz="1400" b="1" dirty="0">
                <a:solidFill>
                  <a:srgbClr val="5B696B"/>
                </a:solidFill>
              </a:rPr>
              <a:t>: </a:t>
            </a:r>
            <a:r>
              <a:rPr lang="de-DE" sz="1400" dirty="0">
                <a:solidFill>
                  <a:srgbClr val="5B696B"/>
                </a:solidFill>
              </a:rPr>
              <a:t>Wir vermitteln Kompetenzen, die den Einstieg in den Arbeitsmarkt erleichtern.</a:t>
            </a:r>
          </a:p>
        </p:txBody>
      </p:sp>
      <p:sp>
        <p:nvSpPr>
          <p:cNvPr id="28" name="John Jersin">
            <a:extLst>
              <a:ext uri="{FF2B5EF4-FFF2-40B4-BE49-F238E27FC236}">
                <a16:creationId xmlns:a16="http://schemas.microsoft.com/office/drawing/2014/main" id="{831A487E-8235-4D43-8955-BB041E6E3D84}"/>
              </a:ext>
            </a:extLst>
          </p:cNvPr>
          <p:cNvSpPr txBox="1"/>
          <p:nvPr/>
        </p:nvSpPr>
        <p:spPr>
          <a:xfrm>
            <a:off x="249871" y="2610326"/>
            <a:ext cx="5070398" cy="4227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c15="http://schemas.microsoft.com/office/drawing/2012/chart" xmlns:c="http://schemas.openxmlformats.org/drawingml/2006/chart" val="1"/>
            </a:ext>
          </a:extLst>
        </p:spPr>
        <p:txBody>
          <a:bodyPr wrap="square" lIns="26475" tIns="26475" rIns="26475" bIns="26475" numCol="1" anchor="t">
            <a:spAutoFit/>
          </a:bodyPr>
          <a:lstStyle>
            <a:lvl1pPr algn="l">
              <a:lnSpc>
                <a:spcPct val="70000"/>
              </a:lnSpc>
              <a:defRPr sz="9000" b="0">
                <a:solidFill>
                  <a:srgbClr val="006FB9"/>
                </a:solidFill>
              </a:defRPr>
            </a:lvl1pPr>
          </a:lstStyle>
          <a:p>
            <a:pPr defTabSz="1005707" rtl="0">
              <a:lnSpc>
                <a:spcPct val="100000"/>
              </a:lnSpc>
            </a:pPr>
            <a:r>
              <a:rPr lang="de-DE" sz="2400">
                <a:solidFill>
                  <a:srgbClr val="935908"/>
                </a:solidFill>
                <a:latin typeface="Community Light" panose="02000303040000020003" pitchFamily="2" charset="0"/>
              </a:rPr>
              <a:t>LinkedIn Learning für Hochschulen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41E0D16-B034-6B4D-A7CA-F454B99E6399}"/>
              </a:ext>
            </a:extLst>
          </p:cNvPr>
          <p:cNvSpPr txBox="1">
            <a:spLocks/>
          </p:cNvSpPr>
          <p:nvPr/>
        </p:nvSpPr>
        <p:spPr>
          <a:xfrm>
            <a:off x="221979" y="1816831"/>
            <a:ext cx="4816705" cy="634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sz="1800" dirty="0">
                <a:solidFill>
                  <a:srgbClr val="5B696B"/>
                </a:solidFill>
              </a:rPr>
              <a:t>Verbessern Sie die Leistungen der Studierenden und bieten Sie Lehrkräften und </a:t>
            </a:r>
            <a:r>
              <a:rPr lang="de-DE" sz="1800" dirty="0" err="1">
                <a:solidFill>
                  <a:srgbClr val="5B696B"/>
                </a:solidFill>
              </a:rPr>
              <a:t>Mitarbeiter:innen</a:t>
            </a:r>
            <a:r>
              <a:rPr lang="de-DE" sz="1800" dirty="0">
                <a:solidFill>
                  <a:srgbClr val="5B696B"/>
                </a:solidFill>
              </a:rPr>
              <a:t> Entwicklungsmöglichkeiten mit exklusiven </a:t>
            </a:r>
            <a:r>
              <a:rPr lang="de-DE" sz="1800" dirty="0" err="1">
                <a:solidFill>
                  <a:srgbClr val="5B696B"/>
                </a:solidFill>
              </a:rPr>
              <a:t>Insights</a:t>
            </a:r>
            <a:r>
              <a:rPr lang="de-DE" sz="1800" dirty="0">
                <a:solidFill>
                  <a:srgbClr val="5B696B"/>
                </a:solidFill>
              </a:rPr>
              <a:t>.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A2A3C66-0B5C-FA4D-B839-B1C5F642E734}"/>
              </a:ext>
            </a:extLst>
          </p:cNvPr>
          <p:cNvSpPr txBox="1">
            <a:spLocks/>
          </p:cNvSpPr>
          <p:nvPr/>
        </p:nvSpPr>
        <p:spPr>
          <a:xfrm>
            <a:off x="5318022" y="2674449"/>
            <a:ext cx="2269076" cy="7131923"/>
          </a:xfrm>
          <a:prstGeom prst="rect">
            <a:avLst/>
          </a:prstGeom>
          <a:solidFill>
            <a:srgbClr val="E6E1DD"/>
          </a:solidFill>
          <a:ln>
            <a:solidFill>
              <a:srgbClr val="E6E1DD"/>
            </a:solidFill>
          </a:ln>
        </p:spPr>
        <p:txBody>
          <a:bodyPr vert="horz" lIns="109729" tIns="45720" rIns="91439" bIns="45720" rtlCol="0" anchor="t">
            <a:no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2420" b="0" i="0" kern="1200">
                <a:solidFill>
                  <a:schemeClr val="accent6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31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accent6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63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accent6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94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accent6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26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accent6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b="1" dirty="0">
              <a:solidFill>
                <a:srgbClr val="5B696B"/>
              </a:solidFill>
            </a:endParaRPr>
          </a:p>
          <a:p>
            <a:pPr rtl="0"/>
            <a:r>
              <a:rPr lang="de-DE" sz="1900" b="1" dirty="0">
                <a:solidFill>
                  <a:srgbClr val="5B696B"/>
                </a:solidFill>
              </a:rPr>
              <a:t>Verfügbare Inhalte</a:t>
            </a:r>
          </a:p>
          <a:p>
            <a:pPr rtl="0"/>
            <a:r>
              <a:rPr lang="de-DE" sz="800" dirty="0">
                <a:solidFill>
                  <a:srgbClr val="935908"/>
                </a:solidFill>
              </a:rPr>
              <a:t>_____</a:t>
            </a:r>
          </a:p>
          <a:p>
            <a:pPr rtl="0"/>
            <a:r>
              <a:rPr lang="de-DE" sz="1600" dirty="0">
                <a:solidFill>
                  <a:srgbClr val="935908"/>
                </a:solidFill>
              </a:rPr>
              <a:t>Business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00" dirty="0">
              <a:solidFill>
                <a:srgbClr val="5B696B"/>
              </a:solidFill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300" dirty="0">
                <a:solidFill>
                  <a:srgbClr val="5B696B"/>
                </a:solidFill>
              </a:rPr>
              <a:t>Führung und Management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300" dirty="0">
                <a:solidFill>
                  <a:srgbClr val="5B696B"/>
                </a:solidFill>
              </a:rPr>
              <a:t>Microsoft Office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300" dirty="0">
                <a:solidFill>
                  <a:srgbClr val="5B696B"/>
                </a:solidFill>
              </a:rPr>
              <a:t>Vertrieb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300" dirty="0">
                <a:solidFill>
                  <a:srgbClr val="5B696B"/>
                </a:solidFill>
              </a:rPr>
              <a:t>Vorbereitungskurse auf Examen (PMP®, NASBA etc.)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300" dirty="0">
                <a:solidFill>
                  <a:srgbClr val="5B696B"/>
                </a:solidFill>
              </a:rPr>
              <a:t>Digitales Marketing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300" dirty="0">
                <a:solidFill>
                  <a:srgbClr val="5B696B"/>
                </a:solidFill>
              </a:rPr>
              <a:t>... und viele weitere Themen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srgbClr val="5B696B"/>
              </a:solidFill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de-DE" sz="1600" dirty="0">
                <a:solidFill>
                  <a:srgbClr val="935908"/>
                </a:solidFill>
              </a:rPr>
              <a:t>Technik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400" dirty="0">
              <a:solidFill>
                <a:srgbClr val="5B696B"/>
              </a:solidFill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de-DE" sz="1300" dirty="0">
                <a:solidFill>
                  <a:srgbClr val="5B696B"/>
                </a:solidFill>
              </a:rPr>
              <a:t>Cloud Computing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de-DE" sz="1300" dirty="0">
                <a:solidFill>
                  <a:srgbClr val="5B696B"/>
                </a:solidFill>
              </a:rPr>
              <a:t>Data Science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de-DE" sz="1300" dirty="0">
                <a:solidFill>
                  <a:srgbClr val="5B696B"/>
                </a:solidFill>
              </a:rPr>
              <a:t>IT-Infrastruktur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de-DE" sz="1300" dirty="0" err="1">
                <a:solidFill>
                  <a:srgbClr val="5B696B"/>
                </a:solidFill>
              </a:rPr>
              <a:t>CompTIA</a:t>
            </a:r>
            <a:endParaRPr lang="de-DE" sz="1300" dirty="0">
              <a:solidFill>
                <a:srgbClr val="5B696B"/>
              </a:solidFill>
            </a:endParaRPr>
          </a:p>
          <a:p>
            <a:pPr rtl="0">
              <a:spcBef>
                <a:spcPts val="0"/>
              </a:spcBef>
            </a:pPr>
            <a:r>
              <a:rPr lang="de-DE" sz="1300" dirty="0">
                <a:solidFill>
                  <a:srgbClr val="5B696B"/>
                </a:solidFill>
              </a:rPr>
              <a:t>Webentwicklung</a:t>
            </a:r>
          </a:p>
          <a:p>
            <a:pPr rtl="0">
              <a:spcBef>
                <a:spcPts val="0"/>
              </a:spcBef>
            </a:pPr>
            <a:r>
              <a:rPr lang="de-DE" sz="1300" dirty="0">
                <a:solidFill>
                  <a:srgbClr val="5B696B"/>
                </a:solidFill>
              </a:rPr>
              <a:t>... und viele weitere Themen</a:t>
            </a:r>
          </a:p>
          <a:p>
            <a:pPr>
              <a:spcBef>
                <a:spcPts val="0"/>
              </a:spcBef>
            </a:pPr>
            <a:endParaRPr lang="en-US" sz="1200" dirty="0">
              <a:solidFill>
                <a:srgbClr val="5B696B"/>
              </a:solidFill>
            </a:endParaRPr>
          </a:p>
          <a:p>
            <a:pPr rtl="0"/>
            <a:r>
              <a:rPr lang="de-DE" sz="1600" dirty="0">
                <a:solidFill>
                  <a:srgbClr val="935908"/>
                </a:solidFill>
              </a:rPr>
              <a:t>Kreativität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400" dirty="0">
              <a:solidFill>
                <a:srgbClr val="5B696B"/>
              </a:solidFill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300" dirty="0">
                <a:solidFill>
                  <a:srgbClr val="5B696B"/>
                </a:solidFill>
              </a:rPr>
              <a:t>CAD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300" dirty="0">
                <a:solidFill>
                  <a:srgbClr val="5B696B"/>
                </a:solidFill>
              </a:rPr>
              <a:t>Kreativsoftware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300" dirty="0">
                <a:solidFill>
                  <a:srgbClr val="5B696B"/>
                </a:solidFill>
              </a:rPr>
              <a:t>UX-Design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300" dirty="0">
                <a:solidFill>
                  <a:srgbClr val="5B696B"/>
                </a:solidFill>
              </a:rPr>
              <a:t>Videografie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300" dirty="0">
                <a:solidFill>
                  <a:srgbClr val="5B696B"/>
                </a:solidFill>
              </a:rPr>
              <a:t>Fotografie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300" dirty="0">
                <a:solidFill>
                  <a:srgbClr val="5B696B"/>
                </a:solidFill>
              </a:rPr>
              <a:t>... und viele weitere Themen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300" dirty="0">
              <a:solidFill>
                <a:srgbClr val="5B696B"/>
              </a:solidFill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de-DE" sz="1300" dirty="0">
                <a:solidFill>
                  <a:srgbClr val="5B696B"/>
                </a:solidFill>
              </a:rPr>
              <a:t>*Sie können außerdem Ihre eigenen Inhalte in die Bibliothek integrieren.</a:t>
            </a:r>
          </a:p>
          <a:p>
            <a:endParaRPr lang="en-US" sz="1200" dirty="0">
              <a:solidFill>
                <a:srgbClr val="5B696B"/>
              </a:solidFill>
            </a:endParaRPr>
          </a:p>
        </p:txBody>
      </p:sp>
      <p:sp>
        <p:nvSpPr>
          <p:cNvPr id="3" name="John Jersin">
            <a:extLst>
              <a:ext uri="{FF2B5EF4-FFF2-40B4-BE49-F238E27FC236}">
                <a16:creationId xmlns:a16="http://schemas.microsoft.com/office/drawing/2014/main" id="{CB6BD1A1-C9E9-D146-BD6B-8CA7D3F63C8C}"/>
              </a:ext>
            </a:extLst>
          </p:cNvPr>
          <p:cNvSpPr txBox="1"/>
          <p:nvPr/>
        </p:nvSpPr>
        <p:spPr>
          <a:xfrm>
            <a:off x="309138" y="602422"/>
            <a:ext cx="4729546" cy="116146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c15="http://schemas.microsoft.com/office/drawing/2012/chart" xmlns:c="http://schemas.openxmlformats.org/drawingml/2006/chart" val="1"/>
            </a:ext>
          </a:extLst>
        </p:spPr>
        <p:txBody>
          <a:bodyPr wrap="square" lIns="26475" tIns="26475" rIns="26475" bIns="26475" numCol="1" anchor="t">
            <a:spAutoFit/>
          </a:bodyPr>
          <a:lstStyle>
            <a:lvl1pPr algn="l">
              <a:lnSpc>
                <a:spcPct val="70000"/>
              </a:lnSpc>
              <a:defRPr sz="9000" b="0">
                <a:solidFill>
                  <a:srgbClr val="006FB9"/>
                </a:solidFill>
              </a:defRPr>
            </a:lvl1pPr>
          </a:lstStyle>
          <a:p>
            <a:pPr defTabSz="1005707" rtl="0">
              <a:lnSpc>
                <a:spcPct val="100000"/>
              </a:lnSpc>
            </a:pPr>
            <a:r>
              <a:rPr lang="de-DE" sz="2400" dirty="0">
                <a:solidFill>
                  <a:srgbClr val="935908"/>
                </a:solidFill>
                <a:latin typeface="Community Light" panose="02000303040000020003" pitchFamily="2" charset="0"/>
              </a:rPr>
              <a:t>Personalisiertes E-Learning für </a:t>
            </a:r>
            <a:r>
              <a:rPr lang="de-DE" sz="2400" dirty="0" err="1">
                <a:solidFill>
                  <a:srgbClr val="935908"/>
                </a:solidFill>
                <a:latin typeface="Community Light" panose="02000303040000020003" pitchFamily="2" charset="0"/>
              </a:rPr>
              <a:t>Hochschulmitarbeiter:innen</a:t>
            </a:r>
            <a:r>
              <a:rPr lang="de-DE" sz="2400" dirty="0">
                <a:solidFill>
                  <a:srgbClr val="935908"/>
                </a:solidFill>
                <a:latin typeface="Community Light" panose="02000303040000020003" pitchFamily="2" charset="0"/>
              </a:rPr>
              <a:t>, </a:t>
            </a:r>
          </a:p>
          <a:p>
            <a:pPr defTabSz="1005707" rtl="0">
              <a:lnSpc>
                <a:spcPct val="100000"/>
              </a:lnSpc>
            </a:pPr>
            <a:r>
              <a:rPr lang="de-DE" sz="2400" dirty="0">
                <a:solidFill>
                  <a:srgbClr val="935908"/>
                </a:solidFill>
                <a:latin typeface="Community Light" panose="02000303040000020003" pitchFamily="2" charset="0"/>
              </a:rPr>
              <a:t>Lehrkräfte und Studierende</a:t>
            </a:r>
          </a:p>
        </p:txBody>
      </p:sp>
      <p:sp>
        <p:nvSpPr>
          <p:cNvPr id="16" name="John Jersin">
            <a:extLst>
              <a:ext uri="{FF2B5EF4-FFF2-40B4-BE49-F238E27FC236}">
                <a16:creationId xmlns:a16="http://schemas.microsoft.com/office/drawing/2014/main" id="{64476862-2E9D-834E-82A0-0AED0058D2D0}"/>
              </a:ext>
            </a:extLst>
          </p:cNvPr>
          <p:cNvSpPr txBox="1"/>
          <p:nvPr/>
        </p:nvSpPr>
        <p:spPr>
          <a:xfrm>
            <a:off x="305396" y="5233033"/>
            <a:ext cx="4867199" cy="4227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c15="http://schemas.microsoft.com/office/drawing/2012/chart" xmlns:c="http://schemas.openxmlformats.org/drawingml/2006/chart" val="1"/>
            </a:ext>
          </a:extLst>
        </p:spPr>
        <p:txBody>
          <a:bodyPr wrap="square" lIns="26475" tIns="26475" rIns="26475" bIns="26475" numCol="1" anchor="t">
            <a:spAutoFit/>
          </a:bodyPr>
          <a:lstStyle>
            <a:lvl1pPr algn="l">
              <a:lnSpc>
                <a:spcPct val="70000"/>
              </a:lnSpc>
              <a:defRPr sz="9000" b="0">
                <a:solidFill>
                  <a:srgbClr val="006FB9"/>
                </a:solidFill>
              </a:defRPr>
            </a:lvl1pPr>
          </a:lstStyle>
          <a:p>
            <a:pPr defTabSz="1005707" rtl="0">
              <a:lnSpc>
                <a:spcPct val="100000"/>
              </a:lnSpc>
            </a:pPr>
            <a:r>
              <a:rPr lang="de-DE" sz="2400">
                <a:solidFill>
                  <a:srgbClr val="935908"/>
                </a:solidFill>
                <a:latin typeface="Community Light" panose="02000303040000020003" pitchFamily="2" charset="0"/>
              </a:rPr>
              <a:t>Vorbereitung auf die Arbeitswelt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44916D8F-1FD1-8D44-8B49-D7E0F98CFAAE}"/>
              </a:ext>
            </a:extLst>
          </p:cNvPr>
          <p:cNvSpPr txBox="1">
            <a:spLocks/>
          </p:cNvSpPr>
          <p:nvPr/>
        </p:nvSpPr>
        <p:spPr>
          <a:xfrm>
            <a:off x="338189" y="5697725"/>
            <a:ext cx="4834406" cy="2283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sz="1400" dirty="0">
                <a:solidFill>
                  <a:srgbClr val="5B696B"/>
                </a:solidFill>
              </a:rPr>
              <a:t>Mit LinkedIn Learning können Studierende: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5B696B"/>
                </a:solidFill>
              </a:rPr>
              <a:t>gefragte Technikkenntnisse und Soft Skills erwerben;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5B696B"/>
                </a:solidFill>
              </a:rPr>
              <a:t>auf Branchentrends basiere Empfehlungen erhalten, die auf ihre individuellen Ziele und Bedürfnisse zugeschnitten sind;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5B696B"/>
                </a:solidFill>
              </a:rPr>
              <a:t>Lerninhalte jederzeit auf dem Desktop oder Mobilgerät nutzen, online wie offline;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5B696B"/>
                </a:solidFill>
              </a:rPr>
              <a:t>Zertifizierungen erwerben und ihre persönliche Marke im weltweit größten professionellen Netzwerk entwickeln.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BBDCC80-C169-B942-BAB8-B9D0F860CA19}"/>
              </a:ext>
            </a:extLst>
          </p:cNvPr>
          <p:cNvSpPr txBox="1">
            <a:spLocks/>
          </p:cNvSpPr>
          <p:nvPr/>
        </p:nvSpPr>
        <p:spPr>
          <a:xfrm>
            <a:off x="414391" y="8034037"/>
            <a:ext cx="4834406" cy="1843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rgbClr val="5B696B"/>
              </a:solidFill>
            </a:endParaRP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DAF14241-DCEC-F841-A912-DACC8D12EB59}"/>
              </a:ext>
            </a:extLst>
          </p:cNvPr>
          <p:cNvSpPr txBox="1">
            <a:spLocks/>
          </p:cNvSpPr>
          <p:nvPr/>
        </p:nvSpPr>
        <p:spPr>
          <a:xfrm>
            <a:off x="112333" y="8023179"/>
            <a:ext cx="5510826" cy="1779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sz="1800" dirty="0">
                <a:solidFill>
                  <a:srgbClr val="5B696B"/>
                </a:solidFill>
              </a:rPr>
              <a:t>„Ich nutze das Angebot, um meine Chancen auf dem Arbeitsmarkt zu verbessern. Dank LinkedIn Learning kann ich mich von anderen Jobsuchenden abheben.“</a:t>
            </a:r>
          </a:p>
          <a:p>
            <a:endParaRPr lang="en-US" sz="400" i="1" dirty="0">
              <a:solidFill>
                <a:srgbClr val="5B696B"/>
              </a:solidFill>
            </a:endParaRPr>
          </a:p>
          <a:p>
            <a:endParaRPr lang="en-US" sz="400" i="1" dirty="0">
              <a:solidFill>
                <a:srgbClr val="5B696B"/>
              </a:solidFill>
            </a:endParaRPr>
          </a:p>
          <a:p>
            <a:pPr rtl="0">
              <a:spcBef>
                <a:spcPts val="250"/>
              </a:spcBef>
            </a:pPr>
            <a:r>
              <a:rPr lang="de-DE" sz="1400" dirty="0">
                <a:solidFill>
                  <a:srgbClr val="935908"/>
                </a:solidFill>
              </a:rPr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E5ABB-00FC-154D-8998-8DEC89C9C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01" y="8813651"/>
            <a:ext cx="999749" cy="999749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C19A614-9E62-B64F-A03B-1D1960301E7A}"/>
              </a:ext>
            </a:extLst>
          </p:cNvPr>
          <p:cNvSpPr/>
          <p:nvPr/>
        </p:nvSpPr>
        <p:spPr>
          <a:xfrm>
            <a:off x="6451600" y="-11943"/>
            <a:ext cx="1320798" cy="2485164"/>
          </a:xfrm>
          <a:prstGeom prst="rect">
            <a:avLst/>
          </a:prstGeom>
          <a:solidFill>
            <a:srgbClr val="2A67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5D9CC8-2EE7-CB46-8313-B28F982226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53" r="16653"/>
          <a:stretch/>
        </p:blipFill>
        <p:spPr>
          <a:xfrm>
            <a:off x="5237159" y="4990"/>
            <a:ext cx="2485164" cy="2485164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49FB87F-11EA-B643-A3C8-9FB96406D8A6}"/>
              </a:ext>
            </a:extLst>
          </p:cNvPr>
          <p:cNvSpPr txBox="1"/>
          <p:nvPr/>
        </p:nvSpPr>
        <p:spPr>
          <a:xfrm>
            <a:off x="1533645" y="9001953"/>
            <a:ext cx="1983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de-DE" sz="1700" b="1">
                <a:solidFill>
                  <a:srgbClr val="935908"/>
                </a:solidFill>
                <a:latin typeface="Community" panose="02000303040000020003" pitchFamily="2" charset="0"/>
              </a:rPr>
              <a:t>Prasaadi Dangolla</a:t>
            </a:r>
          </a:p>
          <a:p>
            <a:pPr rtl="0"/>
            <a:r>
              <a:rPr lang="de-DE" sz="1700">
                <a:solidFill>
                  <a:srgbClr val="5B696B"/>
                </a:solidFill>
                <a:latin typeface="Community" panose="02000303040000020003" pitchFamily="2" charset="0"/>
              </a:rPr>
              <a:t>Studentin an der Seton Hall University</a:t>
            </a:r>
          </a:p>
          <a:p>
            <a:endParaRPr lang="en-US" dirty="0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7840B667-3EBC-644F-AD3B-D95BBD9BC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96" y="180877"/>
            <a:ext cx="1904266" cy="2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6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EFCDF78-9742-5146-887B-7B6BEB7E4866}"/>
              </a:ext>
            </a:extLst>
          </p:cNvPr>
          <p:cNvSpPr/>
          <p:nvPr/>
        </p:nvSpPr>
        <p:spPr>
          <a:xfrm>
            <a:off x="0" y="1998132"/>
            <a:ext cx="7772398" cy="3649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BCC692-EAB6-6045-AD5D-6E21A86A8D27}"/>
              </a:ext>
            </a:extLst>
          </p:cNvPr>
          <p:cNvSpPr/>
          <p:nvPr/>
        </p:nvSpPr>
        <p:spPr>
          <a:xfrm>
            <a:off x="2" y="8686800"/>
            <a:ext cx="7772398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B1CD57-E253-AA44-A966-B81C54E46A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71" y="2974455"/>
            <a:ext cx="7272208" cy="2576775"/>
          </a:xfrm>
        </p:spPr>
        <p:txBody>
          <a:bodyPr>
            <a:normAutofit fontScale="92500" lnSpcReduction="10000"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tx2"/>
                </a:solidFill>
              </a:rPr>
              <a:t>Überblick über Leistungen und Karriereerfolge der Studierenden: </a:t>
            </a:r>
            <a:r>
              <a:rPr lang="de-DE" sz="1600" dirty="0">
                <a:solidFill>
                  <a:schemeClr val="tx2"/>
                </a:solidFill>
              </a:rPr>
              <a:t>Exklusive </a:t>
            </a:r>
            <a:r>
              <a:rPr lang="de-DE" sz="1600" dirty="0" err="1">
                <a:solidFill>
                  <a:schemeClr val="tx2"/>
                </a:solidFill>
              </a:rPr>
              <a:t>Insights</a:t>
            </a:r>
            <a:r>
              <a:rPr lang="de-DE" sz="1600" dirty="0">
                <a:solidFill>
                  <a:schemeClr val="tx2"/>
                </a:solidFill>
              </a:rPr>
              <a:t> von LinkedIn zeigen Ihnen, wo Ihre </a:t>
            </a:r>
            <a:r>
              <a:rPr lang="de-DE" sz="1600" dirty="0" err="1">
                <a:solidFill>
                  <a:schemeClr val="tx2"/>
                </a:solidFill>
              </a:rPr>
              <a:t>Absolvent:innen</a:t>
            </a:r>
            <a:r>
              <a:rPr lang="de-DE" sz="1600" dirty="0">
                <a:solidFill>
                  <a:schemeClr val="tx2"/>
                </a:solidFill>
              </a:rPr>
              <a:t> angestellt werden und welche Wissenslücken die aktuell Studierenden aufweisen.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tx2"/>
                </a:solidFill>
              </a:rPr>
              <a:t>Echtzeit-Einblicke in Kompetenzen: </a:t>
            </a:r>
            <a:r>
              <a:rPr lang="de-DE" sz="1600" dirty="0">
                <a:solidFill>
                  <a:schemeClr val="tx2"/>
                </a:solidFill>
              </a:rPr>
              <a:t>Sie erhalten Echtzeit-Einblicke in die Fähigkeiten der Belegschaft und können so gezielt Lernangebote zusammenstellen.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tx2"/>
                </a:solidFill>
              </a:rPr>
              <a:t>Hochwertige </a:t>
            </a:r>
            <a:r>
              <a:rPr lang="de-DE" sz="1600" b="1" dirty="0" err="1">
                <a:solidFill>
                  <a:schemeClr val="tx2"/>
                </a:solidFill>
              </a:rPr>
              <a:t>kollaborative</a:t>
            </a:r>
            <a:r>
              <a:rPr lang="de-DE" sz="1600" b="1" dirty="0">
                <a:solidFill>
                  <a:schemeClr val="tx2"/>
                </a:solidFill>
              </a:rPr>
              <a:t> Inhalte: </a:t>
            </a:r>
            <a:r>
              <a:rPr lang="de-DE" sz="1600" dirty="0">
                <a:solidFill>
                  <a:schemeClr val="tx2"/>
                </a:solidFill>
              </a:rPr>
              <a:t>Jede Woche werden mehr als 60 </a:t>
            </a:r>
            <a:r>
              <a:rPr lang="de-DE" sz="1600" dirty="0" err="1">
                <a:solidFill>
                  <a:schemeClr val="tx2"/>
                </a:solidFill>
              </a:rPr>
              <a:t>kollaborative</a:t>
            </a:r>
            <a:r>
              <a:rPr lang="de-DE" sz="1600" dirty="0">
                <a:solidFill>
                  <a:schemeClr val="tx2"/>
                </a:solidFill>
              </a:rPr>
              <a:t> Kurse zur Bibliothek mit über 15.000 Kursen hinzugefügt, die alle von </a:t>
            </a:r>
            <a:r>
              <a:rPr lang="de-DE" sz="1600" dirty="0" err="1">
                <a:solidFill>
                  <a:schemeClr val="tx2"/>
                </a:solidFill>
              </a:rPr>
              <a:t>Branchenexpert:innen</a:t>
            </a:r>
            <a:r>
              <a:rPr lang="de-DE" sz="1600" dirty="0">
                <a:solidFill>
                  <a:schemeClr val="tx2"/>
                </a:solidFill>
              </a:rPr>
              <a:t> geleitet werden. Unsere Inhalte sind auf Deutsch, Englisch, Spanisch, Französisch, Japanisch, Mandarin und Portugiesisch verfügbar.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tx2"/>
                </a:solidFill>
              </a:rPr>
              <a:t>Integration eigener Inhalte: </a:t>
            </a:r>
            <a:r>
              <a:rPr lang="de-DE" sz="1600" dirty="0">
                <a:solidFill>
                  <a:schemeClr val="tx2"/>
                </a:solidFill>
              </a:rPr>
              <a:t>Sie können Ihre eigenen Videos und Dokumente in der LinkedIn Learning-Bibliothek teilen und Ihr Logo auf der Plattform platzieren.</a:t>
            </a:r>
          </a:p>
        </p:txBody>
      </p:sp>
      <p:sp>
        <p:nvSpPr>
          <p:cNvPr id="28" name="John Jersin">
            <a:extLst>
              <a:ext uri="{FF2B5EF4-FFF2-40B4-BE49-F238E27FC236}">
                <a16:creationId xmlns:a16="http://schemas.microsoft.com/office/drawing/2014/main" id="{831A487E-8235-4D43-8955-BB041E6E3D84}"/>
              </a:ext>
            </a:extLst>
          </p:cNvPr>
          <p:cNvSpPr txBox="1"/>
          <p:nvPr/>
        </p:nvSpPr>
        <p:spPr>
          <a:xfrm>
            <a:off x="249871" y="2434034"/>
            <a:ext cx="5985829" cy="4227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c15="http://schemas.microsoft.com/office/drawing/2012/chart" xmlns:c="http://schemas.openxmlformats.org/drawingml/2006/chart" val="1"/>
            </a:ext>
          </a:extLst>
        </p:spPr>
        <p:txBody>
          <a:bodyPr wrap="square" lIns="26475" tIns="26475" rIns="26475" bIns="26475" numCol="1" anchor="t">
            <a:spAutoFit/>
          </a:bodyPr>
          <a:lstStyle>
            <a:lvl1pPr algn="l">
              <a:lnSpc>
                <a:spcPct val="70000"/>
              </a:lnSpc>
              <a:defRPr sz="9000" b="0">
                <a:solidFill>
                  <a:srgbClr val="006FB9"/>
                </a:solidFill>
              </a:defRPr>
            </a:lvl1pPr>
          </a:lstStyle>
          <a:p>
            <a:pPr defTabSz="1005707" rtl="0">
              <a:lnSpc>
                <a:spcPct val="100000"/>
              </a:lnSpc>
            </a:pPr>
            <a:r>
              <a:rPr lang="de-DE" sz="2400" dirty="0">
                <a:solidFill>
                  <a:srgbClr val="935908"/>
                </a:solidFill>
                <a:latin typeface="Community Light" panose="02000303040000020003" pitchFamily="2" charset="0"/>
              </a:rPr>
              <a:t>Vorteile einer Partnerschaft mit LinkedIn Learning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BBDCC80-C169-B942-BAB8-B9D0F860CA19}"/>
              </a:ext>
            </a:extLst>
          </p:cNvPr>
          <p:cNvSpPr txBox="1">
            <a:spLocks/>
          </p:cNvSpPr>
          <p:nvPr/>
        </p:nvSpPr>
        <p:spPr>
          <a:xfrm>
            <a:off x="414391" y="8034037"/>
            <a:ext cx="4834406" cy="1843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rgbClr val="5B696B"/>
              </a:solidFill>
            </a:endParaRP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DAF14241-DCEC-F841-A912-DACC8D12EB59}"/>
              </a:ext>
            </a:extLst>
          </p:cNvPr>
          <p:cNvSpPr txBox="1">
            <a:spLocks/>
          </p:cNvSpPr>
          <p:nvPr/>
        </p:nvSpPr>
        <p:spPr>
          <a:xfrm>
            <a:off x="249871" y="5844313"/>
            <a:ext cx="7373334" cy="2724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sz="2800">
                <a:solidFill>
                  <a:schemeClr val="tx2"/>
                </a:solidFill>
              </a:rPr>
              <a:t>„Die Verknüpfung mit dem LinkedIn Profil ist ein echter Pluspunkt. So können die Studierenden direkt mit potenziellen Arbeitgebern in Kontakt treten.“</a:t>
            </a:r>
          </a:p>
          <a:p>
            <a:endParaRPr lang="en-US" sz="400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B195AA-545A-E54E-8739-3B9246DFB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59" y="7334172"/>
            <a:ext cx="907482" cy="907482"/>
          </a:xfrm>
          <a:prstGeom prst="ellipse">
            <a:avLst/>
          </a:prstGeom>
        </p:spPr>
      </p:pic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F459D49-AE92-8543-9524-83FD0256A34C}"/>
              </a:ext>
            </a:extLst>
          </p:cNvPr>
          <p:cNvSpPr txBox="1">
            <a:spLocks/>
          </p:cNvSpPr>
          <p:nvPr/>
        </p:nvSpPr>
        <p:spPr>
          <a:xfrm>
            <a:off x="249871" y="8956499"/>
            <a:ext cx="4834406" cy="54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sz="1800" dirty="0">
                <a:solidFill>
                  <a:schemeClr val="tx2"/>
                </a:solidFill>
              </a:rPr>
              <a:t>Sie möchten mehr erfahren? Weitere Informationen finden Sie auf </a:t>
            </a:r>
            <a:r>
              <a:rPr lang="de-DE" sz="1800" dirty="0" err="1">
                <a:solidFill>
                  <a:schemeClr val="tx2"/>
                </a:solidFill>
              </a:rPr>
              <a:t>learning.linkedin.com</a:t>
            </a:r>
            <a:r>
              <a:rPr lang="de-DE" sz="18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D982060-40AA-4246-A1D4-438E5D7494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248" b="7973"/>
          <a:stretch/>
        </p:blipFill>
        <p:spPr>
          <a:xfrm>
            <a:off x="0" y="-367325"/>
            <a:ext cx="7787725" cy="25673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D52F3A-81DC-C143-840F-DDA6E875F994}"/>
              </a:ext>
            </a:extLst>
          </p:cNvPr>
          <p:cNvSpPr txBox="1"/>
          <p:nvPr/>
        </p:nvSpPr>
        <p:spPr>
          <a:xfrm>
            <a:off x="1567280" y="7319277"/>
            <a:ext cx="483440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de-DE" b="1">
                <a:solidFill>
                  <a:srgbClr val="2A67B2"/>
                </a:solidFill>
                <a:latin typeface="Community" panose="02000303040000020003" pitchFamily="2" charset="0"/>
              </a:rPr>
              <a:t>Rick Hodge</a:t>
            </a:r>
          </a:p>
          <a:p>
            <a:endParaRPr lang="en-US" sz="200" b="1" dirty="0">
              <a:solidFill>
                <a:srgbClr val="2A67B2"/>
              </a:solidFill>
              <a:latin typeface="Community" panose="02000303040000020003" pitchFamily="2" charset="0"/>
            </a:endParaRPr>
          </a:p>
          <a:p>
            <a:pPr rtl="0"/>
            <a:r>
              <a:rPr lang="de-DE">
                <a:solidFill>
                  <a:srgbClr val="5B696B"/>
                </a:solidFill>
                <a:latin typeface="Community" panose="02000303040000020003" pitchFamily="2" charset="0"/>
              </a:rPr>
              <a:t>Dean of Career &amp; Technical Education, LA Community College District</a:t>
            </a:r>
          </a:p>
          <a:p>
            <a:endParaRPr lang="en-US" dirty="0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7676B01F-ED46-1242-BB2C-91DD9AB31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144" y="9343603"/>
            <a:ext cx="2043427" cy="29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1656</TotalTime>
  <Words>440</Words>
  <Application>Microsoft Macintosh PowerPoint</Application>
  <PresentationFormat>Custom</PresentationFormat>
  <Paragraphs>64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Community</vt:lpstr>
      <vt:lpstr>Community Light</vt:lpstr>
      <vt:lpstr>LKN Sans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Petrone</dc:creator>
  <cp:lastModifiedBy>Elisabeth Wohofsky</cp:lastModifiedBy>
  <cp:revision>84</cp:revision>
  <cp:lastPrinted>2019-08-21T15:51:43Z</cp:lastPrinted>
  <dcterms:created xsi:type="dcterms:W3CDTF">2019-07-12T23:16:35Z</dcterms:created>
  <dcterms:modified xsi:type="dcterms:W3CDTF">2021-08-27T03:11:12Z</dcterms:modified>
</cp:coreProperties>
</file>