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4"/>
  </p:notesMasterIdLst>
  <p:sldIdLst>
    <p:sldId id="3710" r:id="rId2"/>
    <p:sldId id="3776" r:id="rId3"/>
    <p:sldId id="3783" r:id="rId4"/>
    <p:sldId id="3791" r:id="rId5"/>
    <p:sldId id="3777" r:id="rId6"/>
    <p:sldId id="3779" r:id="rId7"/>
    <p:sldId id="3780" r:id="rId8"/>
    <p:sldId id="3781" r:id="rId9"/>
    <p:sldId id="3784" r:id="rId10"/>
    <p:sldId id="3785" r:id="rId11"/>
    <p:sldId id="3786" r:id="rId12"/>
    <p:sldId id="3787" r:id="rId13"/>
    <p:sldId id="3788" r:id="rId14"/>
    <p:sldId id="3789" r:id="rId15"/>
    <p:sldId id="3790" r:id="rId16"/>
    <p:sldId id="3792" r:id="rId17"/>
    <p:sldId id="3793" r:id="rId18"/>
    <p:sldId id="3794" r:id="rId19"/>
    <p:sldId id="3795" r:id="rId20"/>
    <p:sldId id="3796" r:id="rId21"/>
    <p:sldId id="3797" r:id="rId22"/>
    <p:sldId id="3798" r:id="rId23"/>
    <p:sldId id="3799" r:id="rId24"/>
    <p:sldId id="3800" r:id="rId25"/>
    <p:sldId id="3801" r:id="rId26"/>
    <p:sldId id="3802" r:id="rId27"/>
    <p:sldId id="3805" r:id="rId28"/>
    <p:sldId id="3806" r:id="rId29"/>
    <p:sldId id="3807" r:id="rId30"/>
    <p:sldId id="3808" r:id="rId31"/>
    <p:sldId id="3809" r:id="rId32"/>
    <p:sldId id="3810" r:id="rId33"/>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23BD5E-3FE8-1BF6-280D-58AE79E0286F}" name="Jessica Feinstein" initials="JF" userId="S::jfeinste@linkedin.biz::27f095b9-4129-457d-8527-82b710261c71" providerId="AD"/>
  <p188:author id="{A2FA036C-7D10-6C4E-481D-B8FD54656753}" name="Paul Petrone" initials="PP" userId="S::ppetrone@linkedin.biz::03958cd3-0dcc-42e8-880f-c69c636cba66" providerId="AD"/>
  <p188:author id="{C151A494-3BDA-AF84-E1A5-391C1641382C}" name="Robert Firme" initials="RF" userId="S::rfirme@linkedin.biz::48ab0095-b744-4eb0-8f5e-cdf73bd39091" providerId="AD"/>
  <p188:author id="{D3DCDBCB-6B6B-0CA7-A774-27CCBE12FDC5}" name="Reggie Hanson" initials="RH" userId="S::rhanson@linkedin.biz::e5e7131d-5ae5-42ce-8e8c-bf3fa9f01fd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6EF"/>
    <a:srgbClr val="FEFAF6"/>
    <a:srgbClr val="44702B"/>
    <a:srgbClr val="B03F1F"/>
    <a:srgbClr val="556679"/>
    <a:srgbClr val="F7DFD7"/>
    <a:srgbClr val="B13F1F"/>
    <a:srgbClr val="0664C2"/>
    <a:srgbClr val="D6EBCE"/>
    <a:srgbClr val="F8E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p:cViewPr varScale="1">
        <p:scale>
          <a:sx n="60" d="100"/>
          <a:sy n="60" d="100"/>
        </p:scale>
        <p:origin x="102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Arbeitskräfteabgang</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E05C-1643-959F-68D2401F83B4}"/>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E05C-1643-959F-68D2401F83B4}"/>
              </c:ext>
            </c:extLst>
          </c:dPt>
          <c:cat>
            <c:strRef>
              <c:f>Sheet1!$A$2:$A$3</c:f>
              <c:strCache>
                <c:ptCount val="2"/>
                <c:pt idx="0">
                  <c:v>Arbeitskräfteabgang</c:v>
                </c:pt>
                <c:pt idx="1">
                  <c:v>Ergänzung</c:v>
                </c:pt>
              </c:strCache>
            </c:strRef>
          </c:cat>
          <c:val>
            <c:numRef>
              <c:f>Sheet1!$B$2:$B$3</c:f>
              <c:numCache>
                <c:formatCode>General</c:formatCode>
                <c:ptCount val="2"/>
                <c:pt idx="0">
                  <c:v>95</c:v>
                </c:pt>
                <c:pt idx="1">
                  <c:v>5</c:v>
                </c:pt>
              </c:numCache>
            </c:numRef>
          </c:val>
          <c:extLst>
            <c:ext xmlns:c16="http://schemas.microsoft.com/office/drawing/2014/chart" uri="{C3380CC4-5D6E-409C-BE32-E72D297353CC}">
              <c16:uniqueId val="{00000004-E05C-1643-959F-68D2401F83B4}"/>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Arbeitskräfteabgang</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5080-0A4B-907C-EE7E5C73CDB8}"/>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5080-0A4B-907C-EE7E5C73CDB8}"/>
              </c:ext>
            </c:extLst>
          </c:dPt>
          <c:cat>
            <c:strRef>
              <c:f>Sheet1!$A$2:$A$3</c:f>
              <c:strCache>
                <c:ptCount val="2"/>
                <c:pt idx="0">
                  <c:v>Arbeitskräfteabgang</c:v>
                </c:pt>
                <c:pt idx="1">
                  <c:v>Ergänzung</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5080-0A4B-907C-EE7E5C73CDB8}"/>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B7DA5B-3182-8642-B34F-7EA3EA40A944}" type="datetimeFigureOut">
              <a:rPr lang="en-US" smtClean="0"/>
              <a:t>10/8/21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6BE04-478C-284C-85F5-3BA4FD0548AC}" type="slidenum">
              <a:rPr lang="en-US" smtClean="0"/>
              <a:t>‹#›</a:t>
            </a:fld>
            <a:endParaRPr lang="en-US"/>
          </a:p>
        </p:txBody>
      </p:sp>
    </p:spTree>
    <p:extLst>
      <p:ext uri="{BB962C8B-B14F-4D97-AF65-F5344CB8AC3E}">
        <p14:creationId xmlns:p14="http://schemas.microsoft.com/office/powerpoint/2010/main" val="3019443998"/>
      </p:ext>
    </p:extLst>
  </p:cSld>
  <p:clrMap bg1="lt1" tx1="dk1" bg2="lt2" tx2="dk2" accent1="accent1" accent2="accent2" accent3="accent3" accent4="accent4" accent5="accent5" accent6="accent6" hlink="hlink" folHlink="folHlink"/>
  <p:notesStyle>
    <a:lvl1pPr marL="0" algn="l" defTabSz="1828597" rtl="0" eaLnBrk="1" latinLnBrk="0" hangingPunct="1">
      <a:defRPr sz="2400" kern="1200">
        <a:solidFill>
          <a:schemeClr val="tx1"/>
        </a:solidFill>
        <a:latin typeface="+mn-lt"/>
        <a:ea typeface="+mn-ea"/>
        <a:cs typeface="+mn-cs"/>
      </a:defRPr>
    </a:lvl1pPr>
    <a:lvl2pPr marL="914300" algn="l" defTabSz="1828597" rtl="0" eaLnBrk="1" latinLnBrk="0" hangingPunct="1">
      <a:defRPr sz="2400" kern="1200">
        <a:solidFill>
          <a:schemeClr val="tx1"/>
        </a:solidFill>
        <a:latin typeface="+mn-lt"/>
        <a:ea typeface="+mn-ea"/>
        <a:cs typeface="+mn-cs"/>
      </a:defRPr>
    </a:lvl2pPr>
    <a:lvl3pPr marL="1828597" algn="l" defTabSz="1828597" rtl="0" eaLnBrk="1" latinLnBrk="0" hangingPunct="1">
      <a:defRPr sz="2400" kern="1200">
        <a:solidFill>
          <a:schemeClr val="tx1"/>
        </a:solidFill>
        <a:latin typeface="+mn-lt"/>
        <a:ea typeface="+mn-ea"/>
        <a:cs typeface="+mn-cs"/>
      </a:defRPr>
    </a:lvl3pPr>
    <a:lvl4pPr marL="2742897" algn="l" defTabSz="1828597" rtl="0" eaLnBrk="1" latinLnBrk="0" hangingPunct="1">
      <a:defRPr sz="2400" kern="1200">
        <a:solidFill>
          <a:schemeClr val="tx1"/>
        </a:solidFill>
        <a:latin typeface="+mn-lt"/>
        <a:ea typeface="+mn-ea"/>
        <a:cs typeface="+mn-cs"/>
      </a:defRPr>
    </a:lvl4pPr>
    <a:lvl5pPr marL="3657197" algn="l" defTabSz="1828597" rtl="0" eaLnBrk="1" latinLnBrk="0" hangingPunct="1">
      <a:defRPr sz="2400" kern="1200">
        <a:solidFill>
          <a:schemeClr val="tx1"/>
        </a:solidFill>
        <a:latin typeface="+mn-lt"/>
        <a:ea typeface="+mn-ea"/>
        <a:cs typeface="+mn-cs"/>
      </a:defRPr>
    </a:lvl5pPr>
    <a:lvl6pPr marL="4571497" algn="l" defTabSz="1828597" rtl="0" eaLnBrk="1" latinLnBrk="0" hangingPunct="1">
      <a:defRPr sz="2400" kern="1200">
        <a:solidFill>
          <a:schemeClr val="tx1"/>
        </a:solidFill>
        <a:latin typeface="+mn-lt"/>
        <a:ea typeface="+mn-ea"/>
        <a:cs typeface="+mn-cs"/>
      </a:defRPr>
    </a:lvl6pPr>
    <a:lvl7pPr marL="5485794" algn="l" defTabSz="1828597" rtl="0" eaLnBrk="1" latinLnBrk="0" hangingPunct="1">
      <a:defRPr sz="2400" kern="1200">
        <a:solidFill>
          <a:schemeClr val="tx1"/>
        </a:solidFill>
        <a:latin typeface="+mn-lt"/>
        <a:ea typeface="+mn-ea"/>
        <a:cs typeface="+mn-cs"/>
      </a:defRPr>
    </a:lvl7pPr>
    <a:lvl8pPr marL="6400094" algn="l" defTabSz="1828597" rtl="0" eaLnBrk="1" latinLnBrk="0" hangingPunct="1">
      <a:defRPr sz="2400" kern="1200">
        <a:solidFill>
          <a:schemeClr val="tx1"/>
        </a:solidFill>
        <a:latin typeface="+mn-lt"/>
        <a:ea typeface="+mn-ea"/>
        <a:cs typeface="+mn-cs"/>
      </a:defRPr>
    </a:lvl8pPr>
    <a:lvl9pPr marL="7314394" algn="l" defTabSz="182859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2400" marR="0" lvl="0" indent="0" algn="l" defTabSz="914400" rtl="0" eaLnBrk="1" fontAlgn="auto" latinLnBrk="0" hangingPunct="1">
              <a:lnSpc>
                <a:spcPct val="100000"/>
              </a:lnSpc>
              <a:spcBef>
                <a:spcPts val="0"/>
              </a:spcBef>
              <a:spcAft>
                <a:spcPts val="0"/>
              </a:spcAft>
              <a:buClrTx/>
              <a:buSzPts val="1200"/>
              <a:buFontTx/>
              <a:buNone/>
              <a:tabLst/>
              <a:defRPr/>
            </a:pPr>
            <a:endParaRPr lang="en-US" sz="1800" dirty="0">
              <a:solidFill>
                <a:srgbClr val="556679"/>
              </a:solidFill>
              <a:latin typeface="Community" panose="02000303040000020003" pitchFamily="2" charset="0"/>
            </a:endParaRPr>
          </a:p>
          <a:p>
            <a:pPr marL="152400" lvl="0" indent="0" algn="l" rtl="0">
              <a:spcBef>
                <a:spcPts val="0"/>
              </a:spcBef>
              <a:spcAft>
                <a:spcPts val="0"/>
              </a:spcAft>
              <a:buSzPts val="1200"/>
              <a:buNone/>
            </a:pPr>
            <a:endParaRPr lang="en-US" sz="1800" b="0" i="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6C528159-1B8D-AA4E-B029-EAC82009EB07}" type="slidenum">
              <a:rPr/>
              <a:t>1</a:t>
            </a:fld>
            <a:endParaRPr/>
          </a:p>
        </p:txBody>
      </p:sp>
    </p:spTree>
    <p:extLst>
      <p:ext uri="{BB962C8B-B14F-4D97-AF65-F5344CB8AC3E}">
        <p14:creationId xmlns:p14="http://schemas.microsoft.com/office/powerpoint/2010/main" val="422830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796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3835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656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7903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4103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396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600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5856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9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356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95152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829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1205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883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5266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0392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6248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7452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428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51958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787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80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CE803891-3E3C-A346-BB77-6295847CDB94}" type="slidenum">
              <a:rPr/>
              <a:t>3</a:t>
            </a:fld>
            <a:endParaRPr/>
          </a:p>
        </p:txBody>
      </p:sp>
    </p:spTree>
    <p:extLst>
      <p:ext uri="{BB962C8B-B14F-4D97-AF65-F5344CB8AC3E}">
        <p14:creationId xmlns:p14="http://schemas.microsoft.com/office/powerpoint/2010/main" val="513943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1441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19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411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9401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746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3896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25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257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331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397" y="2244726"/>
            <a:ext cx="18290381" cy="4775200"/>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3048397" y="7204076"/>
            <a:ext cx="18290381"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245796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62030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52072" y="730250"/>
            <a:ext cx="5258485"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618" y="730250"/>
            <a:ext cx="15470614"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1672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664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6" y="1279526"/>
            <a:ext cx="21611908" cy="907416"/>
          </a:xfrm>
        </p:spPr>
        <p:txBody>
          <a:bodyPr>
            <a:normAutofit/>
          </a:bodyPr>
          <a:lstStyle>
            <a:lvl1pPr marL="0" indent="0">
              <a:buFontTx/>
              <a:buNone/>
              <a:defRPr sz="6596" b="0" i="0">
                <a:solidFill>
                  <a:schemeClr val="accent2"/>
                </a:solidFill>
                <a:latin typeface="Community Light" panose="02000303040000020003" pitchFamily="2" charset="0"/>
              </a:defRPr>
            </a:lvl1pPr>
            <a:lvl2pPr marL="913990" indent="0">
              <a:buFontTx/>
              <a:buNone/>
              <a:defRPr b="0" i="0">
                <a:solidFill>
                  <a:schemeClr val="bg2"/>
                </a:solidFill>
                <a:latin typeface="LKN Sans Light" panose="02000303040000020003" pitchFamily="2" charset="0"/>
              </a:defRPr>
            </a:lvl2pPr>
            <a:lvl3pPr marL="1827976" indent="0">
              <a:buFontTx/>
              <a:buNone/>
              <a:defRPr b="0" i="0">
                <a:solidFill>
                  <a:schemeClr val="bg2"/>
                </a:solidFill>
                <a:latin typeface="LKN Sans Light" panose="02000303040000020003" pitchFamily="2" charset="0"/>
              </a:defRPr>
            </a:lvl3pPr>
            <a:lvl4pPr marL="2741966" indent="0">
              <a:buFontTx/>
              <a:buNone/>
              <a:defRPr b="0" i="0">
                <a:solidFill>
                  <a:schemeClr val="bg2"/>
                </a:solidFill>
                <a:latin typeface="LKN Sans Light" panose="02000303040000020003" pitchFamily="2" charset="0"/>
              </a:defRPr>
            </a:lvl4pPr>
            <a:lvl5pPr marL="3655952"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6" name="Text Placeholder 8">
            <a:extLst>
              <a:ext uri="{FF2B5EF4-FFF2-40B4-BE49-F238E27FC236}">
                <a16:creationId xmlns:a16="http://schemas.microsoft.com/office/drawing/2014/main" id="{862C563E-1C76-004E-9470-67C8287E2234}"/>
              </a:ext>
            </a:extLst>
          </p:cNvPr>
          <p:cNvSpPr>
            <a:spLocks noGrp="1"/>
          </p:cNvSpPr>
          <p:nvPr>
            <p:ph type="body" sz="quarter" idx="11"/>
          </p:nvPr>
        </p:nvSpPr>
        <p:spPr>
          <a:xfrm>
            <a:off x="1388946" y="2200714"/>
            <a:ext cx="21611908"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3990" indent="0">
              <a:buFontTx/>
              <a:buNone/>
              <a:defRPr b="0" i="0">
                <a:solidFill>
                  <a:schemeClr val="accent6"/>
                </a:solidFill>
                <a:latin typeface="LKN Sans Light" panose="02000303040000020003" pitchFamily="2" charset="0"/>
              </a:defRPr>
            </a:lvl2pPr>
            <a:lvl3pPr marL="1827976" indent="0">
              <a:buFontTx/>
              <a:buNone/>
              <a:defRPr b="0" i="0">
                <a:solidFill>
                  <a:schemeClr val="accent6"/>
                </a:solidFill>
                <a:latin typeface="LKN Sans Light" panose="02000303040000020003" pitchFamily="2" charset="0"/>
              </a:defRPr>
            </a:lvl3pPr>
            <a:lvl4pPr marL="2741966" indent="0">
              <a:buFontTx/>
              <a:buNone/>
              <a:defRPr b="0" i="0">
                <a:solidFill>
                  <a:schemeClr val="accent6"/>
                </a:solidFill>
                <a:latin typeface="LKN Sans Light" panose="02000303040000020003" pitchFamily="2" charset="0"/>
              </a:defRPr>
            </a:lvl4pPr>
            <a:lvl5pPr marL="3655952" indent="0">
              <a:buFontTx/>
              <a:buNone/>
              <a:defRPr b="0" i="0">
                <a:solidFill>
                  <a:schemeClr val="accent6"/>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349934770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239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917" y="3419477"/>
            <a:ext cx="21033938" cy="5705474"/>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663917" y="9178927"/>
            <a:ext cx="21033938"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CE020-C9D3-8342-B37A-5282A44BB7E7}" type="datetimeFigureOut">
              <a:rPr lang="en-US" smtClean="0"/>
              <a:t>10/8/21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05200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61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600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56584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795" y="730251"/>
            <a:ext cx="21033938"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796" y="3362326"/>
            <a:ext cx="10316917"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796" y="5010150"/>
            <a:ext cx="1031691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6007" y="3362326"/>
            <a:ext cx="1036772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6007" y="5010150"/>
            <a:ext cx="1036772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CE020-C9D3-8342-B37A-5282A44BB7E7}" type="datetimeFigureOut">
              <a:rPr lang="en-US" smtClean="0"/>
              <a:t>10/8/21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51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7CE020-C9D3-8342-B37A-5282A44BB7E7}" type="datetimeFigureOut">
              <a:rPr lang="en-US" smtClean="0"/>
              <a:t>10/8/21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81549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CE020-C9D3-8342-B37A-5282A44BB7E7}" type="datetimeFigureOut">
              <a:rPr lang="en-US" smtClean="0"/>
              <a:t>10/8/21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126132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7726" y="1974851"/>
            <a:ext cx="1234600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304386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7726" y="1974851"/>
            <a:ext cx="12346007"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a:t>
            </a:fld>
            <a:endParaRPr lang="en-US"/>
          </a:p>
        </p:txBody>
      </p:sp>
    </p:spTree>
    <p:extLst>
      <p:ext uri="{BB962C8B-B14F-4D97-AF65-F5344CB8AC3E}">
        <p14:creationId xmlns:p14="http://schemas.microsoft.com/office/powerpoint/2010/main" val="408177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07CE020-C9D3-8342-B37A-5282A44BB7E7}" type="datetimeFigureOut">
              <a:rPr lang="en-US" smtClean="0"/>
              <a:t>10/8/21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35B3E8EA-51DB-F140-B9DD-D75A92D37EAC}" type="slidenum">
              <a:rPr lang="en-US" smtClean="0"/>
              <a:t>‹#›</a:t>
            </a:fld>
            <a:endParaRPr lang="en-US"/>
          </a:p>
        </p:txBody>
      </p:sp>
    </p:spTree>
    <p:extLst>
      <p:ext uri="{BB962C8B-B14F-4D97-AF65-F5344CB8AC3E}">
        <p14:creationId xmlns:p14="http://schemas.microsoft.com/office/powerpoint/2010/main" val="20324194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s://www.linkedin.com/learning/improving-your-listening-skills" TargetMode="External"/><Relationship Id="rId3" Type="http://schemas.openxmlformats.org/officeDocument/2006/relationships/image" Target="../media/image3.emf"/><Relationship Id="rId7" Type="http://schemas.openxmlformats.org/officeDocument/2006/relationships/hyperlink" Target="https://www.linkedin.com/learning/unconscious-bia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hyperlink" Target="https://www.linkedin.com/learning/topics/remote-work" TargetMode="External"/><Relationship Id="rId5" Type="http://schemas.openxmlformats.org/officeDocument/2006/relationships/hyperlink" Target="https://www.linkedin.com/learning-login/share?forceAccount=false&amp;redirect=https%3A%2F%2Fwww.linkedin.com%2Flearning%2Fcollections%2F6661385877790564353%3Ftrk%3Dshare_collection_url&amp;account=2272970" TargetMode="External"/><Relationship Id="rId4" Type="http://schemas.openxmlformats.org/officeDocument/2006/relationships/hyperlink" Target="https://www.linkedin.com/learning/how-to-use-linkedin-learning/advance-your-skills-with-linkedin-learning-2" TargetMode="Externa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emf"/><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hyperlink" Target="https://learning.linkedin.com/customer-success-center/resources/linkedin-learning-content-maps"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learning.linkedin.com/resources/workplace-learning-report"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10.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1.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12.jpg"/><Relationship Id="rId5" Type="http://schemas.openxmlformats.org/officeDocument/2006/relationships/hyperlink" Target="https://learning.linkedin.com/blog/learning-thought-leadership/how-the-state-of-missouri-is-using-linkedin-learning-to-build-a-"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4.jpg"/><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hyperlink" Target="https://www.youtube.com/watch?v=lS2XdEhpn6s" TargetMode="Externa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https://learning.linkedin.com/resources/leading-with-learning"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6.jpg"/><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image" Target="../media/image15.jpeg"/><Relationship Id="rId5" Type="http://schemas.openxmlformats.org/officeDocument/2006/relationships/hyperlink" Target="https://learning.linkedin.com/blog/learning-thought-leadership/how-the-government-of-ventura-county-is-using-linkedin-learning-"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8.xml"/><Relationship Id="rId1" Type="http://schemas.openxmlformats.org/officeDocument/2006/relationships/slideLayout" Target="../slideLayouts/slideLayout13.xml"/><Relationship Id="rId5" Type="http://schemas.openxmlformats.org/officeDocument/2006/relationships/image" Target="../media/image17.jpe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image" Target="../media/image18.jp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3.xml"/><Relationship Id="rId5" Type="http://schemas.openxmlformats.org/officeDocument/2006/relationships/image" Target="../media/image19.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5.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9F9EFF-4204-8342-B1A3-9DF3A4BB9A8C}"/>
              </a:ext>
            </a:extLst>
          </p:cNvPr>
          <p:cNvSpPr/>
          <p:nvPr/>
        </p:nvSpPr>
        <p:spPr>
          <a:xfrm>
            <a:off x="0" y="-203200"/>
            <a:ext cx="5006975" cy="14274800"/>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sign&#10;&#10;Description automatically generated">
            <a:extLst>
              <a:ext uri="{FF2B5EF4-FFF2-40B4-BE49-F238E27FC236}">
                <a16:creationId xmlns:a16="http://schemas.microsoft.com/office/drawing/2014/main" id="{A7C02DF7-8CA0-5440-9888-5A2B4911C445}"/>
              </a:ext>
            </a:extLst>
          </p:cNvPr>
          <p:cNvPicPr>
            <a:picLocks noChangeAspect="1"/>
          </p:cNvPicPr>
          <p:nvPr/>
        </p:nvPicPr>
        <p:blipFill>
          <a:blip r:embed="rId3"/>
          <a:stretch>
            <a:fillRect/>
          </a:stretch>
        </p:blipFill>
        <p:spPr>
          <a:xfrm>
            <a:off x="19362483" y="12215812"/>
            <a:ext cx="3710729" cy="509572"/>
          </a:xfrm>
          <a:prstGeom prst="rect">
            <a:avLst/>
          </a:prstGeom>
        </p:spPr>
      </p:pic>
      <p:grpSp>
        <p:nvGrpSpPr>
          <p:cNvPr id="7" name="Group 6">
            <a:extLst>
              <a:ext uri="{FF2B5EF4-FFF2-40B4-BE49-F238E27FC236}">
                <a16:creationId xmlns:a16="http://schemas.microsoft.com/office/drawing/2014/main" id="{1D9DE64F-BAD3-CF49-B7F1-04DEE1DD161F}"/>
              </a:ext>
            </a:extLst>
          </p:cNvPr>
          <p:cNvGrpSpPr/>
          <p:nvPr/>
        </p:nvGrpSpPr>
        <p:grpSpPr>
          <a:xfrm>
            <a:off x="12193587" y="2729345"/>
            <a:ext cx="10879625" cy="7758545"/>
            <a:chOff x="12236116" y="1626642"/>
            <a:chExt cx="10879625" cy="7758545"/>
          </a:xfrm>
        </p:grpSpPr>
        <p:sp>
          <p:nvSpPr>
            <p:cNvPr id="8" name="Title 2">
              <a:extLst>
                <a:ext uri="{FF2B5EF4-FFF2-40B4-BE49-F238E27FC236}">
                  <a16:creationId xmlns:a16="http://schemas.microsoft.com/office/drawing/2014/main" id="{1AB0AE7C-A62D-C346-817C-4C3DA7DF77F2}"/>
                </a:ext>
              </a:extLst>
            </p:cNvPr>
            <p:cNvSpPr txBox="1">
              <a:spLocks/>
            </p:cNvSpPr>
            <p:nvPr/>
          </p:nvSpPr>
          <p:spPr>
            <a:xfrm>
              <a:off x="12236116" y="1626642"/>
              <a:ext cx="10879625" cy="4920319"/>
            </a:xfrm>
            <a:prstGeom prst="rect">
              <a:avLst/>
            </a:prstGeom>
          </p:spPr>
          <p:txBody>
            <a:bodyPr lIns="0" tIns="0" rIns="0" bIns="0"/>
            <a:lstStyle>
              <a:lvl1pPr algn="l" defTabSz="1828800" rtl="0" eaLnBrk="1" latinLnBrk="0" hangingPunct="1">
                <a:lnSpc>
                  <a:spcPct val="90000"/>
                </a:lnSpc>
                <a:spcBef>
                  <a:spcPct val="0"/>
                </a:spcBef>
                <a:buNone/>
                <a:defRPr sz="6600" kern="1200" baseline="0">
                  <a:solidFill>
                    <a:srgbClr val="915907"/>
                  </a:solidFill>
                  <a:latin typeface="Community Light" panose="02000303040000020003" pitchFamily="2" charset="0"/>
                  <a:ea typeface="+mj-ea"/>
                  <a:cs typeface="+mj-cs"/>
                </a:defRPr>
              </a:lvl1pPr>
            </a:lstStyle>
            <a:p>
              <a:pPr rtl="0"/>
              <a:r>
                <a:rPr lang="de-DE" sz="9400">
                  <a:solidFill>
                    <a:srgbClr val="B13F1F"/>
                  </a:solidFill>
                </a:rPr>
                <a:t>Erfolgreiche Weiterbildung in Ämtern und Behörden</a:t>
              </a:r>
            </a:p>
            <a:p>
              <a:endParaRPr lang="en-GB" sz="11000" dirty="0">
                <a:solidFill>
                  <a:srgbClr val="4472C4"/>
                </a:solidFill>
              </a:endParaRPr>
            </a:p>
          </p:txBody>
        </p:sp>
        <p:sp>
          <p:nvSpPr>
            <p:cNvPr id="9" name="Text Placeholder 3">
              <a:extLst>
                <a:ext uri="{FF2B5EF4-FFF2-40B4-BE49-F238E27FC236}">
                  <a16:creationId xmlns:a16="http://schemas.microsoft.com/office/drawing/2014/main" id="{2201E068-7E84-5949-907A-1B35DEC7A9C2}"/>
                </a:ext>
              </a:extLst>
            </p:cNvPr>
            <p:cNvSpPr txBox="1">
              <a:spLocks/>
            </p:cNvSpPr>
            <p:nvPr/>
          </p:nvSpPr>
          <p:spPr>
            <a:xfrm>
              <a:off x="12236117" y="7184969"/>
              <a:ext cx="10615866" cy="2200218"/>
            </a:xfrm>
            <a:prstGeom prst="rect">
              <a:avLst/>
            </a:prstGeom>
          </p:spPr>
          <p:txBody>
            <a:bodyPr lIns="0" tIns="0" rIns="0" bIns="0"/>
            <a:lstStyle>
              <a:lvl1pPr marL="0" indent="0" algn="l" defTabSz="1828800" rtl="0" eaLnBrk="1" latinLnBrk="0" hangingPunct="1">
                <a:lnSpc>
                  <a:spcPct val="90000"/>
                </a:lnSpc>
                <a:spcBef>
                  <a:spcPts val="2000"/>
                </a:spcBef>
                <a:buFont typeface="Arial" panose="020B0604020202020204" pitchFamily="34" charset="0"/>
                <a:buNone/>
                <a:defRPr sz="5600" kern="1200" baseline="0">
                  <a:solidFill>
                    <a:srgbClr val="56687A"/>
                  </a:solidFill>
                  <a:latin typeface="Community Light" panose="02000303040000020003" pitchFamily="2" charset="0"/>
                  <a:ea typeface="+mn-ea"/>
                  <a:cs typeface="+mn-cs"/>
                </a:defRPr>
              </a:lvl1pPr>
              <a:lvl2pPr marL="914400" indent="0" algn="l" defTabSz="1828800" rtl="0" eaLnBrk="1" latinLnBrk="0" hangingPunct="1">
                <a:lnSpc>
                  <a:spcPct val="90000"/>
                </a:lnSpc>
                <a:spcBef>
                  <a:spcPts val="1000"/>
                </a:spcBef>
                <a:buFont typeface="Arial" panose="020B0604020202020204" pitchFamily="34" charset="0"/>
                <a:buNone/>
                <a:defRPr sz="4800" kern="1200" baseline="0">
                  <a:solidFill>
                    <a:srgbClr val="56687A"/>
                  </a:solidFill>
                  <a:latin typeface="Community Light" panose="02000303040000020003" pitchFamily="2" charset="0"/>
                  <a:ea typeface="+mn-ea"/>
                  <a:cs typeface="+mn-cs"/>
                </a:defRPr>
              </a:lvl2pPr>
              <a:lvl3pPr marL="1828800" indent="0" algn="l" defTabSz="1828800" rtl="0" eaLnBrk="1" latinLnBrk="0" hangingPunct="1">
                <a:lnSpc>
                  <a:spcPct val="90000"/>
                </a:lnSpc>
                <a:spcBef>
                  <a:spcPts val="1000"/>
                </a:spcBef>
                <a:buFont typeface="Arial" panose="020B0604020202020204" pitchFamily="34" charset="0"/>
                <a:buNone/>
                <a:defRPr sz="4000" kern="1200" baseline="0">
                  <a:solidFill>
                    <a:srgbClr val="56687A"/>
                  </a:solidFill>
                  <a:latin typeface="Community Light" panose="02000303040000020003" pitchFamily="2" charset="0"/>
                  <a:ea typeface="+mn-ea"/>
                  <a:cs typeface="+mn-cs"/>
                </a:defRPr>
              </a:lvl3pPr>
              <a:lvl4pPr marL="27432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4pPr>
              <a:lvl5pPr marL="36576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rtl="0">
                <a:lnSpc>
                  <a:spcPct val="100000"/>
                </a:lnSpc>
              </a:pPr>
              <a:r>
                <a:rPr lang="de-DE" sz="4800"/>
                <a:t>10 Strategien, mit denen staatliche Einrichtungen ihre Beschäftigten für LinkedIn Learning gewinnen</a:t>
              </a:r>
            </a:p>
          </p:txBody>
        </p:sp>
      </p:grpSp>
      <p:sp>
        <p:nvSpPr>
          <p:cNvPr id="16" name="Google Shape;277;p58">
            <a:extLst>
              <a:ext uri="{FF2B5EF4-FFF2-40B4-BE49-F238E27FC236}">
                <a16:creationId xmlns:a16="http://schemas.microsoft.com/office/drawing/2014/main" id="{D25002D1-AF08-5042-89E6-24F3F79F02A4}"/>
              </a:ext>
            </a:extLst>
          </p:cNvPr>
          <p:cNvSpPr txBox="1"/>
          <p:nvPr/>
        </p:nvSpPr>
        <p:spPr>
          <a:xfrm>
            <a:off x="1340310" y="12934500"/>
            <a:ext cx="1999482" cy="588876"/>
          </a:xfrm>
          <a:prstGeom prst="rect">
            <a:avLst/>
          </a:prstGeom>
          <a:noFill/>
          <a:ln>
            <a:noFill/>
          </a:ln>
        </p:spPr>
        <p:txBody>
          <a:bodyPr spcFirstLastPara="1" wrap="square" lIns="0" tIns="0" rIns="0" bIns="0" anchor="t" anchorCtr="0">
            <a:noAutofit/>
          </a:bodyPr>
          <a:lstStyle/>
          <a:p>
            <a:pPr lvl="0" rtl="0">
              <a:lnSpc>
                <a:spcPct val="90000"/>
              </a:lnSpc>
            </a:pPr>
            <a:r>
              <a:rPr lang="de-DE" sz="1800">
                <a:solidFill>
                  <a:srgbClr val="556879"/>
                </a:solidFill>
                <a:latin typeface="Community Light" panose="02000303040000020003" pitchFamily="2" charset="0"/>
                <a:ea typeface="Century Gothic"/>
                <a:cs typeface="Century Gothic"/>
                <a:sym typeface="Century Gothic"/>
              </a:rPr>
              <a:t>Erstellt: 18.08.2020</a:t>
            </a:r>
          </a:p>
        </p:txBody>
      </p:sp>
      <p:pic>
        <p:nvPicPr>
          <p:cNvPr id="3" name="Picture 2">
            <a:extLst>
              <a:ext uri="{FF2B5EF4-FFF2-40B4-BE49-F238E27FC236}">
                <a16:creationId xmlns:a16="http://schemas.microsoft.com/office/drawing/2014/main" id="{BF2D4E81-5637-3047-97B8-96335AD6EC68}"/>
              </a:ext>
            </a:extLst>
          </p:cNvPr>
          <p:cNvPicPr>
            <a:picLocks noChangeAspect="1"/>
          </p:cNvPicPr>
          <p:nvPr/>
        </p:nvPicPr>
        <p:blipFill>
          <a:blip r:embed="rId4"/>
          <a:stretch>
            <a:fillRect/>
          </a:stretch>
        </p:blipFill>
        <p:spPr>
          <a:xfrm>
            <a:off x="-1364381" y="800895"/>
            <a:ext cx="12129122" cy="12129122"/>
          </a:xfrm>
          <a:prstGeom prst="ellipse">
            <a:avLst/>
          </a:prstGeom>
        </p:spPr>
      </p:pic>
    </p:spTree>
    <p:extLst>
      <p:ext uri="{BB962C8B-B14F-4D97-AF65-F5344CB8AC3E}">
        <p14:creationId xmlns:p14="http://schemas.microsoft.com/office/powerpoint/2010/main" val="20094406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1029235" y="2012495"/>
            <a:ext cx="4437408" cy="5082571"/>
            <a:chOff x="1331027" y="5000177"/>
            <a:chExt cx="4437408" cy="5082571"/>
          </a:xfrm>
        </p:grpSpPr>
        <p:sp>
          <p:nvSpPr>
            <p:cNvPr id="31" name="Rectangle 30">
              <a:extLst>
                <a:ext uri="{FF2B5EF4-FFF2-40B4-BE49-F238E27FC236}">
                  <a16:creationId xmlns:a16="http://schemas.microsoft.com/office/drawing/2014/main" id="{1943DB4B-6622-0242-BF6C-1FF9D3BD4A66}"/>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394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a:solidFill>
                    <a:srgbClr val="0465C3"/>
                  </a:solidFill>
                  <a:latin typeface="Community Light"/>
                  <a:cs typeface="Arial"/>
                </a:rPr>
                <a:t>Inhalte empfehlen und Interesse wecken</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9C1F6B4A-1C57-C744-9383-3664CE91F707}"/>
              </a:ext>
            </a:extLst>
          </p:cNvPr>
          <p:cNvSpPr txBox="1"/>
          <p:nvPr/>
        </p:nvSpPr>
        <p:spPr>
          <a:xfrm>
            <a:off x="7856521" y="5452713"/>
            <a:ext cx="4198658" cy="603242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Empfehlen Sie in Ihrer Einladung einen Kurs oder ein Video, das den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hilft, sich mit LinkedIn Learning vertraut zu machen.</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de-DE" sz="2600" dirty="0">
                <a:solidFill>
                  <a:srgbClr val="44702B"/>
                </a:solidFill>
                <a:latin typeface="Community Light" panose="02000303040000020003" pitchFamily="2" charset="0"/>
                <a:cs typeface="Arial"/>
              </a:rPr>
              <a:t>Beispiel: </a:t>
            </a:r>
            <a:r>
              <a:rPr lang="de-DE" sz="2600" dirty="0">
                <a:solidFill>
                  <a:srgbClr val="0664C2"/>
                </a:solidFill>
                <a:latin typeface="Community Light" panose="02000303040000020003" pitchFamily="2" charset="0"/>
                <a:cs typeface="Arial"/>
                <a:hlinkClick r:id="rId4"/>
              </a:rPr>
              <a:t>LinkedIn Learning richtig nutzen </a:t>
            </a:r>
            <a:r>
              <a:rPr lang="de-DE" sz="2600" dirty="0">
                <a:solidFill>
                  <a:srgbClr val="44702B"/>
                </a:solidFill>
                <a:latin typeface="Community Light" panose="02000303040000020003" pitchFamily="2" charset="0"/>
                <a:cs typeface="Arial"/>
              </a:rPr>
              <a:t>(Kurs) oder </a:t>
            </a:r>
            <a:r>
              <a:rPr lang="de-DE" sz="2600" dirty="0">
                <a:solidFill>
                  <a:srgbClr val="0664C2"/>
                </a:solidFill>
                <a:latin typeface="Community Light" panose="02000303040000020003" pitchFamily="2" charset="0"/>
                <a:cs typeface="Arial"/>
                <a:hlinkClick r:id="rId5"/>
              </a:rPr>
              <a:t>Erste Schritte mit LinkedIn Learning</a:t>
            </a:r>
            <a:r>
              <a:rPr lang="de-DE" sz="2600" dirty="0">
                <a:solidFill>
                  <a:srgbClr val="0664C2"/>
                </a:solidFill>
                <a:latin typeface="Community Light" panose="02000303040000020003" pitchFamily="2" charset="0"/>
                <a:cs typeface="Arial"/>
              </a:rPr>
              <a:t> </a:t>
            </a:r>
            <a:r>
              <a:rPr lang="de-DE" sz="2600" dirty="0">
                <a:solidFill>
                  <a:srgbClr val="44702B"/>
                </a:solidFill>
                <a:latin typeface="Community Light" panose="02000303040000020003" pitchFamily="2" charset="0"/>
                <a:cs typeface="Arial"/>
              </a:rPr>
              <a:t>(Ressourcensammlung)</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758389"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Welche Inhalte sollten Sie zum Start empfehlen?</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a:solidFill>
                  <a:srgbClr val="0664C2"/>
                </a:solidFill>
                <a:latin typeface="Community Light" panose="02000303040000020003" pitchFamily="2" charset="0"/>
                <a:cs typeface="Arial" panose="020B0604020202020204" pitchFamily="34" charset="0"/>
              </a:rPr>
              <a:t>Erste-Schritte-Ratgeber</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7" y="5452713"/>
            <a:ext cx="4537969" cy="634019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Fördern Sie das Engagement, indem Sie Inhalte empfehlen, die sich auf aktuelle Programme oder Events im Unternehmen beziehen, z. B. </a:t>
            </a:r>
            <a:r>
              <a:rPr lang="de-DE" sz="3600" dirty="0">
                <a:solidFill>
                  <a:srgbClr val="5E6869"/>
                </a:solidFill>
                <a:latin typeface="Community Light"/>
                <a:cs typeface="Arial"/>
                <a:hlinkClick r:id="rId6"/>
              </a:rPr>
              <a:t>Remote-Arbeit</a:t>
            </a:r>
            <a:r>
              <a:rPr lang="de-DE" sz="3600" dirty="0">
                <a:solidFill>
                  <a:srgbClr val="5E6869"/>
                </a:solidFill>
                <a:latin typeface="Community Light"/>
                <a:cs typeface="Arial"/>
              </a:rPr>
              <a:t> oder </a:t>
            </a:r>
            <a:r>
              <a:rPr lang="de-DE" sz="3600" dirty="0">
                <a:solidFill>
                  <a:srgbClr val="5E6869"/>
                </a:solidFill>
                <a:latin typeface="Community Light"/>
                <a:cs typeface="Arial"/>
                <a:hlinkClick r:id="rId7"/>
              </a:rPr>
              <a:t>Unbewusste Voreingenommenheit</a:t>
            </a:r>
            <a:r>
              <a:rPr lang="de-DE" sz="3600" dirty="0">
                <a:solidFill>
                  <a:srgbClr val="5E6869"/>
                </a:solidFill>
                <a:latin typeface="Community Light"/>
                <a:cs typeface="Arial"/>
              </a:rPr>
              <a:t>.</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de-DE" sz="2600" dirty="0">
                <a:solidFill>
                  <a:srgbClr val="0664C2"/>
                </a:solidFill>
                <a:latin typeface="Community Light" panose="02000303040000020003" pitchFamily="2" charset="0"/>
                <a:cs typeface="Arial"/>
              </a:rPr>
              <a:t>Tipp: Empfehlen Sie in jeder E-Mail ein Video.</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825828"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dirty="0">
                <a:solidFill>
                  <a:srgbClr val="0664C2"/>
                </a:solidFill>
                <a:latin typeface="Community Light" panose="02000303040000020003" pitchFamily="2" charset="0"/>
                <a:cs typeface="Arial" panose="020B0604020202020204" pitchFamily="34" charset="0"/>
              </a:rPr>
              <a:t>Wichtige, aktuelle Themen</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2" y="5452713"/>
            <a:ext cx="4954579" cy="427809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Gibt es eine Kompetenz, die Ihr Unternehmen dringend braucht? Dann empfehlen Sie Inhalte, mit denen die Beschäftigten diese erwerben können.</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de-DE" sz="2600" dirty="0">
                <a:solidFill>
                  <a:srgbClr val="5E6869"/>
                </a:solidFill>
                <a:latin typeface="Community Light" panose="02000303040000020003" pitchFamily="2" charset="0"/>
                <a:cs typeface="Arial"/>
              </a:rPr>
              <a:t>Beispiel: </a:t>
            </a:r>
            <a:r>
              <a:rPr lang="de-DE" sz="2600" dirty="0">
                <a:solidFill>
                  <a:srgbClr val="5E6869"/>
                </a:solidFill>
                <a:latin typeface="Community Light" panose="02000303040000020003" pitchFamily="2" charset="0"/>
                <a:cs typeface="Arial"/>
                <a:hlinkClick r:id="rId8"/>
              </a:rPr>
              <a:t>Besser zuhören</a:t>
            </a: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4131188"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dirty="0">
                <a:solidFill>
                  <a:srgbClr val="0664C2"/>
                </a:solidFill>
                <a:latin typeface="Community Light" panose="02000303040000020003" pitchFamily="2" charset="0"/>
                <a:cs typeface="Arial" panose="020B0604020202020204" pitchFamily="34" charset="0"/>
              </a:rPr>
              <a:t>Inhalte zu Kompetenzlücken</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467386"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7990011"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9"/>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92542790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408325" cy="8201260"/>
            <a:chOff x="18626517" y="2441577"/>
            <a:chExt cx="4408325" cy="820126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8201260"/>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6098"/>
              <a:ext cx="4408325" cy="6590737"/>
              <a:chOff x="18626517" y="3245000"/>
              <a:chExt cx="4408325" cy="6590737"/>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4263988"/>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a:solidFill>
                      <a:srgbClr val="556679"/>
                    </a:solidFill>
                    <a:latin typeface="Community Light" panose="02000303040000020003" pitchFamily="2" charset="0"/>
                    <a:cs typeface="Arial" panose="020B0604020202020204" pitchFamily="34" charset="0"/>
                  </a:rPr>
                  <a:t>der Beschäftigten würden sich mehr weiterbilden, wenn ihre Vorgesetzten ihnen einen Kurs zum Aufbau oder zur Stärkung ihrer Kompetenzen vorschlagen würden.*</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5000"/>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0664C2"/>
                    </a:solidFill>
                    <a:latin typeface="Community Light" panose="02000303040000020003" pitchFamily="2" charset="0"/>
                    <a:cs typeface="AvenirNext LT Pro Regular"/>
                  </a:rPr>
                  <a:t>56 %</a:t>
                </a:r>
              </a:p>
            </p:txBody>
          </p:sp>
        </p:gr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10043085"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Nach der Einführung von LinkedIn Learning sind regelmäßige Content-Empfehlungen die wichtigste Strategie, um die Lernmotivation zu steigern und aufrechtzuerhalten.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Dazu müssen Sie wissen, welche Kompetenzlücken im Unternehmen bestehen. Hier können Ihnen Ihre Führungskräfte Auskunft geben. Sie können auch Inhalte empfehlen, die strategische Initiativen unterstützen, etwa Kundenservice oder Cybersicherheit.</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Ebenfalls bewährt hat sich, HR-Business-Partnern und anderen </a:t>
            </a:r>
            <a:r>
              <a:rPr lang="de-DE" sz="3600" dirty="0" err="1">
                <a:solidFill>
                  <a:srgbClr val="5E6869"/>
                </a:solidFill>
                <a:latin typeface="Community Light"/>
                <a:cs typeface="Arial"/>
              </a:rPr>
              <a:t>Entscheider:innen</a:t>
            </a:r>
            <a:r>
              <a:rPr lang="de-DE" sz="3600" dirty="0">
                <a:solidFill>
                  <a:srgbClr val="5E6869"/>
                </a:solidFill>
                <a:latin typeface="Community Light"/>
                <a:cs typeface="Arial"/>
              </a:rPr>
              <a:t> Admin-Rechte zuzuweisen, damit diese ihren Teams Inhalte empfehlen können. Indem Sie proaktiv relevante Content-Empfehlungen aussprechen, steigern Sie das Engagement Ihrer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nachhaltig. </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2012495"/>
            <a:ext cx="5733072" cy="9231235"/>
            <a:chOff x="1331027" y="5000177"/>
            <a:chExt cx="5733072" cy="9231235"/>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711768"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0465C3"/>
                  </a:solidFill>
                  <a:latin typeface="Community Light"/>
                  <a:cs typeface="Arial"/>
                </a:rPr>
                <a:t>Kompetenz-lücken durch </a:t>
              </a:r>
              <a:r>
                <a:rPr lang="de-DE" sz="6800" dirty="0" err="1">
                  <a:solidFill>
                    <a:srgbClr val="0465C3"/>
                  </a:solidFill>
                  <a:latin typeface="Community Light"/>
                  <a:cs typeface="Arial"/>
                </a:rPr>
                <a:t>Kursempfehlun</a:t>
              </a:r>
              <a:r>
                <a:rPr lang="de-DE" sz="6800" dirty="0">
                  <a:solidFill>
                    <a:srgbClr val="0465C3"/>
                  </a:solidFill>
                  <a:latin typeface="Community Light"/>
                  <a:cs typeface="Arial"/>
                </a:rPr>
                <a:t>-gen schließen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3531C1EA-CBC6-3346-AC62-4C8E884AF323}"/>
              </a:ext>
            </a:extLst>
          </p:cNvPr>
          <p:cNvSpPr txBox="1"/>
          <p:nvPr/>
        </p:nvSpPr>
        <p:spPr>
          <a:xfrm>
            <a:off x="18657635" y="10753351"/>
            <a:ext cx="4377207"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br>
              <a:rPr lang="en-US" sz="2200" dirty="0">
                <a:solidFill>
                  <a:srgbClr val="5E6869"/>
                </a:solidFill>
                <a:latin typeface="Community Light" panose="02000303040000020003" pitchFamily="2" charset="0"/>
                <a:cs typeface="Arial" panose="020B0604020202020204" pitchFamily="34" charset="0"/>
              </a:rPr>
            </a:br>
            <a:r>
              <a:rPr lang="de-DE" sz="2200">
                <a:solidFill>
                  <a:srgbClr val="5E6869"/>
                </a:solidFill>
                <a:latin typeface="Community Light" panose="02000303040000020003" pitchFamily="2" charset="0"/>
                <a:cs typeface="Arial" panose="020B0604020202020204" pitchFamily="34" charset="0"/>
                <a:hlinkClick r:id="rId5"/>
              </a:rPr>
              <a:t>Workplace Learning Report 2018</a:t>
            </a:r>
          </a:p>
        </p:txBody>
      </p:sp>
    </p:spTree>
    <p:extLst>
      <p:ext uri="{BB962C8B-B14F-4D97-AF65-F5344CB8AC3E}">
        <p14:creationId xmlns:p14="http://schemas.microsoft.com/office/powerpoint/2010/main" val="122564299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2012495"/>
            <a:ext cx="5466645" cy="9231235"/>
            <a:chOff x="1331027" y="5000177"/>
            <a:chExt cx="4841807" cy="9231235"/>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820503"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0465C3"/>
                  </a:solidFill>
                  <a:latin typeface="Community Light"/>
                  <a:cs typeface="Arial"/>
                </a:rPr>
                <a:t>Kompetenz-lücken durch </a:t>
              </a:r>
              <a:r>
                <a:rPr lang="de-DE" sz="6800" dirty="0" err="1">
                  <a:solidFill>
                    <a:srgbClr val="0465C3"/>
                  </a:solidFill>
                  <a:latin typeface="Community Light"/>
                  <a:cs typeface="Arial"/>
                </a:rPr>
                <a:t>Kursempfehlun</a:t>
              </a:r>
              <a:r>
                <a:rPr lang="de-DE" sz="6800" dirty="0">
                  <a:solidFill>
                    <a:srgbClr val="0465C3"/>
                  </a:solidFill>
                  <a:latin typeface="Community Light"/>
                  <a:cs typeface="Arial"/>
                </a:rPr>
                <a:t>-gen schließen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5036415E-32DB-E542-A0B4-B9E9DEA48F6F}"/>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Typische Anwendungsfälle für Kursempfehlungen</a:t>
            </a:r>
          </a:p>
        </p:txBody>
      </p:sp>
      <p:sp>
        <p:nvSpPr>
          <p:cNvPr id="22" name="TextBox 21">
            <a:extLst>
              <a:ext uri="{FF2B5EF4-FFF2-40B4-BE49-F238E27FC236}">
                <a16:creationId xmlns:a16="http://schemas.microsoft.com/office/drawing/2014/main" id="{16541464-D60C-D940-9B1B-5FD113CF5F3A}"/>
              </a:ext>
            </a:extLst>
          </p:cNvPr>
          <p:cNvSpPr txBox="1"/>
          <p:nvPr/>
        </p:nvSpPr>
        <p:spPr>
          <a:xfrm>
            <a:off x="7910322" y="3349126"/>
            <a:ext cx="7145380"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err="1">
                <a:solidFill>
                  <a:srgbClr val="0664C2"/>
                </a:solidFill>
                <a:latin typeface="Community Light"/>
                <a:cs typeface="Arial"/>
              </a:rPr>
              <a:t>Onboarding</a:t>
            </a:r>
            <a:r>
              <a:rPr lang="de-DE" sz="4600" dirty="0">
                <a:solidFill>
                  <a:srgbClr val="0664C2"/>
                </a:solidFill>
                <a:latin typeface="Community Light"/>
                <a:cs typeface="Arial"/>
              </a:rPr>
              <a:t>: </a:t>
            </a:r>
          </a:p>
          <a:p>
            <a:pPr defTabSz="1828514" rtl="0">
              <a:spcBef>
                <a:spcPct val="0"/>
              </a:spcBef>
              <a:spcAft>
                <a:spcPct val="0"/>
              </a:spcAft>
              <a:defRPr/>
            </a:pPr>
            <a:r>
              <a:rPr lang="de-DE" sz="3600" dirty="0">
                <a:solidFill>
                  <a:srgbClr val="5E6869"/>
                </a:solidFill>
                <a:latin typeface="Community Light"/>
                <a:cs typeface="Arial"/>
              </a:rPr>
              <a:t>Unterstützen Sie neue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dabei, sich mit den Prozessen, der Kultur und den Erwartungen Ihrer Behörde vertraut zu machen.</a:t>
            </a:r>
          </a:p>
        </p:txBody>
      </p:sp>
      <p:sp>
        <p:nvSpPr>
          <p:cNvPr id="23" name="TextBox 22">
            <a:extLst>
              <a:ext uri="{FF2B5EF4-FFF2-40B4-BE49-F238E27FC236}">
                <a16:creationId xmlns:a16="http://schemas.microsoft.com/office/drawing/2014/main" id="{F8AE09A1-EEA9-2643-9C18-562AB5B59313}"/>
              </a:ext>
            </a:extLst>
          </p:cNvPr>
          <p:cNvSpPr txBox="1"/>
          <p:nvPr/>
        </p:nvSpPr>
        <p:spPr>
          <a:xfrm>
            <a:off x="16109782" y="3334414"/>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0664C2"/>
                </a:solidFill>
                <a:latin typeface="Community Light"/>
                <a:cs typeface="Arial"/>
              </a:rPr>
              <a:t>Technologien: </a:t>
            </a:r>
          </a:p>
          <a:p>
            <a:pPr defTabSz="1828514" rtl="0">
              <a:spcBef>
                <a:spcPct val="0"/>
              </a:spcBef>
              <a:spcAft>
                <a:spcPct val="0"/>
              </a:spcAft>
              <a:defRPr/>
            </a:pPr>
            <a:r>
              <a:rPr lang="de-DE" sz="3600">
                <a:solidFill>
                  <a:srgbClr val="5E6869"/>
                </a:solidFill>
                <a:latin typeface="Community Light"/>
                <a:cs typeface="Arial"/>
              </a:rPr>
              <a:t>Sie möchten ein neues Tool einführen? Dann stellen Sie den Beschäftigten Schulungsmaterial zur Verfügung.  </a:t>
            </a:r>
          </a:p>
        </p:txBody>
      </p:sp>
      <p:sp>
        <p:nvSpPr>
          <p:cNvPr id="24" name="TextBox 23">
            <a:extLst>
              <a:ext uri="{FF2B5EF4-FFF2-40B4-BE49-F238E27FC236}">
                <a16:creationId xmlns:a16="http://schemas.microsoft.com/office/drawing/2014/main" id="{4A87084B-F8C2-4C40-AB2D-D4964007DC09}"/>
              </a:ext>
            </a:extLst>
          </p:cNvPr>
          <p:cNvSpPr txBox="1"/>
          <p:nvPr/>
        </p:nvSpPr>
        <p:spPr>
          <a:xfrm>
            <a:off x="7910321" y="6800103"/>
            <a:ext cx="7358031"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Kompetenzlücken schließen: </a:t>
            </a:r>
            <a:r>
              <a:rPr lang="de-DE" sz="3600" dirty="0">
                <a:solidFill>
                  <a:srgbClr val="5E6869"/>
                </a:solidFill>
                <a:latin typeface="Community Light"/>
                <a:cs typeface="Arial"/>
              </a:rPr>
              <a:t>Unterstützen Sie die gesamte Belegschaft beim Aufbau bestimmter Kompetenzen, etwa Projektmanagement oder Kommunikationsfähigkeit. </a:t>
            </a:r>
          </a:p>
        </p:txBody>
      </p:sp>
      <p:sp>
        <p:nvSpPr>
          <p:cNvPr id="25" name="TextBox 24">
            <a:extLst>
              <a:ext uri="{FF2B5EF4-FFF2-40B4-BE49-F238E27FC236}">
                <a16:creationId xmlns:a16="http://schemas.microsoft.com/office/drawing/2014/main" id="{C1EB04C8-856C-1A44-AC04-B6D4C9FF701D}"/>
              </a:ext>
            </a:extLst>
          </p:cNvPr>
          <p:cNvSpPr txBox="1"/>
          <p:nvPr/>
        </p:nvSpPr>
        <p:spPr>
          <a:xfrm>
            <a:off x="16109781" y="6785391"/>
            <a:ext cx="7224105"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Zeitnah reagieren: </a:t>
            </a:r>
          </a:p>
          <a:p>
            <a:pPr defTabSz="1828514" rtl="0">
              <a:spcBef>
                <a:spcPct val="0"/>
              </a:spcBef>
              <a:spcAft>
                <a:spcPct val="0"/>
              </a:spcAft>
              <a:defRPr/>
            </a:pPr>
            <a:r>
              <a:rPr lang="de-DE" sz="3600" dirty="0">
                <a:solidFill>
                  <a:srgbClr val="5E6869"/>
                </a:solidFill>
                <a:latin typeface="Community Light"/>
                <a:cs typeface="Arial"/>
              </a:rPr>
              <a:t>Reagieren Sie auf neue Herausforderungen wie die Umstellung aufs Homeoffice, sobald diese auftreten, und stellen Sie Ihren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passende Inhalte bereit. </a:t>
            </a:r>
          </a:p>
        </p:txBody>
      </p:sp>
    </p:spTree>
    <p:extLst>
      <p:ext uri="{BB962C8B-B14F-4D97-AF65-F5344CB8AC3E}">
        <p14:creationId xmlns:p14="http://schemas.microsoft.com/office/powerpoint/2010/main" val="315033628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2012495"/>
            <a:ext cx="5356556" cy="9243867"/>
            <a:chOff x="1331027" y="5000177"/>
            <a:chExt cx="5356556" cy="9243867"/>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4</a:t>
              </a:r>
            </a:p>
          </p:txBody>
        </p:sp>
        <p:sp>
          <p:nvSpPr>
            <p:cNvPr id="36" name="Rectangle 35">
              <a:extLst>
                <a:ext uri="{FF2B5EF4-FFF2-40B4-BE49-F238E27FC236}">
                  <a16:creationId xmlns:a16="http://schemas.microsoft.com/office/drawing/2014/main" id="{2EB8E8C9-7DFA-A54D-B43F-8157687C56BC}"/>
                </a:ext>
              </a:extLst>
            </p:cNvPr>
            <p:cNvSpPr/>
            <p:nvPr/>
          </p:nvSpPr>
          <p:spPr>
            <a:xfrm>
              <a:off x="1347596" y="6151566"/>
              <a:ext cx="5339987"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0465C3"/>
                  </a:solidFill>
                  <a:latin typeface="Community Light"/>
                  <a:cs typeface="Arial"/>
                </a:rPr>
                <a:t>Kompetenz-lücken durch </a:t>
              </a:r>
              <a:r>
                <a:rPr lang="de-DE" sz="6800" dirty="0" err="1">
                  <a:solidFill>
                    <a:srgbClr val="0465C3"/>
                  </a:solidFill>
                  <a:latin typeface="Community Light"/>
                  <a:cs typeface="Arial"/>
                </a:rPr>
                <a:t>Kursempfehlun</a:t>
              </a:r>
              <a:r>
                <a:rPr lang="de-DE" sz="6800" dirty="0">
                  <a:solidFill>
                    <a:srgbClr val="0465C3"/>
                  </a:solidFill>
                  <a:latin typeface="Community Light"/>
                  <a:cs typeface="Arial"/>
                </a:rPr>
                <a:t>-gen schließen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27B13B9A-2EEC-4D4C-9341-F27EA3F1968B}"/>
              </a:ext>
            </a:extLst>
          </p:cNvPr>
          <p:cNvSpPr txBox="1"/>
          <p:nvPr/>
        </p:nvSpPr>
        <p:spPr>
          <a:xfrm>
            <a:off x="7826341" y="2012495"/>
            <a:ext cx="15820467" cy="14157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5E6869"/>
                </a:solidFill>
                <a:latin typeface="Community" panose="02000303040000020003" pitchFamily="2" charset="0"/>
                <a:cs typeface="Arial"/>
              </a:rPr>
              <a:t>Greifen Sie bei Ihren Empfehlungen auf bereits Bestehendes zurück</a:t>
            </a:r>
          </a:p>
          <a:p>
            <a:pPr defTabSz="1828514">
              <a:spcBef>
                <a:spcPct val="0"/>
              </a:spcBef>
              <a:spcAft>
                <a:spcPct val="0"/>
              </a:spcAft>
              <a:defRPr/>
            </a:pPr>
            <a:endParaRPr lang="en-US" sz="4600" dirty="0">
              <a:solidFill>
                <a:srgbClr val="5E6869"/>
              </a:solidFill>
              <a:latin typeface="Community" panose="02000303040000020003" pitchFamily="2" charset="0"/>
              <a:cs typeface="Arial"/>
            </a:endParaRPr>
          </a:p>
        </p:txBody>
      </p:sp>
      <p:sp>
        <p:nvSpPr>
          <p:cNvPr id="32" name="TextBox 31">
            <a:extLst>
              <a:ext uri="{FF2B5EF4-FFF2-40B4-BE49-F238E27FC236}">
                <a16:creationId xmlns:a16="http://schemas.microsoft.com/office/drawing/2014/main" id="{64679DD9-930A-2E40-8D46-D1B1BD9EF1A2}"/>
              </a:ext>
            </a:extLst>
          </p:cNvPr>
          <p:cNvSpPr txBox="1"/>
          <p:nvPr/>
        </p:nvSpPr>
        <p:spPr>
          <a:xfrm>
            <a:off x="9557456" y="3561776"/>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000">
                <a:solidFill>
                  <a:srgbClr val="0664C2"/>
                </a:solidFill>
                <a:latin typeface="Community Light"/>
                <a:cs typeface="Arial"/>
              </a:rPr>
              <a:t>Ausgewählte Lernpfade</a:t>
            </a:r>
          </a:p>
          <a:p>
            <a:pPr defTabSz="1828514" rtl="0">
              <a:spcBef>
                <a:spcPct val="0"/>
              </a:spcBef>
              <a:spcAft>
                <a:spcPct val="0"/>
              </a:spcAft>
              <a:defRPr/>
            </a:pPr>
            <a:r>
              <a:rPr lang="de-DE" sz="3200">
                <a:solidFill>
                  <a:srgbClr val="5E6869"/>
                </a:solidFill>
                <a:latin typeface="Community Light"/>
                <a:cs typeface="Arial"/>
              </a:rPr>
              <a:t>Nutzen Sie über 100 Lernpfade zu einer Vielzahl von Themen, die von unseren Content-Expert:innen zusammengestellt wurden und die Sie direkt zuweisen oder anpassen können.</a:t>
            </a:r>
          </a:p>
        </p:txBody>
      </p:sp>
      <p:sp>
        <p:nvSpPr>
          <p:cNvPr id="38" name="Oval 37">
            <a:extLst>
              <a:ext uri="{FF2B5EF4-FFF2-40B4-BE49-F238E27FC236}">
                <a16:creationId xmlns:a16="http://schemas.microsoft.com/office/drawing/2014/main" id="{19CEE324-F401-EC45-8275-320E99D4316F}"/>
              </a:ext>
            </a:extLst>
          </p:cNvPr>
          <p:cNvSpPr/>
          <p:nvPr/>
        </p:nvSpPr>
        <p:spPr>
          <a:xfrm>
            <a:off x="7833662" y="6798187"/>
            <a:ext cx="1344554" cy="1344556"/>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2" name="Oval 41">
            <a:extLst>
              <a:ext uri="{FF2B5EF4-FFF2-40B4-BE49-F238E27FC236}">
                <a16:creationId xmlns:a16="http://schemas.microsoft.com/office/drawing/2014/main" id="{EB378B9F-4A3A-A745-A0D4-4A7CDECA5DC5}"/>
              </a:ext>
            </a:extLst>
          </p:cNvPr>
          <p:cNvSpPr/>
          <p:nvPr/>
        </p:nvSpPr>
        <p:spPr>
          <a:xfrm>
            <a:off x="7840713" y="3640917"/>
            <a:ext cx="1339552" cy="1339552"/>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6" name="Oval 45">
            <a:extLst>
              <a:ext uri="{FF2B5EF4-FFF2-40B4-BE49-F238E27FC236}">
                <a16:creationId xmlns:a16="http://schemas.microsoft.com/office/drawing/2014/main" id="{257DCEF0-C489-9140-ADF2-A7E0216A311D}"/>
              </a:ext>
            </a:extLst>
          </p:cNvPr>
          <p:cNvSpPr/>
          <p:nvPr/>
        </p:nvSpPr>
        <p:spPr>
          <a:xfrm>
            <a:off x="7841466" y="9595668"/>
            <a:ext cx="1344554" cy="1344554"/>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a:solidFill>
                <a:prstClr val="white"/>
              </a:solidFill>
              <a:latin typeface="Source Sans Pro" charset="0"/>
              <a:ea typeface="Source Sans Pro" charset="0"/>
              <a:cs typeface="Source Sans Pro" charset="0"/>
            </a:endParaRPr>
          </a:p>
        </p:txBody>
      </p:sp>
      <p:sp>
        <p:nvSpPr>
          <p:cNvPr id="49" name="TextBox 48">
            <a:extLst>
              <a:ext uri="{FF2B5EF4-FFF2-40B4-BE49-F238E27FC236}">
                <a16:creationId xmlns:a16="http://schemas.microsoft.com/office/drawing/2014/main" id="{4E9142ED-6C1D-A346-A7EA-1169F5F2AEAE}"/>
              </a:ext>
            </a:extLst>
          </p:cNvPr>
          <p:cNvSpPr txBox="1"/>
          <p:nvPr/>
        </p:nvSpPr>
        <p:spPr>
          <a:xfrm>
            <a:off x="9557456" y="6726498"/>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000">
                <a:solidFill>
                  <a:srgbClr val="0664C2"/>
                </a:solidFill>
                <a:latin typeface="Community Light"/>
                <a:cs typeface="Arial"/>
              </a:rPr>
              <a:t>Eigene Inhalte hochladen</a:t>
            </a:r>
          </a:p>
          <a:p>
            <a:pPr defTabSz="1828514" rtl="0">
              <a:spcBef>
                <a:spcPct val="0"/>
              </a:spcBef>
              <a:spcAft>
                <a:spcPct val="0"/>
              </a:spcAft>
              <a:defRPr/>
            </a:pPr>
            <a:r>
              <a:rPr lang="de-DE" sz="3200">
                <a:solidFill>
                  <a:srgbClr val="5E6869"/>
                </a:solidFill>
                <a:latin typeface="Community Light"/>
                <a:cs typeface="Arial"/>
              </a:rPr>
              <a:t>Fügen Sie Videos, Dokumente und Links Ihrer Behörde hinzu, um Ihre Mitarbeiter:innen individuell weiterzubilden.</a:t>
            </a:r>
          </a:p>
        </p:txBody>
      </p:sp>
      <p:sp>
        <p:nvSpPr>
          <p:cNvPr id="50" name="TextBox 49">
            <a:extLst>
              <a:ext uri="{FF2B5EF4-FFF2-40B4-BE49-F238E27FC236}">
                <a16:creationId xmlns:a16="http://schemas.microsoft.com/office/drawing/2014/main" id="{A8F0FFB9-1B51-9D45-A678-FD18F15FEBEE}"/>
              </a:ext>
            </a:extLst>
          </p:cNvPr>
          <p:cNvSpPr txBox="1"/>
          <p:nvPr/>
        </p:nvSpPr>
        <p:spPr>
          <a:xfrm>
            <a:off x="9557456" y="9595667"/>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000" dirty="0">
                <a:solidFill>
                  <a:srgbClr val="0664C2"/>
                </a:solidFill>
                <a:latin typeface="Community Light"/>
                <a:cs typeface="Arial"/>
              </a:rPr>
              <a:t>Content-Auswahl und Content Mapping</a:t>
            </a:r>
          </a:p>
          <a:p>
            <a:pPr defTabSz="1828514" rtl="0">
              <a:spcBef>
                <a:spcPct val="0"/>
              </a:spcBef>
              <a:spcAft>
                <a:spcPct val="0"/>
              </a:spcAft>
              <a:defRPr/>
            </a:pPr>
            <a:r>
              <a:rPr lang="de-DE" sz="3200" dirty="0">
                <a:solidFill>
                  <a:srgbClr val="5E6869"/>
                </a:solidFill>
                <a:latin typeface="Community Light"/>
                <a:cs typeface="Arial"/>
              </a:rPr>
              <a:t>Berücksichtigen Sie bei Ihren Empfehlungen die </a:t>
            </a:r>
            <a:r>
              <a:rPr lang="de-DE" sz="3200" dirty="0">
                <a:solidFill>
                  <a:srgbClr val="5E6869"/>
                </a:solidFill>
                <a:latin typeface="Community Light"/>
                <a:cs typeface="Arial"/>
                <a:hlinkClick r:id="rId5"/>
              </a:rPr>
              <a:t>Übersicht über die gefragtesten Kompetenzen</a:t>
            </a:r>
            <a:r>
              <a:rPr lang="de-DE" sz="3200" dirty="0">
                <a:solidFill>
                  <a:srgbClr val="5E6869"/>
                </a:solidFill>
                <a:latin typeface="Community Light"/>
                <a:cs typeface="Arial"/>
              </a:rPr>
              <a:t> oder nutzen Sie unseren kostenlosen Content-Mapping-Service. Weitere Informationen erhalten Sie von Ihrem Account-Team.</a:t>
            </a:r>
          </a:p>
        </p:txBody>
      </p:sp>
      <p:sp>
        <p:nvSpPr>
          <p:cNvPr id="51" name="TextBox 50">
            <a:extLst>
              <a:ext uri="{FF2B5EF4-FFF2-40B4-BE49-F238E27FC236}">
                <a16:creationId xmlns:a16="http://schemas.microsoft.com/office/drawing/2014/main" id="{0E1E96DF-67D9-5E4A-8F33-2C80B8C93A28}"/>
              </a:ext>
            </a:extLst>
          </p:cNvPr>
          <p:cNvSpPr txBox="1"/>
          <p:nvPr/>
        </p:nvSpPr>
        <p:spPr>
          <a:xfrm>
            <a:off x="18861510" y="3640917"/>
            <a:ext cx="4181111" cy="72019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0664C2"/>
                </a:solidFill>
                <a:latin typeface="Community Light"/>
                <a:cs typeface="Arial"/>
              </a:rPr>
              <a:t>Mit unseren Inhalten adressieren Sie aktuelle Themen:</a:t>
            </a:r>
          </a:p>
          <a:p>
            <a:pPr marL="287338" indent="-287338" defTabSz="1828514">
              <a:spcBef>
                <a:spcPct val="0"/>
              </a:spcBef>
              <a:spcAft>
                <a:spcPct val="0"/>
              </a:spcAft>
              <a:buFont typeface="Arial" panose="020B0604020202020204" pitchFamily="34" charset="0"/>
              <a:buChar char="•"/>
              <a:defRPr/>
            </a:pPr>
            <a:endParaRPr lang="en-US" sz="3000"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de-DE" sz="3000" u="sng" dirty="0" err="1">
                <a:solidFill>
                  <a:srgbClr val="5E6869"/>
                </a:solidFill>
                <a:latin typeface="Community Light"/>
                <a:cs typeface="Arial"/>
              </a:rPr>
              <a:t>Diversity</a:t>
            </a:r>
            <a:r>
              <a:rPr lang="de-DE" sz="3000" u="sng" dirty="0">
                <a:solidFill>
                  <a:srgbClr val="5E6869"/>
                </a:solidFill>
                <a:latin typeface="Community Light"/>
                <a:cs typeface="Arial"/>
              </a:rPr>
              <a:t>, </a:t>
            </a:r>
            <a:r>
              <a:rPr lang="de-DE" sz="3000" u="sng" dirty="0" err="1">
                <a:solidFill>
                  <a:srgbClr val="5E6869"/>
                </a:solidFill>
                <a:latin typeface="Community Light"/>
                <a:cs typeface="Arial"/>
              </a:rPr>
              <a:t>Inclusion</a:t>
            </a:r>
            <a:r>
              <a:rPr lang="de-DE" sz="3000" u="sng" dirty="0">
                <a:solidFill>
                  <a:srgbClr val="5E6869"/>
                </a:solidFill>
                <a:latin typeface="Community Light"/>
                <a:cs typeface="Arial"/>
              </a:rPr>
              <a:t> und Zugehörigkeit</a:t>
            </a:r>
            <a:br>
              <a:rPr lang="en-US" sz="3000" u="sng" dirty="0">
                <a:solidFill>
                  <a:srgbClr val="5E6869"/>
                </a:solidFill>
                <a:latin typeface="Community Light"/>
                <a:cs typeface="Arial"/>
              </a:rPr>
            </a:b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de-DE" sz="3000" u="sng" dirty="0">
                <a:solidFill>
                  <a:srgbClr val="5E6869"/>
                </a:solidFill>
                <a:latin typeface="Community Light"/>
                <a:cs typeface="Arial"/>
              </a:rPr>
              <a:t>So funktioniert Homeoffice für Sie und Ihre Teams</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de-DE" sz="3000" u="sng" dirty="0">
                <a:solidFill>
                  <a:srgbClr val="5E6869"/>
                </a:solidFill>
                <a:latin typeface="Community Light"/>
                <a:cs typeface="Arial"/>
              </a:rPr>
              <a:t>Stark und sicher durch die Krise</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de-DE" sz="3000" u="sng" dirty="0">
                <a:solidFill>
                  <a:srgbClr val="5E6869"/>
                </a:solidFill>
                <a:latin typeface="Community Light"/>
                <a:cs typeface="Arial"/>
              </a:rPr>
              <a:t>Resilienz entwickeln</a:t>
            </a:r>
          </a:p>
          <a:p>
            <a:pPr defTabSz="1828514">
              <a:spcBef>
                <a:spcPct val="0"/>
              </a:spcBef>
              <a:spcAft>
                <a:spcPct val="0"/>
              </a:spcAft>
              <a:defRPr/>
            </a:pPr>
            <a:endParaRPr lang="en-US" sz="3000" dirty="0">
              <a:solidFill>
                <a:srgbClr val="5E6869"/>
              </a:solidFill>
              <a:latin typeface="Community Light"/>
              <a:cs typeface="Arial"/>
            </a:endParaRPr>
          </a:p>
        </p:txBody>
      </p:sp>
      <p:cxnSp>
        <p:nvCxnSpPr>
          <p:cNvPr id="52" name="Straight Connector 51">
            <a:extLst>
              <a:ext uri="{FF2B5EF4-FFF2-40B4-BE49-F238E27FC236}">
                <a16:creationId xmlns:a16="http://schemas.microsoft.com/office/drawing/2014/main" id="{6EF1A6C9-D967-A14B-B02D-6B43D5E97129}"/>
              </a:ext>
            </a:extLst>
          </p:cNvPr>
          <p:cNvCxnSpPr>
            <a:cxnSpLocks/>
          </p:cNvCxnSpPr>
          <p:nvPr/>
        </p:nvCxnSpPr>
        <p:spPr>
          <a:xfrm>
            <a:off x="18356072" y="3780011"/>
            <a:ext cx="55194" cy="8511225"/>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B39F5163-2378-4244-9145-909F24AC2505}"/>
              </a:ext>
            </a:extLst>
          </p:cNvPr>
          <p:cNvPicPr>
            <a:picLocks noChangeAspect="1"/>
          </p:cNvPicPr>
          <p:nvPr/>
        </p:nvPicPr>
        <p:blipFill>
          <a:blip r:embed="rId6"/>
          <a:stretch>
            <a:fillRect/>
          </a:stretch>
        </p:blipFill>
        <p:spPr>
          <a:xfrm>
            <a:off x="8149346" y="3945127"/>
            <a:ext cx="731132" cy="731132"/>
          </a:xfrm>
          <a:prstGeom prst="rect">
            <a:avLst/>
          </a:prstGeom>
        </p:spPr>
      </p:pic>
      <p:pic>
        <p:nvPicPr>
          <p:cNvPr id="6" name="Picture 5">
            <a:extLst>
              <a:ext uri="{FF2B5EF4-FFF2-40B4-BE49-F238E27FC236}">
                <a16:creationId xmlns:a16="http://schemas.microsoft.com/office/drawing/2014/main" id="{1FFC463B-10D1-0F44-AC0C-ADFF3DECF625}"/>
              </a:ext>
            </a:extLst>
          </p:cNvPr>
          <p:cNvPicPr>
            <a:picLocks noChangeAspect="1"/>
          </p:cNvPicPr>
          <p:nvPr/>
        </p:nvPicPr>
        <p:blipFill>
          <a:blip r:embed="rId7"/>
          <a:stretch>
            <a:fillRect/>
          </a:stretch>
        </p:blipFill>
        <p:spPr>
          <a:xfrm>
            <a:off x="8075339" y="9792584"/>
            <a:ext cx="850209" cy="850209"/>
          </a:xfrm>
          <a:prstGeom prst="rect">
            <a:avLst/>
          </a:prstGeom>
        </p:spPr>
      </p:pic>
      <p:pic>
        <p:nvPicPr>
          <p:cNvPr id="8" name="Picture 7">
            <a:extLst>
              <a:ext uri="{FF2B5EF4-FFF2-40B4-BE49-F238E27FC236}">
                <a16:creationId xmlns:a16="http://schemas.microsoft.com/office/drawing/2014/main" id="{CAE6AF16-1FE0-4544-8B76-FBDB6E456E9E}"/>
              </a:ext>
            </a:extLst>
          </p:cNvPr>
          <p:cNvPicPr>
            <a:picLocks noChangeAspect="1"/>
          </p:cNvPicPr>
          <p:nvPr/>
        </p:nvPicPr>
        <p:blipFill>
          <a:blip r:embed="rId8"/>
          <a:stretch>
            <a:fillRect/>
          </a:stretch>
        </p:blipFill>
        <p:spPr>
          <a:xfrm>
            <a:off x="8157125" y="7084473"/>
            <a:ext cx="697628" cy="697628"/>
          </a:xfrm>
          <a:prstGeom prst="rect">
            <a:avLst/>
          </a:prstGeom>
        </p:spPr>
      </p:pic>
    </p:spTree>
    <p:extLst>
      <p:ext uri="{BB962C8B-B14F-4D97-AF65-F5344CB8AC3E}">
        <p14:creationId xmlns:p14="http://schemas.microsoft.com/office/powerpoint/2010/main" val="10576397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408325" cy="7264413"/>
            <a:chOff x="18626517" y="2441577"/>
            <a:chExt cx="4408325" cy="7264413"/>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100375"/>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24664"/>
              <a:ext cx="4408325" cy="6681326"/>
              <a:chOff x="18626517" y="3203566"/>
              <a:chExt cx="4408325" cy="6681326"/>
            </a:xfrm>
          </p:grpSpPr>
          <p:sp>
            <p:nvSpPr>
              <p:cNvPr id="42" name="TextBox 41">
                <a:extLst>
                  <a:ext uri="{FF2B5EF4-FFF2-40B4-BE49-F238E27FC236}">
                    <a16:creationId xmlns:a16="http://schemas.microsoft.com/office/drawing/2014/main" id="{31F759AC-1C6B-604A-80EC-FDC1745B2CCD}"/>
                  </a:ext>
                </a:extLst>
              </p:cNvPr>
              <p:cNvSpPr txBox="1"/>
              <p:nvPr/>
            </p:nvSpPr>
            <p:spPr>
              <a:xfrm>
                <a:off x="18773524" y="5620904"/>
                <a:ext cx="4114310" cy="4263988"/>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dirty="0">
                    <a:solidFill>
                      <a:srgbClr val="556679"/>
                    </a:solidFill>
                    <a:latin typeface="Community Light" panose="02000303040000020003" pitchFamily="2" charset="0"/>
                    <a:cs typeface="Arial" panose="020B0604020202020204" pitchFamily="34" charset="0"/>
                  </a:rPr>
                  <a:t>der </a:t>
                </a:r>
                <a:r>
                  <a:rPr lang="de-DE" sz="2800" dirty="0" err="1">
                    <a:solidFill>
                      <a:srgbClr val="556679"/>
                    </a:solidFill>
                    <a:latin typeface="Community Light" panose="02000303040000020003" pitchFamily="2" charset="0"/>
                    <a:cs typeface="Arial" panose="020B0604020202020204" pitchFamily="34" charset="0"/>
                  </a:rPr>
                  <a:t>Personalentwickler:innen</a:t>
                </a:r>
                <a:r>
                  <a:rPr lang="de-DE" sz="2800" dirty="0">
                    <a:solidFill>
                      <a:srgbClr val="556679"/>
                    </a:solidFill>
                    <a:latin typeface="Community Light" panose="02000303040000020003" pitchFamily="2" charset="0"/>
                    <a:cs typeface="Arial" panose="020B0604020202020204" pitchFamily="34" charset="0"/>
                  </a:rPr>
                  <a:t> in Ämtern und Behörden messen die Wirksamkeit ihrer Weiterbildungsprogramme nicht.*</a:t>
                </a:r>
                <a:br>
                  <a:rPr lang="en-US" sz="2800" dirty="0">
                    <a:solidFill>
                      <a:srgbClr val="556679"/>
                    </a:solidFill>
                    <a:latin typeface="Community Light" panose="02000303040000020003" pitchFamily="2" charset="0"/>
                    <a:cs typeface="Arial" panose="020B0604020202020204" pitchFamily="34" charset="0"/>
                  </a:rPr>
                </a:br>
                <a:r>
                  <a:rPr lang="de-DE" sz="2800" dirty="0">
                    <a:solidFill>
                      <a:srgbClr val="556679"/>
                    </a:solidFill>
                    <a:latin typeface="Community Light" panose="02000303040000020003" pitchFamily="2" charset="0"/>
                    <a:cs typeface="Arial" panose="020B0604020202020204" pitchFamily="34" charset="0"/>
                  </a:rPr>
                  <a:t>Mitarbeiterbefragungen können hier Abhilfe schaffen.</a:t>
                </a:r>
                <a:br>
                  <a:rPr lang="en-US" sz="2800" dirty="0">
                    <a:solidFill>
                      <a:srgbClr val="556679"/>
                    </a:solidFill>
                    <a:latin typeface="Community Light" panose="02000303040000020003" pitchFamily="2" charset="0"/>
                    <a:cs typeface="Arial" panose="020B0604020202020204" pitchFamily="34" charset="0"/>
                  </a:rPr>
                </a:br>
                <a:endParaRPr lang="en-US" sz="2800" dirty="0">
                  <a:solidFill>
                    <a:srgbClr val="556679"/>
                  </a:solidFill>
                  <a:latin typeface="Community Light" panose="02000303040000020003" pitchFamily="2" charset="0"/>
                  <a:cs typeface="Arial" panose="020B0604020202020204" pitchFamily="34" charset="0"/>
                </a:endParaRP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03566"/>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0664C2"/>
                    </a:solidFill>
                    <a:latin typeface="Community Light" panose="02000303040000020003" pitchFamily="2" charset="0"/>
                    <a:cs typeface="AvenirNext LT Pro Regular"/>
                  </a:rPr>
                  <a:t>22 %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2012495"/>
            <a:ext cx="4437408" cy="9231235"/>
            <a:chOff x="1331027" y="5000177"/>
            <a:chExt cx="4437408" cy="9231235"/>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a:solidFill>
                    <a:srgbClr val="0465C3"/>
                  </a:solidFill>
                  <a:latin typeface="Community Light"/>
                  <a:cs typeface="Arial"/>
                </a:rPr>
                <a:t>Zufriedenheit messen und Strategie anpassen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4483662" cy="775596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Weiterbildung ist nur dann erfolgreich, wenn sie die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in den Mittelpunkt stellt. Doch wie gut kennen Sie die Bedürfnisse Ihrer Beschäftigten?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Hier genügt es nicht, einzelne Rückmeldungen einzuholen. Sie müssen tiefer gehen und detaillierte Einblicke gewinnen.</a:t>
            </a:r>
          </a:p>
        </p:txBody>
      </p:sp>
      <p:sp>
        <p:nvSpPr>
          <p:cNvPr id="22" name="TextBox 21">
            <a:extLst>
              <a:ext uri="{FF2B5EF4-FFF2-40B4-BE49-F238E27FC236}">
                <a16:creationId xmlns:a16="http://schemas.microsoft.com/office/drawing/2014/main" id="{7A8362BE-9F5A-534F-AE6A-7964C1970BC2}"/>
              </a:ext>
            </a:extLst>
          </p:cNvPr>
          <p:cNvSpPr txBox="1"/>
          <p:nvPr/>
        </p:nvSpPr>
        <p:spPr>
          <a:xfrm>
            <a:off x="13332260" y="2012495"/>
            <a:ext cx="4559036"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Ein wichtiger Indikator sind die Inhalte, die die Beschäftigten nutzen. Doch auch Mitarbeiterbefragungen helfen Ihnen, die Bedürfnisse besser zu verstehen und Ihre Weiterbildungsstrategie anzupassen.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Ein weiterer Vorteil: Mit den Ergebnissen können Sie den Erfolg Ihrer Strategie untermauern.</a:t>
            </a:r>
          </a:p>
        </p:txBody>
      </p:sp>
      <p:sp>
        <p:nvSpPr>
          <p:cNvPr id="23" name="TextBox 22">
            <a:extLst>
              <a:ext uri="{FF2B5EF4-FFF2-40B4-BE49-F238E27FC236}">
                <a16:creationId xmlns:a16="http://schemas.microsoft.com/office/drawing/2014/main" id="{83ABD573-CF51-F24B-A65F-C7549AD4C8BB}"/>
              </a:ext>
            </a:extLst>
          </p:cNvPr>
          <p:cNvSpPr txBox="1"/>
          <p:nvPr/>
        </p:nvSpPr>
        <p:spPr>
          <a:xfrm>
            <a:off x="18626517" y="9741162"/>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r>
              <a:rPr lang="de-DE" sz="2200">
                <a:solidFill>
                  <a:srgbClr val="5E6869"/>
                </a:solidFill>
                <a:latin typeface="Community Light" panose="02000303040000020003" pitchFamily="2" charset="0"/>
                <a:cs typeface="Arial" panose="020B0604020202020204" pitchFamily="34" charset="0"/>
                <a:hlinkClick r:id="rId5"/>
              </a:rPr>
              <a:t>Workplace Learning Report 2020</a:t>
            </a:r>
          </a:p>
        </p:txBody>
      </p:sp>
    </p:spTree>
    <p:extLst>
      <p:ext uri="{BB962C8B-B14F-4D97-AF65-F5344CB8AC3E}">
        <p14:creationId xmlns:p14="http://schemas.microsoft.com/office/powerpoint/2010/main" val="357788859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37" name="TextBox 36">
            <a:extLst>
              <a:ext uri="{FF2B5EF4-FFF2-40B4-BE49-F238E27FC236}">
                <a16:creationId xmlns:a16="http://schemas.microsoft.com/office/drawing/2014/main" id="{9C1F6B4A-1C57-C744-9383-3664CE91F707}"/>
              </a:ext>
            </a:extLst>
          </p:cNvPr>
          <p:cNvSpPr txBox="1"/>
          <p:nvPr/>
        </p:nvSpPr>
        <p:spPr>
          <a:xfrm>
            <a:off x="7856520" y="5452713"/>
            <a:ext cx="4670555" cy="276998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Eine gute Möglichkeit, die Wirksamkeit von LinkedIn Learning zu messen, ist,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direkt zu fragen.</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4" y="3508816"/>
            <a:ext cx="4045575"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dirty="0" err="1">
                <a:solidFill>
                  <a:srgbClr val="0664C2"/>
                </a:solidFill>
                <a:latin typeface="Community Light" panose="02000303040000020003" pitchFamily="2" charset="0"/>
                <a:cs typeface="Arial" panose="020B0604020202020204" pitchFamily="34" charset="0"/>
              </a:rPr>
              <a:t>Mitarbeiterbefra-gungen</a:t>
            </a:r>
            <a:r>
              <a:rPr lang="de-DE" sz="4600" dirty="0">
                <a:solidFill>
                  <a:srgbClr val="0664C2"/>
                </a:solidFill>
                <a:latin typeface="Community Light" panose="02000303040000020003" pitchFamily="2" charset="0"/>
                <a:cs typeface="Arial" panose="020B0604020202020204" pitchFamily="34" charset="0"/>
              </a:rPr>
              <a:t> nutzen</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7" y="5452713"/>
            <a:ext cx="4317979" cy="332398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Finden Sie heraus, in welchen Bereichen Ihre Weiterbildungsstrategie bereits gut funktioniert und was Sie ändern müssen.</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302859"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a:solidFill>
                  <a:srgbClr val="0664C2"/>
                </a:solidFill>
                <a:latin typeface="Community Light" panose="02000303040000020003" pitchFamily="2" charset="0"/>
                <a:cs typeface="Arial" panose="020B0604020202020204" pitchFamily="34" charset="0"/>
              </a:rPr>
              <a:t>Strategie anpassen</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2" y="5452713"/>
            <a:ext cx="5325425" cy="332398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Belegen Sie den Erfolg Ihrer Weiterbildungsprogramme und sichern Sie sich so die Unterstützung von wichtigen </a:t>
            </a:r>
            <a:r>
              <a:rPr lang="de-DE" sz="3600" dirty="0" err="1">
                <a:solidFill>
                  <a:srgbClr val="5E6869"/>
                </a:solidFill>
                <a:latin typeface="Community Light"/>
                <a:cs typeface="Arial"/>
              </a:rPr>
              <a:t>Entscheider:innen</a:t>
            </a:r>
            <a:r>
              <a:rPr lang="de-DE" sz="3600" dirty="0">
                <a:solidFill>
                  <a:srgbClr val="5E6869"/>
                </a:solidFill>
                <a:latin typeface="Community Light"/>
                <a:cs typeface="Arial"/>
              </a:rPr>
              <a:t>.</a:t>
            </a:r>
          </a:p>
          <a:p>
            <a:pPr defTabSz="1828514">
              <a:spcBef>
                <a:spcPct val="0"/>
              </a:spcBef>
              <a:spcAft>
                <a:spcPct val="0"/>
              </a:spcAft>
              <a:defRPr/>
            </a:pPr>
            <a:endParaRPr lang="en-US" sz="3600" dirty="0">
              <a:solidFill>
                <a:srgbClr val="5E6869"/>
              </a:solidFill>
              <a:latin typeface="Community Light"/>
              <a:cs typeface="Arial"/>
            </a:endParaRP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4131187"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dirty="0">
                <a:solidFill>
                  <a:srgbClr val="0664C2"/>
                </a:solidFill>
                <a:latin typeface="Community Light" panose="02000303040000020003" pitchFamily="2" charset="0"/>
                <a:cs typeface="Arial" panose="020B0604020202020204" pitchFamily="34" charset="0"/>
              </a:rPr>
              <a:t>Ergebnisse kommunizieren</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653649"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8176274"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44" name="Rectangle 43">
            <a:extLst>
              <a:ext uri="{FF2B5EF4-FFF2-40B4-BE49-F238E27FC236}">
                <a16:creationId xmlns:a16="http://schemas.microsoft.com/office/drawing/2014/main" id="{98FA1632-DE67-CE45-9266-8E0759DAEA42}"/>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a:extLst>
              <a:ext uri="{FF2B5EF4-FFF2-40B4-BE49-F238E27FC236}">
                <a16:creationId xmlns:a16="http://schemas.microsoft.com/office/drawing/2014/main" id="{60CD1AF0-AAEE-4E40-B6CD-1F97C15F6571}"/>
              </a:ext>
            </a:extLst>
          </p:cNvPr>
          <p:cNvGrpSpPr/>
          <p:nvPr/>
        </p:nvGrpSpPr>
        <p:grpSpPr>
          <a:xfrm>
            <a:off x="1026066" y="2012495"/>
            <a:ext cx="4437408" cy="9231235"/>
            <a:chOff x="1331027" y="5000177"/>
            <a:chExt cx="4437408" cy="9231235"/>
          </a:xfrm>
        </p:grpSpPr>
        <p:sp>
          <p:nvSpPr>
            <p:cNvPr id="60" name="Rectangle 59">
              <a:extLst>
                <a:ext uri="{FF2B5EF4-FFF2-40B4-BE49-F238E27FC236}">
                  <a16:creationId xmlns:a16="http://schemas.microsoft.com/office/drawing/2014/main" id="{5F7FBC30-39A5-D74F-84A0-A9470F42DA74}"/>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5</a:t>
              </a:r>
            </a:p>
          </p:txBody>
        </p:sp>
        <p:sp>
          <p:nvSpPr>
            <p:cNvPr id="61" name="Rectangle 60">
              <a:extLst>
                <a:ext uri="{FF2B5EF4-FFF2-40B4-BE49-F238E27FC236}">
                  <a16:creationId xmlns:a16="http://schemas.microsoft.com/office/drawing/2014/main" id="{838D0C09-7F50-5A46-AA9A-59AECA997A22}"/>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a:solidFill>
                    <a:srgbClr val="0465C3"/>
                  </a:solidFill>
                  <a:latin typeface="Community Light"/>
                  <a:cs typeface="Arial"/>
                </a:rPr>
                <a:t>Zufriedenheit messen und Strategie anpassen</a:t>
              </a:r>
            </a:p>
          </p:txBody>
        </p:sp>
        <p:cxnSp>
          <p:nvCxnSpPr>
            <p:cNvPr id="62" name="Straight Connector 61">
              <a:extLst>
                <a:ext uri="{FF2B5EF4-FFF2-40B4-BE49-F238E27FC236}">
                  <a16:creationId xmlns:a16="http://schemas.microsoft.com/office/drawing/2014/main" id="{5E0AFC01-2026-B245-8F00-350A326C30A1}"/>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7633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4092" y="4774226"/>
            <a:ext cx="6959303"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10000" dirty="0">
                <a:solidFill>
                  <a:srgbClr val="B03F1F"/>
                </a:solidFill>
                <a:latin typeface="Community Light"/>
                <a:cs typeface="Arial"/>
              </a:rPr>
              <a:t>5 bewährte Strategien auf Nutzerseite</a:t>
            </a:r>
          </a:p>
        </p:txBody>
      </p:sp>
      <p:pic>
        <p:nvPicPr>
          <p:cNvPr id="3" name="Picture 2">
            <a:extLst>
              <a:ext uri="{FF2B5EF4-FFF2-40B4-BE49-F238E27FC236}">
                <a16:creationId xmlns:a16="http://schemas.microsoft.com/office/drawing/2014/main" id="{9A327814-DC95-C343-8880-53BD754C1089}"/>
              </a:ext>
            </a:extLst>
          </p:cNvPr>
          <p:cNvPicPr>
            <a:picLocks noChangeAspect="1"/>
          </p:cNvPicPr>
          <p:nvPr/>
        </p:nvPicPr>
        <p:blipFill>
          <a:blip r:embed="rId5"/>
          <a:stretch>
            <a:fillRect/>
          </a:stretch>
        </p:blipFill>
        <p:spPr>
          <a:xfrm>
            <a:off x="8975940" y="-1"/>
            <a:ext cx="15411235" cy="13715999"/>
          </a:xfrm>
          <a:prstGeom prst="rect">
            <a:avLst/>
          </a:prstGeom>
        </p:spPr>
      </p:pic>
    </p:spTree>
    <p:extLst>
      <p:ext uri="{BB962C8B-B14F-4D97-AF65-F5344CB8AC3E}">
        <p14:creationId xmlns:p14="http://schemas.microsoft.com/office/powerpoint/2010/main" val="57814374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521969" cy="7046840"/>
            <a:chOff x="18626517" y="2441577"/>
            <a:chExt cx="4521969" cy="704684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04684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3121"/>
              <a:ext cx="4521969" cy="6187592"/>
              <a:chOff x="18626517" y="3242023"/>
              <a:chExt cx="4521969" cy="6187592"/>
            </a:xfrm>
          </p:grpSpPr>
          <p:sp>
            <p:nvSpPr>
              <p:cNvPr id="42" name="TextBox 41">
                <a:extLst>
                  <a:ext uri="{FF2B5EF4-FFF2-40B4-BE49-F238E27FC236}">
                    <a16:creationId xmlns:a16="http://schemas.microsoft.com/office/drawing/2014/main" id="{31F759AC-1C6B-604A-80EC-FDC1745B2CCD}"/>
                  </a:ext>
                </a:extLst>
              </p:cNvPr>
              <p:cNvSpPr txBox="1"/>
              <p:nvPr/>
            </p:nvSpPr>
            <p:spPr>
              <a:xfrm>
                <a:off x="18740161" y="5704236"/>
                <a:ext cx="4408325" cy="3725379"/>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dirty="0">
                    <a:solidFill>
                      <a:srgbClr val="556679"/>
                    </a:solidFill>
                    <a:latin typeface="Community Light" panose="02000303040000020003" pitchFamily="2" charset="0"/>
                    <a:cs typeface="Arial" panose="020B0604020202020204" pitchFamily="34" charset="0"/>
                  </a:rPr>
                  <a:t>Nur 41 % der </a:t>
                </a:r>
                <a:r>
                  <a:rPr lang="de-DE" sz="2800" dirty="0" err="1">
                    <a:solidFill>
                      <a:srgbClr val="556679"/>
                    </a:solidFill>
                    <a:latin typeface="Community Light" panose="02000303040000020003" pitchFamily="2" charset="0"/>
                    <a:cs typeface="Arial" panose="020B0604020202020204" pitchFamily="34" charset="0"/>
                  </a:rPr>
                  <a:t>Personalentwickler:innen</a:t>
                </a:r>
                <a:r>
                  <a:rPr lang="de-DE" sz="2800" dirty="0">
                    <a:solidFill>
                      <a:srgbClr val="556679"/>
                    </a:solidFill>
                    <a:latin typeface="Community Light" panose="02000303040000020003" pitchFamily="2" charset="0"/>
                    <a:cs typeface="Arial" panose="020B0604020202020204" pitchFamily="34" charset="0"/>
                  </a:rPr>
                  <a:t> in Ämtern und Behörden binden E-Learning in bestehende Weiterbildungsprogramme ein. In Unternehmen sind es dagegen 48 %.*</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2023"/>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B03F1F"/>
                    </a:solidFill>
                    <a:latin typeface="Community Light" panose="02000303040000020003" pitchFamily="2" charset="0"/>
                    <a:cs typeface="AvenirNext LT Pro Regular"/>
                  </a:rPr>
                  <a:t>41 %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754877" cy="9858570"/>
            <a:chOff x="1331027" y="4372842"/>
            <a:chExt cx="4754877"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1</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733573"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dirty="0">
                  <a:solidFill>
                    <a:srgbClr val="B03F1F"/>
                  </a:solidFill>
                  <a:latin typeface="Community Light"/>
                  <a:cs typeface="Arial"/>
                </a:rPr>
                <a:t>E-Learning in bestehende Programme zur Mitarbeiter-entwicklung integrieren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10807154" cy="1107995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Ihre Behörde verfügt sicher bereits über Programme zur Mitarbeiterentwicklung, etwa eine Führungskräfteförderung, ein </a:t>
            </a:r>
            <a:r>
              <a:rPr lang="de-DE" sz="3600" dirty="0" err="1">
                <a:solidFill>
                  <a:srgbClr val="5E6869"/>
                </a:solidFill>
                <a:latin typeface="Community Light"/>
                <a:cs typeface="Arial"/>
              </a:rPr>
              <a:t>Onboarding</a:t>
            </a:r>
            <a:r>
              <a:rPr lang="de-DE" sz="3600" dirty="0">
                <a:solidFill>
                  <a:srgbClr val="5E6869"/>
                </a:solidFill>
                <a:latin typeface="Community Light"/>
                <a:cs typeface="Arial"/>
              </a:rPr>
              <a:t>-Programm oder Leistungsbeurteilungen.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B03F1F"/>
                </a:solidFill>
                <a:latin typeface="Community Light"/>
                <a:cs typeface="Arial"/>
              </a:rPr>
              <a:t>Wussten Sie, dass Sie diese durch E-Learning stärken können?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err="1">
                <a:solidFill>
                  <a:srgbClr val="5E6869"/>
                </a:solidFill>
                <a:latin typeface="Community Light"/>
                <a:cs typeface="Arial"/>
              </a:rPr>
              <a:t>Teilnehmer:innen</a:t>
            </a:r>
            <a:r>
              <a:rPr lang="de-DE" sz="3600" dirty="0">
                <a:solidFill>
                  <a:srgbClr val="5E6869"/>
                </a:solidFill>
                <a:latin typeface="Community Light"/>
                <a:cs typeface="Arial"/>
              </a:rPr>
              <a:t> Ihres Führungskräfteprogramms können sich zum Beispiel im Sinne des „</a:t>
            </a:r>
            <a:r>
              <a:rPr lang="de-DE" sz="3600" dirty="0" err="1">
                <a:solidFill>
                  <a:srgbClr val="5E6869"/>
                </a:solidFill>
                <a:latin typeface="Community Light"/>
                <a:cs typeface="Arial"/>
              </a:rPr>
              <a:t>Flipped</a:t>
            </a:r>
            <a:r>
              <a:rPr lang="de-DE" sz="3600" dirty="0">
                <a:solidFill>
                  <a:srgbClr val="5E6869"/>
                </a:solidFill>
                <a:latin typeface="Community Light"/>
                <a:cs typeface="Arial"/>
              </a:rPr>
              <a:t> </a:t>
            </a:r>
            <a:r>
              <a:rPr lang="de-DE" sz="3600" dirty="0" err="1">
                <a:solidFill>
                  <a:srgbClr val="5E6869"/>
                </a:solidFill>
                <a:latin typeface="Community Light"/>
                <a:cs typeface="Arial"/>
              </a:rPr>
              <a:t>Classroom</a:t>
            </a:r>
            <a:r>
              <a:rPr lang="de-DE" sz="3600" dirty="0">
                <a:solidFill>
                  <a:srgbClr val="5E6869"/>
                </a:solidFill>
                <a:latin typeface="Community Light"/>
                <a:cs typeface="Arial"/>
              </a:rPr>
              <a:t>“-Konzepts mit Online-Inhalten auf ein Präsenztraining vorbereiten. Im Rahmen des </a:t>
            </a:r>
            <a:r>
              <a:rPr lang="de-DE" sz="3600" dirty="0" err="1">
                <a:solidFill>
                  <a:srgbClr val="5E6869"/>
                </a:solidFill>
                <a:latin typeface="Community Light"/>
                <a:cs typeface="Arial"/>
              </a:rPr>
              <a:t>Onboardings</a:t>
            </a:r>
            <a:r>
              <a:rPr lang="de-DE" sz="3600" dirty="0">
                <a:solidFill>
                  <a:srgbClr val="5E6869"/>
                </a:solidFill>
                <a:latin typeface="Community Light"/>
                <a:cs typeface="Arial"/>
              </a:rPr>
              <a:t> kann </a:t>
            </a:r>
            <a:r>
              <a:rPr lang="de-DE" sz="3600" dirty="0" err="1">
                <a:solidFill>
                  <a:srgbClr val="5E6869"/>
                </a:solidFill>
                <a:latin typeface="Community Light"/>
                <a:cs typeface="Arial"/>
              </a:rPr>
              <a:t>Ihr:e</a:t>
            </a:r>
            <a:r>
              <a:rPr lang="de-DE" sz="3600" dirty="0">
                <a:solidFill>
                  <a:srgbClr val="5E6869"/>
                </a:solidFill>
                <a:latin typeface="Community Light"/>
                <a:cs typeface="Arial"/>
              </a:rPr>
              <a:t> </a:t>
            </a:r>
            <a:r>
              <a:rPr lang="de-DE" sz="3600" dirty="0" err="1">
                <a:solidFill>
                  <a:srgbClr val="5E6869"/>
                </a:solidFill>
                <a:latin typeface="Community Light"/>
                <a:cs typeface="Arial"/>
              </a:rPr>
              <a:t>Direktor:in</a:t>
            </a:r>
            <a:r>
              <a:rPr lang="de-DE" sz="3600" dirty="0">
                <a:solidFill>
                  <a:srgbClr val="5E6869"/>
                </a:solidFill>
                <a:latin typeface="Community Light"/>
                <a:cs typeface="Arial"/>
              </a:rPr>
              <a:t> neue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per Videobotschaft begrüßen oder Sie bieten einen Kurs zum Thema Kundenservice an.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Indem Sie E-Learning-Angebote in Ihre Programme einbinden, erhöhen Sie deren Wirksamkeit. Und Sie motivieren die Beschäftigten, LinkedIn Learning auszuprobieren. Das erhöht die Wahrscheinlichkeit, dass sie das Angebot wiederholt nutzen.</a:t>
            </a:r>
          </a:p>
        </p:txBody>
      </p:sp>
      <p:sp>
        <p:nvSpPr>
          <p:cNvPr id="24" name="TextBox 23">
            <a:extLst>
              <a:ext uri="{FF2B5EF4-FFF2-40B4-BE49-F238E27FC236}">
                <a16:creationId xmlns:a16="http://schemas.microsoft.com/office/drawing/2014/main" id="{CA85E72D-39D7-D043-89A4-950E77193EB5}"/>
              </a:ext>
            </a:extLst>
          </p:cNvPr>
          <p:cNvSpPr txBox="1"/>
          <p:nvPr/>
        </p:nvSpPr>
        <p:spPr>
          <a:xfrm>
            <a:off x="18626516" y="9782477"/>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r>
              <a:rPr lang="de-DE" sz="2200">
                <a:solidFill>
                  <a:srgbClr val="B03F1F"/>
                </a:solidFill>
                <a:latin typeface="Community Light" panose="02000303040000020003" pitchFamily="2" charset="0"/>
                <a:cs typeface="Arial" panose="020B0604020202020204" pitchFamily="34" charset="0"/>
                <a:hlinkClick r:id="rId5"/>
              </a:rPr>
              <a:t>Workplace Learning Report 2020 – Ämter und Behörden</a:t>
            </a:r>
          </a:p>
        </p:txBody>
      </p:sp>
    </p:spTree>
    <p:extLst>
      <p:ext uri="{BB962C8B-B14F-4D97-AF65-F5344CB8AC3E}">
        <p14:creationId xmlns:p14="http://schemas.microsoft.com/office/powerpoint/2010/main" val="238276115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797407" cy="9858570"/>
            <a:chOff x="1331027" y="4372842"/>
            <a:chExt cx="4797407"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1</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776103"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dirty="0">
                  <a:solidFill>
                    <a:srgbClr val="B03F1F"/>
                  </a:solidFill>
                  <a:latin typeface="Community Light"/>
                  <a:cs typeface="Arial"/>
                </a:rPr>
                <a:t>E-Learning in bestehende Programme zur Mitarbeiter-entwicklung integrieren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20" name="TextBox 19">
            <a:extLst>
              <a:ext uri="{FF2B5EF4-FFF2-40B4-BE49-F238E27FC236}">
                <a16:creationId xmlns:a16="http://schemas.microsoft.com/office/drawing/2014/main" id="{72BB133B-70E6-1B44-ABF1-F1D2DA1FF38E}"/>
              </a:ext>
            </a:extLst>
          </p:cNvPr>
          <p:cNvSpPr txBox="1"/>
          <p:nvPr/>
        </p:nvSpPr>
        <p:spPr>
          <a:xfrm>
            <a:off x="7910321" y="3349126"/>
            <a:ext cx="7187911" cy="458587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B03F1F"/>
                </a:solidFill>
                <a:latin typeface="Community Light"/>
                <a:cs typeface="Arial"/>
              </a:rPr>
              <a:t>Programme auswählen</a:t>
            </a:r>
          </a:p>
          <a:p>
            <a:pPr defTabSz="1828514" rtl="0">
              <a:spcBef>
                <a:spcPct val="0"/>
              </a:spcBef>
              <a:spcAft>
                <a:spcPct val="0"/>
              </a:spcAft>
              <a:defRPr/>
            </a:pPr>
            <a:r>
              <a:rPr lang="de-DE" sz="3600" dirty="0">
                <a:solidFill>
                  <a:srgbClr val="5E6869"/>
                </a:solidFill>
                <a:latin typeface="Community Light"/>
                <a:cs typeface="Arial"/>
              </a:rPr>
              <a:t>Überlegen Sie, welche Bereiche am meisten von E-Learning-Angeboten profitieren würden. In der Regel eignen sich vor allem </a:t>
            </a:r>
            <a:r>
              <a:rPr lang="de-DE" sz="3600" dirty="0" err="1">
                <a:solidFill>
                  <a:srgbClr val="5E6869"/>
                </a:solidFill>
                <a:latin typeface="Community Light"/>
                <a:cs typeface="Arial"/>
              </a:rPr>
              <a:t>Onboarding</a:t>
            </a:r>
            <a:r>
              <a:rPr lang="de-DE" sz="3600" dirty="0">
                <a:solidFill>
                  <a:srgbClr val="5E6869"/>
                </a:solidFill>
                <a:latin typeface="Community Light"/>
                <a:cs typeface="Arial"/>
              </a:rPr>
              <a:t>-Programme, Führungskräfteentwicklung und Leistungsbeurteilungen. </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D38B3F2B-5BDB-AB46-A16F-F24307CAC070}"/>
              </a:ext>
            </a:extLst>
          </p:cNvPr>
          <p:cNvSpPr txBox="1"/>
          <p:nvPr/>
        </p:nvSpPr>
        <p:spPr>
          <a:xfrm>
            <a:off x="16109781" y="3334414"/>
            <a:ext cx="8277393"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B03F1F"/>
                </a:solidFill>
                <a:latin typeface="Community Light"/>
                <a:cs typeface="Arial"/>
              </a:rPr>
              <a:t>Auf Präsenztrainings vorbereiten</a:t>
            </a:r>
          </a:p>
          <a:p>
            <a:pPr defTabSz="1828514" rtl="0">
              <a:spcBef>
                <a:spcPct val="0"/>
              </a:spcBef>
              <a:spcAft>
                <a:spcPct val="0"/>
              </a:spcAft>
              <a:defRPr/>
            </a:pPr>
            <a:r>
              <a:rPr lang="de-DE" sz="3600" dirty="0">
                <a:solidFill>
                  <a:srgbClr val="5E6869"/>
                </a:solidFill>
                <a:latin typeface="Community Light"/>
                <a:cs typeface="Arial"/>
              </a:rPr>
              <a:t>Mit Online-Inhalten können sich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auf Präsenzschulungen vorbereiten. Dort ist dann mehr Zeit für Gruppenarbeit und Diskussionen.</a:t>
            </a:r>
          </a:p>
        </p:txBody>
      </p:sp>
      <p:sp>
        <p:nvSpPr>
          <p:cNvPr id="23" name="TextBox 22">
            <a:extLst>
              <a:ext uri="{FF2B5EF4-FFF2-40B4-BE49-F238E27FC236}">
                <a16:creationId xmlns:a16="http://schemas.microsoft.com/office/drawing/2014/main" id="{D9CDF8A3-F4D5-C340-9E79-827AE3C254A4}"/>
              </a:ext>
            </a:extLst>
          </p:cNvPr>
          <p:cNvSpPr txBox="1"/>
          <p:nvPr/>
        </p:nvSpPr>
        <p:spPr>
          <a:xfrm>
            <a:off x="7910322" y="7866903"/>
            <a:ext cx="6927814" cy="403187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B03F1F"/>
                </a:solidFill>
                <a:latin typeface="Community Light"/>
                <a:cs typeface="Arial"/>
              </a:rPr>
              <a:t>Angebot anpassen</a:t>
            </a:r>
          </a:p>
          <a:p>
            <a:pPr defTabSz="1828514" rtl="0">
              <a:spcBef>
                <a:spcPct val="0"/>
              </a:spcBef>
              <a:spcAft>
                <a:spcPct val="0"/>
              </a:spcAft>
              <a:defRPr/>
            </a:pPr>
            <a:r>
              <a:rPr lang="de-DE" sz="3600" dirty="0">
                <a:solidFill>
                  <a:srgbClr val="5E6869"/>
                </a:solidFill>
                <a:latin typeface="Community Light"/>
                <a:cs typeface="Arial"/>
              </a:rPr>
              <a:t>Welche Inhalte können sich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online aneignen und welche Themen sollten Sie in Präsenzschulungen vermitteln? Mitarbeiterbefragungen helfen Ihnen, Ihr Angebot anzupassen.</a:t>
            </a:r>
          </a:p>
        </p:txBody>
      </p:sp>
      <p:sp>
        <p:nvSpPr>
          <p:cNvPr id="25" name="TextBox 24">
            <a:extLst>
              <a:ext uri="{FF2B5EF4-FFF2-40B4-BE49-F238E27FC236}">
                <a16:creationId xmlns:a16="http://schemas.microsoft.com/office/drawing/2014/main" id="{9099F79C-CAF9-E246-8C60-2F561F9FCBC1}"/>
              </a:ext>
            </a:extLst>
          </p:cNvPr>
          <p:cNvSpPr txBox="1"/>
          <p:nvPr/>
        </p:nvSpPr>
        <p:spPr>
          <a:xfrm>
            <a:off x="16109782" y="7866903"/>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B03F1F"/>
                </a:solidFill>
                <a:latin typeface="Community Light"/>
                <a:cs typeface="Arial"/>
              </a:rPr>
              <a:t>Unsere Lösung für Sie</a:t>
            </a:r>
          </a:p>
          <a:p>
            <a:pPr defTabSz="1828514" rtl="0">
              <a:spcBef>
                <a:spcPct val="0"/>
              </a:spcBef>
              <a:spcAft>
                <a:spcPct val="0"/>
              </a:spcAft>
              <a:defRPr/>
            </a:pPr>
            <a:r>
              <a:rPr lang="de-DE" sz="3600">
                <a:solidFill>
                  <a:srgbClr val="5E6869"/>
                </a:solidFill>
                <a:latin typeface="Community Light"/>
                <a:cs typeface="Arial"/>
              </a:rPr>
              <a:t>Die Lernpfade von LinkedIn Learning ergänzen typische Mitarbeiterprogramme. Sie können sie Ihren Teams direkt zuweisen.</a:t>
            </a:r>
          </a:p>
        </p:txBody>
      </p:sp>
    </p:spTree>
    <p:extLst>
      <p:ext uri="{BB962C8B-B14F-4D97-AF65-F5344CB8AC3E}">
        <p14:creationId xmlns:p14="http://schemas.microsoft.com/office/powerpoint/2010/main" val="160022730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967528" cy="9858570"/>
            <a:chOff x="1331027" y="4372842"/>
            <a:chExt cx="496752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1</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946224"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dirty="0">
                  <a:solidFill>
                    <a:srgbClr val="B03F1F"/>
                  </a:solidFill>
                  <a:latin typeface="Community Light"/>
                  <a:cs typeface="Arial"/>
                </a:rPr>
                <a:t>E-Learning in bestehende Programme zur Mitarbeiter-entwicklung integrieren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826342" y="2012495"/>
            <a:ext cx="9674267"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Beispiel: Bundesstaat Nebraska</a:t>
            </a:r>
          </a:p>
        </p:txBody>
      </p:sp>
      <p:sp>
        <p:nvSpPr>
          <p:cNvPr id="18" name="TextBox 17">
            <a:extLst>
              <a:ext uri="{FF2B5EF4-FFF2-40B4-BE49-F238E27FC236}">
                <a16:creationId xmlns:a16="http://schemas.microsoft.com/office/drawing/2014/main" id="{15D3FF5F-E321-2D49-AC36-A237B7ECA160}"/>
              </a:ext>
            </a:extLst>
          </p:cNvPr>
          <p:cNvSpPr txBox="1"/>
          <p:nvPr/>
        </p:nvSpPr>
        <p:spPr>
          <a:xfrm>
            <a:off x="7819362" y="3363488"/>
            <a:ext cx="10555798"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Um die Nachfolgeplanung zu verbessern, führte die Regierung des US-Bundesstaates Nebraska ein Führungskräfteprogramm ein, das auch LinkedIn Learning-Kurse umfasste.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B03F1F"/>
                </a:solidFill>
                <a:latin typeface="Community" panose="02000303040000020003" pitchFamily="2" charset="0"/>
                <a:cs typeface="Arial"/>
              </a:rPr>
              <a:t>Das Ergebnis:</a:t>
            </a:r>
            <a:br>
              <a:rPr lang="en-US" sz="3600" dirty="0">
                <a:solidFill>
                  <a:srgbClr val="5E6869"/>
                </a:solidFill>
                <a:latin typeface="Community Light"/>
                <a:cs typeface="Arial"/>
              </a:rPr>
            </a:br>
            <a:r>
              <a:rPr lang="de-DE" sz="3600" dirty="0">
                <a:solidFill>
                  <a:srgbClr val="5E6869"/>
                </a:solidFill>
                <a:latin typeface="Community" panose="02000303040000020003" pitchFamily="2" charset="0"/>
                <a:cs typeface="Arial"/>
              </a:rPr>
              <a:t>Das Programm sorgte nicht nur für ein gesteigertes Engagement. Die </a:t>
            </a:r>
            <a:r>
              <a:rPr lang="de-DE" sz="3600" dirty="0" err="1">
                <a:solidFill>
                  <a:srgbClr val="5E6869"/>
                </a:solidFill>
                <a:latin typeface="Community" panose="02000303040000020003" pitchFamily="2" charset="0"/>
                <a:cs typeface="Arial"/>
              </a:rPr>
              <a:t>Teilnehmer:innen</a:t>
            </a:r>
            <a:r>
              <a:rPr lang="de-DE" sz="3600" dirty="0">
                <a:solidFill>
                  <a:srgbClr val="5E6869"/>
                </a:solidFill>
                <a:latin typeface="Community" panose="02000303040000020003" pitchFamily="2" charset="0"/>
                <a:cs typeface="Arial"/>
              </a:rPr>
              <a:t> waren auch 5 Mal so zufrieden mit ihrem Job und kündigten 4 Mal seltener.</a:t>
            </a:r>
          </a:p>
          <a:p>
            <a:pPr defTabSz="1828514">
              <a:spcBef>
                <a:spcPct val="0"/>
              </a:spcBef>
              <a:spcAft>
                <a:spcPct val="0"/>
              </a:spcAft>
              <a:defRPr/>
            </a:pPr>
            <a:endParaRPr lang="en-US" sz="3600" dirty="0">
              <a:solidFill>
                <a:srgbClr val="5E6869"/>
              </a:solidFill>
              <a:latin typeface="Community Light"/>
              <a:cs typeface="Arial"/>
            </a:endParaRPr>
          </a:p>
        </p:txBody>
      </p:sp>
      <p:pic>
        <p:nvPicPr>
          <p:cNvPr id="3" name="Picture 2">
            <a:extLst>
              <a:ext uri="{FF2B5EF4-FFF2-40B4-BE49-F238E27FC236}">
                <a16:creationId xmlns:a16="http://schemas.microsoft.com/office/drawing/2014/main" id="{2338F852-E1C2-B84B-9239-D41A3B4E7405}"/>
              </a:ext>
            </a:extLst>
          </p:cNvPr>
          <p:cNvPicPr>
            <a:picLocks noChangeAspect="1"/>
          </p:cNvPicPr>
          <p:nvPr/>
        </p:nvPicPr>
        <p:blipFill>
          <a:blip r:embed="rId5"/>
          <a:stretch>
            <a:fillRect/>
          </a:stretch>
        </p:blipFill>
        <p:spPr>
          <a:xfrm>
            <a:off x="18874277" y="-11434"/>
            <a:ext cx="5512898" cy="13713677"/>
          </a:xfrm>
          <a:prstGeom prst="rect">
            <a:avLst/>
          </a:prstGeom>
        </p:spPr>
      </p:pic>
      <p:pic>
        <p:nvPicPr>
          <p:cNvPr id="26" name="Picture 25" descr="A close up of a sign&#10;&#10;Description automatically generated">
            <a:extLst>
              <a:ext uri="{FF2B5EF4-FFF2-40B4-BE49-F238E27FC236}">
                <a16:creationId xmlns:a16="http://schemas.microsoft.com/office/drawing/2014/main" id="{3900E7E4-8E52-E348-AE5D-87BD8F62EC68}"/>
              </a:ext>
            </a:extLst>
          </p:cNvPr>
          <p:cNvPicPr>
            <a:picLocks noChangeAspect="1"/>
          </p:cNvPicPr>
          <p:nvPr/>
        </p:nvPicPr>
        <p:blipFill>
          <a:blip r:embed="rId4"/>
          <a:stretch>
            <a:fillRect/>
          </a:stretch>
        </p:blipFill>
        <p:spPr>
          <a:xfrm>
            <a:off x="1050539" y="12888051"/>
            <a:ext cx="2090518" cy="287078"/>
          </a:xfrm>
          <a:prstGeom prst="rect">
            <a:avLst/>
          </a:prstGeom>
        </p:spPr>
      </p:pic>
    </p:spTree>
    <p:extLst>
      <p:ext uri="{BB962C8B-B14F-4D97-AF65-F5344CB8AC3E}">
        <p14:creationId xmlns:p14="http://schemas.microsoft.com/office/powerpoint/2010/main" val="400062262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dirty="0">
                <a:solidFill>
                  <a:srgbClr val="44702B"/>
                </a:solidFill>
                <a:latin typeface="Community Light"/>
                <a:cs typeface="Arial"/>
              </a:rPr>
              <a:t>Einleitung: Was </a:t>
            </a:r>
            <a:r>
              <a:rPr lang="de-DE" sz="7700" dirty="0" err="1">
                <a:solidFill>
                  <a:srgbClr val="44702B"/>
                </a:solidFill>
                <a:latin typeface="Community Light"/>
                <a:cs typeface="Arial"/>
              </a:rPr>
              <a:t>Personalentwickler:innen</a:t>
            </a:r>
            <a:r>
              <a:rPr lang="de-DE" sz="7700" dirty="0">
                <a:solidFill>
                  <a:srgbClr val="44702B"/>
                </a:solidFill>
                <a:latin typeface="Community Light"/>
                <a:cs typeface="Arial"/>
              </a:rPr>
              <a:t> </a:t>
            </a:r>
          </a:p>
          <a:p>
            <a:pPr rtl="0">
              <a:lnSpc>
                <a:spcPct val="90000"/>
              </a:lnSpc>
            </a:pPr>
            <a:r>
              <a:rPr lang="de-DE" sz="7700" dirty="0">
                <a:solidFill>
                  <a:srgbClr val="44702B"/>
                </a:solidFill>
                <a:latin typeface="Community Light"/>
                <a:cs typeface="Arial"/>
              </a:rPr>
              <a:t>in Ämtern und Behörden derzeit bewegt</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3764980"/>
            <a:ext cx="6622128"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Für unseren </a:t>
            </a:r>
            <a:r>
              <a:rPr lang="de-DE" sz="3600" dirty="0">
                <a:solidFill>
                  <a:srgbClr val="44702B"/>
                </a:solidFill>
                <a:latin typeface="Community Light"/>
                <a:cs typeface="Arial"/>
                <a:hlinkClick r:id="rId5"/>
              </a:rPr>
              <a:t>Workplace Learning Report 2020 – Ämter und Behörden</a:t>
            </a:r>
            <a:r>
              <a:rPr lang="de-DE" sz="3600" dirty="0">
                <a:solidFill>
                  <a:srgbClr val="5E6869"/>
                </a:solidFill>
                <a:latin typeface="Community Light"/>
                <a:cs typeface="Arial"/>
              </a:rPr>
              <a:t> haben wir weltweit </a:t>
            </a:r>
            <a:r>
              <a:rPr lang="de-DE" sz="3600" dirty="0" err="1">
                <a:solidFill>
                  <a:srgbClr val="5E6869"/>
                </a:solidFill>
                <a:latin typeface="Community Light"/>
                <a:cs typeface="Arial"/>
              </a:rPr>
              <a:t>Personalentwickler:innen</a:t>
            </a:r>
            <a:r>
              <a:rPr lang="de-DE" sz="3600" dirty="0">
                <a:solidFill>
                  <a:srgbClr val="5E6869"/>
                </a:solidFill>
                <a:latin typeface="Community Light"/>
                <a:cs typeface="Arial"/>
              </a:rPr>
              <a:t> im öffentlichen Dienst befragt. </a:t>
            </a:r>
          </a:p>
          <a:p>
            <a:pPr defTabSz="1828514" rtl="0">
              <a:spcBef>
                <a:spcPct val="0"/>
              </a:spcBef>
              <a:spcAft>
                <a:spcPct val="0"/>
              </a:spcAft>
              <a:defRPr/>
            </a:pPr>
            <a:endParaRPr lang="de-DE"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Dabei hat sich gezeigt, dass sie vor allem vor der Herausforderung stehen, die Beschäftigten für ihre Weiterbildungsprogramme zu gewinnen.</a:t>
            </a:r>
          </a:p>
        </p:txBody>
      </p:sp>
      <p:grpSp>
        <p:nvGrpSpPr>
          <p:cNvPr id="32" name="Group 31">
            <a:extLst>
              <a:ext uri="{FF2B5EF4-FFF2-40B4-BE49-F238E27FC236}">
                <a16:creationId xmlns:a16="http://schemas.microsoft.com/office/drawing/2014/main" id="{34B385BC-5CE5-D048-824F-DCC37C089410}"/>
              </a:ext>
            </a:extLst>
          </p:cNvPr>
          <p:cNvGrpSpPr/>
          <p:nvPr/>
        </p:nvGrpSpPr>
        <p:grpSpPr>
          <a:xfrm>
            <a:off x="16713683" y="3764980"/>
            <a:ext cx="6286234" cy="7484102"/>
            <a:chOff x="16713683" y="4619439"/>
            <a:chExt cx="6286234" cy="7484102"/>
          </a:xfrm>
        </p:grpSpPr>
        <p:sp>
          <p:nvSpPr>
            <p:cNvPr id="33" name="Oval 32">
              <a:extLst>
                <a:ext uri="{FF2B5EF4-FFF2-40B4-BE49-F238E27FC236}">
                  <a16:creationId xmlns:a16="http://schemas.microsoft.com/office/drawing/2014/main" id="{EFB46198-8EB0-1B4F-A3BE-EDF2C4E94E5A}"/>
                </a:ext>
              </a:extLst>
            </p:cNvPr>
            <p:cNvSpPr/>
            <p:nvPr/>
          </p:nvSpPr>
          <p:spPr>
            <a:xfrm>
              <a:off x="16713683" y="4619439"/>
              <a:ext cx="6286234" cy="6242418"/>
            </a:xfrm>
            <a:prstGeom prst="ellipse">
              <a:avLst/>
            </a:prstGeom>
            <a:solidFill>
              <a:srgbClr val="D6E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defTabSz="457096">
                <a:defRPr/>
              </a:pPr>
              <a:endParaRPr lang="en-US" sz="900">
                <a:solidFill>
                  <a:srgbClr val="FFFFFF"/>
                </a:solidFill>
                <a:latin typeface="Community" panose="02000303040000020003" pitchFamily="2" charset="0"/>
                <a:ea typeface="+mn-ea"/>
              </a:endParaRPr>
            </a:p>
          </p:txBody>
        </p:sp>
        <p:sp>
          <p:nvSpPr>
            <p:cNvPr id="34" name="TextBox 33">
              <a:extLst>
                <a:ext uri="{FF2B5EF4-FFF2-40B4-BE49-F238E27FC236}">
                  <a16:creationId xmlns:a16="http://schemas.microsoft.com/office/drawing/2014/main" id="{7F211364-A121-8A4D-929A-9C395019A319}"/>
                </a:ext>
              </a:extLst>
            </p:cNvPr>
            <p:cNvSpPr txBox="1"/>
            <p:nvPr/>
          </p:nvSpPr>
          <p:spPr>
            <a:xfrm>
              <a:off x="17509068" y="7520515"/>
              <a:ext cx="4695462" cy="2954655"/>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3200" dirty="0">
                  <a:solidFill>
                    <a:srgbClr val="5E6869"/>
                  </a:solidFill>
                  <a:latin typeface="Community Light" panose="02000303040000020003" pitchFamily="2" charset="0"/>
                  <a:cs typeface="Arial" panose="020B0604020202020204" pitchFamily="34" charset="0"/>
                </a:rPr>
                <a:t>Für </a:t>
              </a:r>
              <a:r>
                <a:rPr lang="de-DE" sz="3200" dirty="0" err="1">
                  <a:solidFill>
                    <a:srgbClr val="5E6869"/>
                  </a:solidFill>
                  <a:latin typeface="Community Light" panose="02000303040000020003" pitchFamily="2" charset="0"/>
                  <a:cs typeface="Arial" panose="020B0604020202020204" pitchFamily="34" charset="0"/>
                </a:rPr>
                <a:t>Personalentwickler:innen</a:t>
              </a:r>
              <a:r>
                <a:rPr lang="de-DE" sz="3200" dirty="0">
                  <a:solidFill>
                    <a:srgbClr val="5E6869"/>
                  </a:solidFill>
                  <a:latin typeface="Community Light" panose="02000303040000020003" pitchFamily="2" charset="0"/>
                  <a:cs typeface="Arial" panose="020B0604020202020204" pitchFamily="34" charset="0"/>
                </a:rPr>
                <a:t> in Ämtern und Behörden hatte 2020 oberste Priorität, mehr Beschäftigte für ihre Weiterbildungsangebote zu gewinnen.*</a:t>
              </a:r>
            </a:p>
          </p:txBody>
        </p:sp>
        <p:sp>
          <p:nvSpPr>
            <p:cNvPr id="35" name="TextBox 34">
              <a:extLst>
                <a:ext uri="{FF2B5EF4-FFF2-40B4-BE49-F238E27FC236}">
                  <a16:creationId xmlns:a16="http://schemas.microsoft.com/office/drawing/2014/main" id="{44910551-2143-6E41-9BB4-B774F47D1A72}"/>
                </a:ext>
              </a:extLst>
            </p:cNvPr>
            <p:cNvSpPr txBox="1"/>
            <p:nvPr/>
          </p:nvSpPr>
          <p:spPr>
            <a:xfrm>
              <a:off x="18130117" y="5058302"/>
              <a:ext cx="3453363"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dirty="0">
                  <a:solidFill>
                    <a:srgbClr val="44702B"/>
                  </a:solidFill>
                  <a:latin typeface="Community Light" panose="02000303040000020003" pitchFamily="2" charset="0"/>
                  <a:cs typeface="AvenirNext LT Pro Regular"/>
                </a:rPr>
                <a:t>Nr. 1</a:t>
              </a:r>
            </a:p>
          </p:txBody>
        </p:sp>
        <p:sp>
          <p:nvSpPr>
            <p:cNvPr id="36" name="TextBox 35">
              <a:extLst>
                <a:ext uri="{FF2B5EF4-FFF2-40B4-BE49-F238E27FC236}">
                  <a16:creationId xmlns:a16="http://schemas.microsoft.com/office/drawing/2014/main" id="{8FEF1066-659F-4D48-B247-547DAF309D49}"/>
                </a:ext>
              </a:extLst>
            </p:cNvPr>
            <p:cNvSpPr txBox="1"/>
            <p:nvPr/>
          </p:nvSpPr>
          <p:spPr>
            <a:xfrm>
              <a:off x="17887567" y="11426433"/>
              <a:ext cx="3938464"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dirty="0">
                  <a:solidFill>
                    <a:srgbClr val="5E6869"/>
                  </a:solidFill>
                  <a:latin typeface="Community Light" panose="02000303040000020003" pitchFamily="2" charset="0"/>
                  <a:cs typeface="Arial" panose="020B0604020202020204" pitchFamily="34" charset="0"/>
                </a:rPr>
                <a:t>* Quelle: </a:t>
              </a:r>
              <a:r>
                <a:rPr lang="de-DE" sz="2200" dirty="0">
                  <a:solidFill>
                    <a:srgbClr val="44702B"/>
                  </a:solidFill>
                  <a:latin typeface="Community Light" panose="02000303040000020003" pitchFamily="2" charset="0"/>
                  <a:cs typeface="Arial" panose="020B0604020202020204" pitchFamily="34" charset="0"/>
                  <a:hlinkClick r:id="rId5"/>
                </a:rPr>
                <a:t>Workplace Learning Report 2020 – Ämter und Behörden</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9040990" y="3764980"/>
            <a:ext cx="6320758" cy="670799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Hierbei möchten wir Sie unterstützen.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 diesem Ratgeber stellen wir Ihnen 10 bewährte Strategien vor, mit denen Sie die Lernmotivation und das Engagement in LinkedIn Learning steigern können. Dabei gilt: Weniger ist mehr. Wählen Sie die Strategien aus, die am besten zu Ihrer Einrichtung passen.</a:t>
            </a:r>
          </a:p>
          <a:p>
            <a:pPr defTabSz="914036">
              <a:lnSpc>
                <a:spcPct val="120000"/>
              </a:lnSpc>
              <a:spcBef>
                <a:spcPct val="0"/>
              </a:spcBef>
              <a:spcAft>
                <a:spcPct val="0"/>
              </a:spcAft>
              <a:defRPr/>
            </a:pPr>
            <a:endParaRPr lang="en-US" sz="3600" dirty="0">
              <a:solidFill>
                <a:srgbClr val="5E6869"/>
              </a:solidFill>
              <a:latin typeface="Community Light" panose="02000303040000020003" pitchFamily="2" charset="0"/>
              <a:cs typeface="Arial" panose="020B0604020202020204" pitchFamily="34" charset="0"/>
            </a:endParaRPr>
          </a:p>
        </p:txBody>
      </p:sp>
    </p:spTree>
    <p:extLst>
      <p:ext uri="{BB962C8B-B14F-4D97-AF65-F5344CB8AC3E}">
        <p14:creationId xmlns:p14="http://schemas.microsoft.com/office/powerpoint/2010/main" val="274259490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5" y="1385159"/>
            <a:ext cx="4559036" cy="6620210"/>
            <a:chOff x="18626515" y="2441578"/>
            <a:chExt cx="4559036" cy="662021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662021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5" y="3061229"/>
              <a:ext cx="4559036" cy="5945912"/>
              <a:chOff x="18626515" y="3240131"/>
              <a:chExt cx="4559036" cy="5945912"/>
            </a:xfrm>
          </p:grpSpPr>
          <p:sp>
            <p:nvSpPr>
              <p:cNvPr id="42" name="TextBox 41">
                <a:extLst>
                  <a:ext uri="{FF2B5EF4-FFF2-40B4-BE49-F238E27FC236}">
                    <a16:creationId xmlns:a16="http://schemas.microsoft.com/office/drawing/2014/main" id="{31F759AC-1C6B-604A-80EC-FDC1745B2CCD}"/>
                  </a:ext>
                </a:extLst>
              </p:cNvPr>
              <p:cNvSpPr txBox="1"/>
              <p:nvPr/>
            </p:nvSpPr>
            <p:spPr>
              <a:xfrm>
                <a:off x="18626515" y="5460664"/>
                <a:ext cx="4559036" cy="3725379"/>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dirty="0">
                    <a:solidFill>
                      <a:srgbClr val="556679"/>
                    </a:solidFill>
                    <a:latin typeface="Community Light" panose="02000303040000020003" pitchFamily="2" charset="0"/>
                    <a:cs typeface="Arial" panose="020B0604020202020204" pitchFamily="34" charset="0"/>
                  </a:rPr>
                  <a:t>der Beschäftigten sagen, sie würden länger in einem Unternehmen bleiben, wenn dieses ihnen mehr Weiterbildungs- und Entwicklungsmöglichkeiten böte.*</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0131"/>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B03F1F"/>
                    </a:solidFill>
                    <a:latin typeface="Community Light" panose="02000303040000020003" pitchFamily="2" charset="0"/>
                    <a:cs typeface="AvenirNext LT Pro Regular"/>
                  </a:rPr>
                  <a:t>94 %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2</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a:solidFill>
                    <a:srgbClr val="B03F1F"/>
                  </a:solidFill>
                  <a:latin typeface="Community Light"/>
                  <a:cs typeface="Arial"/>
                </a:rPr>
                <a:t>Beschäftigte zu Learning Champions machen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4483662"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Weiterbildung von oben zu verordnen führt häufig nicht zum gewünschten Erfolg. Besser ist es, die Beschäftigten mit ins Boot zu holen und in die Lösung einzubeziehen.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Indem Sie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zu Learning Champions machen, fördern Sie die Weiterbildung in Ihrer Behörde auf organische Weise.</a:t>
            </a:r>
          </a:p>
          <a:p>
            <a:pPr defTabSz="1828514">
              <a:spcBef>
                <a:spcPct val="0"/>
              </a:spcBef>
              <a:spcAft>
                <a:spcPct val="0"/>
              </a:spcAft>
              <a:defRPr/>
            </a:pPr>
            <a:endParaRPr lang="en-US" sz="3600" dirty="0">
              <a:solidFill>
                <a:srgbClr val="5E6869"/>
              </a:solidFill>
              <a:latin typeface="Community Light"/>
              <a:cs typeface="Arial"/>
            </a:endParaRP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0" y="1385159"/>
            <a:ext cx="4559036"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Einige unserer Kunden haben diese Strategie erfolgreich umgesetzt, z. B. der US-Bundesstaat Missouri. Mit beachtlichem Erfolg: </a:t>
            </a:r>
          </a:p>
          <a:p>
            <a:pPr defTabSz="1828514" rtl="0">
              <a:spcBef>
                <a:spcPct val="0"/>
              </a:spcBef>
              <a:spcAft>
                <a:spcPct val="0"/>
              </a:spcAft>
              <a:defRPr/>
            </a:pPr>
            <a:r>
              <a:rPr lang="de-DE" sz="3600" dirty="0">
                <a:solidFill>
                  <a:srgbClr val="5E6869"/>
                </a:solidFill>
                <a:latin typeface="Community Light"/>
                <a:cs typeface="Arial"/>
              </a:rPr>
              <a:t>Das Engagement stieg deutlich und die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bildeten sogar eigene Lerngruppen.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Diese Strategie will gut vorbereitet sein. Doch die Mühe lohnt sich. Denn am Ende motivieren sich Ihre Teams gegenseitig zum Lernen.</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866AE37D-5376-D243-BE30-AF286DC6271C}"/>
              </a:ext>
            </a:extLst>
          </p:cNvPr>
          <p:cNvSpPr txBox="1"/>
          <p:nvPr/>
        </p:nvSpPr>
        <p:spPr>
          <a:xfrm>
            <a:off x="18626515" y="8529373"/>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r>
              <a:rPr lang="de-DE" sz="2200">
                <a:solidFill>
                  <a:srgbClr val="B03F1F"/>
                </a:solidFill>
                <a:latin typeface="Community Light" panose="02000303040000020003" pitchFamily="2" charset="0"/>
                <a:cs typeface="Arial" panose="020B0604020202020204" pitchFamily="34" charset="0"/>
                <a:hlinkClick r:id="rId5"/>
              </a:rPr>
              <a:t>Workplace Learning Report 2018</a:t>
            </a:r>
          </a:p>
        </p:txBody>
      </p:sp>
    </p:spTree>
    <p:extLst>
      <p:ext uri="{BB962C8B-B14F-4D97-AF65-F5344CB8AC3E}">
        <p14:creationId xmlns:p14="http://schemas.microsoft.com/office/powerpoint/2010/main" val="116382668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2</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a:solidFill>
                    <a:srgbClr val="B03F1F"/>
                  </a:solidFill>
                  <a:latin typeface="Community Light"/>
                  <a:cs typeface="Arial"/>
                </a:rPr>
                <a:t>Beschäftigte zu Learning Champions machen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23" name="TextBox 22">
            <a:extLst>
              <a:ext uri="{FF2B5EF4-FFF2-40B4-BE49-F238E27FC236}">
                <a16:creationId xmlns:a16="http://schemas.microsoft.com/office/drawing/2014/main" id="{4DAB8DEC-8314-D74D-B05F-DF54F72A7626}"/>
              </a:ext>
            </a:extLst>
          </p:cNvPr>
          <p:cNvSpPr txBox="1"/>
          <p:nvPr/>
        </p:nvSpPr>
        <p:spPr>
          <a:xfrm>
            <a:off x="7910322" y="3349126"/>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Auf die Beschäftigten hören</a:t>
            </a:r>
          </a:p>
          <a:p>
            <a:pPr defTabSz="914012" rtl="0">
              <a:spcBef>
                <a:spcPct val="0"/>
              </a:spcBef>
              <a:spcAft>
                <a:spcPct val="0"/>
              </a:spcAft>
              <a:defRPr/>
            </a:pPr>
            <a:r>
              <a:rPr lang="de-DE" sz="3600" dirty="0" err="1">
                <a:solidFill>
                  <a:srgbClr val="5E6869"/>
                </a:solidFill>
                <a:latin typeface="Community Light" panose="02000303040000020003" pitchFamily="2" charset="0"/>
                <a:cs typeface="Arial" panose="020B0604020202020204" pitchFamily="34" charset="0"/>
              </a:rPr>
              <a:t>Mitarbeiter:innen</a:t>
            </a:r>
            <a:r>
              <a:rPr lang="de-DE" sz="3600" dirty="0">
                <a:solidFill>
                  <a:srgbClr val="5E6869"/>
                </a:solidFill>
                <a:latin typeface="Community Light" panose="02000303040000020003" pitchFamily="2" charset="0"/>
                <a:cs typeface="Arial" panose="020B0604020202020204" pitchFamily="34" charset="0"/>
              </a:rPr>
              <a:t>, die lernen können, was sie lernen möchten, sind motivierter. Ermitteln Sie ihre Wünsche und stellen Sie passende Inhalte bereit.</a:t>
            </a:r>
          </a:p>
        </p:txBody>
      </p:sp>
      <p:sp>
        <p:nvSpPr>
          <p:cNvPr id="24" name="TextBox 23">
            <a:extLst>
              <a:ext uri="{FF2B5EF4-FFF2-40B4-BE49-F238E27FC236}">
                <a16:creationId xmlns:a16="http://schemas.microsoft.com/office/drawing/2014/main" id="{3BF8344F-8C5F-EF45-88BD-9387BC687B76}"/>
              </a:ext>
            </a:extLst>
          </p:cNvPr>
          <p:cNvSpPr txBox="1"/>
          <p:nvPr/>
        </p:nvSpPr>
        <p:spPr>
          <a:xfrm>
            <a:off x="16109782" y="3334414"/>
            <a:ext cx="6728953"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Champions bestimmen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Hier eignen sich vor allem </a:t>
            </a:r>
            <a:r>
              <a:rPr lang="de-DE" sz="3600" dirty="0" err="1">
                <a:solidFill>
                  <a:srgbClr val="5E6869"/>
                </a:solidFill>
                <a:latin typeface="Community Light" panose="02000303040000020003" pitchFamily="2" charset="0"/>
                <a:cs typeface="Arial" panose="020B0604020202020204" pitchFamily="34" charset="0"/>
              </a:rPr>
              <a:t>Mitarbeiter:innen</a:t>
            </a:r>
            <a:r>
              <a:rPr lang="de-DE" sz="3600" dirty="0">
                <a:solidFill>
                  <a:srgbClr val="5E6869"/>
                </a:solidFill>
                <a:latin typeface="Community Light" panose="02000303040000020003" pitchFamily="2" charset="0"/>
                <a:cs typeface="Arial" panose="020B0604020202020204" pitchFamily="34" charset="0"/>
              </a:rPr>
              <a:t>, die das Weiterbildungsangebot bereits intensiv nutzen und/oder sich für Weiterbildung einsetzen.</a:t>
            </a:r>
          </a:p>
        </p:txBody>
      </p:sp>
      <p:sp>
        <p:nvSpPr>
          <p:cNvPr id="25" name="TextBox 24">
            <a:extLst>
              <a:ext uri="{FF2B5EF4-FFF2-40B4-BE49-F238E27FC236}">
                <a16:creationId xmlns:a16="http://schemas.microsoft.com/office/drawing/2014/main" id="{5A3FF73A-4E21-A44A-9ABB-9994F8E12244}"/>
              </a:ext>
            </a:extLst>
          </p:cNvPr>
          <p:cNvSpPr txBox="1"/>
          <p:nvPr/>
        </p:nvSpPr>
        <p:spPr>
          <a:xfrm>
            <a:off x="7910321" y="7557234"/>
            <a:ext cx="7421827" cy="480131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Den Champions eine </a:t>
            </a:r>
          </a:p>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Stimme geben</a:t>
            </a:r>
          </a:p>
          <a:p>
            <a:pPr defTabSz="914012" rtl="0">
              <a:spcBef>
                <a:spcPct val="0"/>
              </a:spcBef>
              <a:spcAft>
                <a:spcPct val="0"/>
              </a:spcAft>
              <a:defRPr/>
            </a:pPr>
            <a:r>
              <a:rPr lang="de-DE" sz="3600" dirty="0" err="1">
                <a:solidFill>
                  <a:srgbClr val="5E6869"/>
                </a:solidFill>
                <a:latin typeface="Community Light" panose="02000303040000020003" pitchFamily="2" charset="0"/>
                <a:cs typeface="Arial" panose="020B0604020202020204" pitchFamily="34" charset="0"/>
              </a:rPr>
              <a:t>Mitarbeiter:innen</a:t>
            </a:r>
            <a:r>
              <a:rPr lang="de-DE" sz="3600" dirty="0">
                <a:solidFill>
                  <a:srgbClr val="5E6869"/>
                </a:solidFill>
                <a:latin typeface="Community Light" panose="02000303040000020003" pitchFamily="2" charset="0"/>
                <a:cs typeface="Arial" panose="020B0604020202020204" pitchFamily="34" charset="0"/>
              </a:rPr>
              <a:t> lassen sich eher von </a:t>
            </a:r>
            <a:r>
              <a:rPr lang="de-DE" sz="3600" dirty="0" err="1">
                <a:solidFill>
                  <a:srgbClr val="5E6869"/>
                </a:solidFill>
                <a:latin typeface="Community Light" panose="02000303040000020003" pitchFamily="2" charset="0"/>
                <a:cs typeface="Arial" panose="020B0604020202020204" pitchFamily="34" charset="0"/>
              </a:rPr>
              <a:t>Kolleg:innen</a:t>
            </a:r>
            <a:r>
              <a:rPr lang="de-DE" sz="3600" dirty="0">
                <a:solidFill>
                  <a:srgbClr val="5E6869"/>
                </a:solidFill>
                <a:latin typeface="Community Light" panose="02000303040000020003" pitchFamily="2" charset="0"/>
                <a:cs typeface="Arial" panose="020B0604020202020204" pitchFamily="34" charset="0"/>
              </a:rPr>
              <a:t> überzeugen. Die Champions können ihre Story in einem Newsletter teilen, auf Unternehmensversammlungen für das Angebot werben oder Club Sessions zu einzelnen Kursen leiten.</a:t>
            </a:r>
          </a:p>
        </p:txBody>
      </p:sp>
      <p:sp>
        <p:nvSpPr>
          <p:cNvPr id="26" name="TextBox 25">
            <a:extLst>
              <a:ext uri="{FF2B5EF4-FFF2-40B4-BE49-F238E27FC236}">
                <a16:creationId xmlns:a16="http://schemas.microsoft.com/office/drawing/2014/main" id="{5879877A-0379-CD41-8F91-EA25C48977F9}"/>
              </a:ext>
            </a:extLst>
          </p:cNvPr>
          <p:cNvSpPr txBox="1"/>
          <p:nvPr/>
        </p:nvSpPr>
        <p:spPr>
          <a:xfrm>
            <a:off x="16109782" y="755723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a:solidFill>
                  <a:srgbClr val="B13F21"/>
                </a:solidFill>
                <a:latin typeface="Community Light" panose="02000303040000020003" pitchFamily="2" charset="0"/>
                <a:cs typeface="Arial" panose="020B0604020202020204" pitchFamily="34" charset="0"/>
              </a:rPr>
              <a:t>Unsere Lösung für Sie</a:t>
            </a:r>
          </a:p>
          <a:p>
            <a:pPr defTabSz="914012" rtl="0">
              <a:spcBef>
                <a:spcPct val="0"/>
              </a:spcBef>
              <a:spcAft>
                <a:spcPct val="0"/>
              </a:spcAft>
              <a:defRPr/>
            </a:pPr>
            <a:r>
              <a:rPr lang="de-DE" sz="3600">
                <a:solidFill>
                  <a:srgbClr val="5E6869"/>
                </a:solidFill>
                <a:latin typeface="Community Light" panose="02000303040000020003" pitchFamily="2" charset="0"/>
                <a:cs typeface="Arial" panose="020B0604020202020204" pitchFamily="34" charset="0"/>
              </a:rPr>
              <a:t>Reports zeigen Ihnen, wer im Unternehmen welche Kompetenzen lernt. So sehen Sie, welche Themen besonders beliebt sind, und können geeignete Champions identifizieren.</a:t>
            </a:r>
          </a:p>
        </p:txBody>
      </p:sp>
    </p:spTree>
    <p:extLst>
      <p:ext uri="{BB962C8B-B14F-4D97-AF65-F5344CB8AC3E}">
        <p14:creationId xmlns:p14="http://schemas.microsoft.com/office/powerpoint/2010/main" val="12063876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2</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a:solidFill>
                    <a:srgbClr val="B03F1F"/>
                  </a:solidFill>
                  <a:latin typeface="Community Light"/>
                  <a:cs typeface="Arial"/>
                </a:rPr>
                <a:t>Beschäftigte zu Learning Champions machen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Beispiel: Bundesstaat Missouri</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481774"/>
          </a:xfrm>
          <a:prstGeom prst="rect">
            <a:avLst/>
          </a:prstGeom>
        </p:spPr>
        <p:txBody>
          <a:bodyPr vert="horz" wrap="square" lIns="0" tIns="0" rIns="0" bIns="0" rtlCol="0">
            <a:spAutoFit/>
          </a:bodyPr>
          <a:lstStyle>
            <a:defPPr>
              <a:defRPr lang="en-US"/>
            </a:defPPr>
          </a:lstStyle>
          <a:p>
            <a:pPr rtl="0">
              <a:lnSpc>
                <a:spcPct val="90000"/>
              </a:lnSpc>
            </a:pPr>
            <a:r>
              <a:rPr lang="de-DE" sz="3600" dirty="0">
                <a:solidFill>
                  <a:srgbClr val="556679"/>
                </a:solidFill>
                <a:latin typeface="Community Light" panose="02000303040000020003" pitchFamily="2" charset="0"/>
              </a:rPr>
              <a:t>Vor der Einführung von LinkedIn Learning wollte die Regierung des US-Bundesstaates Missouri von ihren Beschäftigten wissen, was sie lernen wollten.</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556679"/>
                </a:solidFill>
                <a:latin typeface="Community Light" panose="02000303040000020003" pitchFamily="2" charset="0"/>
              </a:rPr>
              <a:t>So konnte sie ganz gezielt Kurslisten erstellen, die den Wünschen der </a:t>
            </a:r>
            <a:r>
              <a:rPr lang="de-DE" sz="3600" dirty="0" err="1">
                <a:solidFill>
                  <a:srgbClr val="556679"/>
                </a:solidFill>
                <a:latin typeface="Community Light" panose="02000303040000020003" pitchFamily="2" charset="0"/>
              </a:rPr>
              <a:t>Mitarbeiter:innen</a:t>
            </a:r>
            <a:r>
              <a:rPr lang="de-DE" sz="3600" dirty="0">
                <a:solidFill>
                  <a:srgbClr val="556679"/>
                </a:solidFill>
                <a:latin typeface="Community Light" panose="02000303040000020003" pitchFamily="2" charset="0"/>
              </a:rPr>
              <a:t> entsprachen. Und diese – begeistert davon, dass ihre Bedarfe ernst genommen wurden – motivierten ihre </a:t>
            </a:r>
            <a:r>
              <a:rPr lang="de-DE" sz="3600" dirty="0" err="1">
                <a:solidFill>
                  <a:srgbClr val="556679"/>
                </a:solidFill>
                <a:latin typeface="Community Light" panose="02000303040000020003" pitchFamily="2" charset="0"/>
              </a:rPr>
              <a:t>Kolleg:innen</a:t>
            </a:r>
            <a:r>
              <a:rPr lang="de-DE" sz="3600" dirty="0">
                <a:solidFill>
                  <a:srgbClr val="556679"/>
                </a:solidFill>
                <a:latin typeface="Community Light" panose="02000303040000020003" pitchFamily="2" charset="0"/>
              </a:rPr>
              <a:t>, LinkedIn Learning ebenfalls auszuprobieren.</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panose="02000303040000020003" pitchFamily="2" charset="0"/>
              </a:rPr>
              <a:t>Das Ergebnis: </a:t>
            </a:r>
            <a:br>
              <a:rPr lang="en-US" sz="3600" dirty="0">
                <a:solidFill>
                  <a:srgbClr val="B03F1F"/>
                </a:solidFill>
                <a:latin typeface="Community" panose="02000303040000020003" pitchFamily="2" charset="0"/>
              </a:rPr>
            </a:br>
            <a:r>
              <a:rPr lang="de-DE" sz="3600" dirty="0">
                <a:solidFill>
                  <a:srgbClr val="556679"/>
                </a:solidFill>
                <a:latin typeface="Community" panose="02000303040000020003" pitchFamily="2" charset="0"/>
              </a:rPr>
              <a:t>In einem Zeitraum von 7 Monaten sahen sich die Beschäftigten 92.000 Stunden Lerninhalte an.</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Light" panose="02000303040000020003" pitchFamily="2" charset="0"/>
                <a:hlinkClick r:id="rId5"/>
              </a:rPr>
              <a:t>Erfolgsstory lesen</a:t>
            </a:r>
          </a:p>
        </p:txBody>
      </p:sp>
      <p:pic>
        <p:nvPicPr>
          <p:cNvPr id="3" name="Picture 2">
            <a:extLst>
              <a:ext uri="{FF2B5EF4-FFF2-40B4-BE49-F238E27FC236}">
                <a16:creationId xmlns:a16="http://schemas.microsoft.com/office/drawing/2014/main" id="{CF23D83B-8E3D-6F4A-961D-3ABEA51F5FFA}"/>
              </a:ext>
            </a:extLst>
          </p:cNvPr>
          <p:cNvPicPr>
            <a:picLocks noChangeAspect="1"/>
          </p:cNvPicPr>
          <p:nvPr/>
        </p:nvPicPr>
        <p:blipFill>
          <a:blip r:embed="rId6"/>
          <a:stretch>
            <a:fillRect/>
          </a:stretch>
        </p:blipFill>
        <p:spPr>
          <a:xfrm>
            <a:off x="18873343" y="-1"/>
            <a:ext cx="5513832" cy="13715999"/>
          </a:xfrm>
          <a:prstGeom prst="rect">
            <a:avLst/>
          </a:prstGeom>
        </p:spPr>
      </p:pic>
    </p:spTree>
    <p:extLst>
      <p:ext uri="{BB962C8B-B14F-4D97-AF65-F5344CB8AC3E}">
        <p14:creationId xmlns:p14="http://schemas.microsoft.com/office/powerpoint/2010/main" val="151213823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963908"/>
            <a:chOff x="18626517" y="2441578"/>
            <a:chExt cx="4408325" cy="5963908"/>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963908"/>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29250"/>
              <a:ext cx="4408325" cy="4439283"/>
              <a:chOff x="18626517" y="3208152"/>
              <a:chExt cx="4408325" cy="443928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37883"/>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a:solidFill>
                      <a:srgbClr val="556679"/>
                    </a:solidFill>
                    <a:latin typeface="Community Light" panose="02000303040000020003" pitchFamily="2" charset="0"/>
                    <a:cs typeface="Arial" panose="020B0604020202020204" pitchFamily="34" charset="0"/>
                  </a:rPr>
                  <a:t>der Beschäftigten würden sich stärker weiterbilden, wenn ihr:e direkte:r Vorgesetzte:r sie dabei unterstützen würde.*</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08152"/>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B03F1F"/>
                    </a:solidFill>
                    <a:latin typeface="Community Light" panose="02000303040000020003" pitchFamily="2" charset="0"/>
                    <a:cs typeface="AvenirNext LT Pro Regular"/>
                  </a:rPr>
                  <a:t>2/3</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445575" cy="9858570"/>
            <a:chOff x="1331027" y="4372842"/>
            <a:chExt cx="544557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3</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42427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B03F1F"/>
                  </a:solidFill>
                  <a:latin typeface="Community Light"/>
                  <a:cs typeface="Arial"/>
                </a:rPr>
                <a:t>Führungskräfte einbinden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4374225"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Führungskräfte spielen eine entscheidende Rolle bei der Mitarbeiterzufriedenheit. Einer Gallup-Studie zufolge beeinflusst kein anderer Faktor die Motivation der Beschäftigten so stark wie ihre Beziehung zur Führungskraft.</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LinkedIn Studien zeigen, dass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deutlich motivierter sind, wenn ihre Vorgesetzten sich für ihre berufliche Entwicklung einsetzen.</a:t>
            </a: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0" y="1385159"/>
            <a:ext cx="4559036"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Hier kommt LinkedIn Learning ins Spiel. Vorgesetzte können selbst Kurse auf der Plattform absolvieren und diese dann ihren Teams empfehlen.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LinkedIn hilft ihnen außerdem, Kompetenzlücken im Team zu identifizieren und zu schließen und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so für die Zukunft aufzustellen.</a:t>
            </a:r>
          </a:p>
        </p:txBody>
      </p:sp>
      <p:sp>
        <p:nvSpPr>
          <p:cNvPr id="21" name="TextBox 20">
            <a:extLst>
              <a:ext uri="{FF2B5EF4-FFF2-40B4-BE49-F238E27FC236}">
                <a16:creationId xmlns:a16="http://schemas.microsoft.com/office/drawing/2014/main" id="{367D47C7-8973-2040-BAE2-A8F2BD53B38E}"/>
              </a:ext>
            </a:extLst>
          </p:cNvPr>
          <p:cNvSpPr txBox="1"/>
          <p:nvPr/>
        </p:nvSpPr>
        <p:spPr>
          <a:xfrm>
            <a:off x="18626516" y="7936739"/>
            <a:ext cx="440832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r>
              <a:rPr lang="de-DE" sz="2200">
                <a:solidFill>
                  <a:srgbClr val="B03F1F"/>
                </a:solidFill>
                <a:latin typeface="Community Light" panose="02000303040000020003" pitchFamily="2" charset="0"/>
                <a:cs typeface="Arial" panose="020B0604020202020204" pitchFamily="34" charset="0"/>
                <a:hlinkClick r:id="rId5"/>
              </a:rPr>
              <a:t>Workplace Learning Report 2018</a:t>
            </a:r>
          </a:p>
        </p:txBody>
      </p:sp>
    </p:spTree>
    <p:extLst>
      <p:ext uri="{BB962C8B-B14F-4D97-AF65-F5344CB8AC3E}">
        <p14:creationId xmlns:p14="http://schemas.microsoft.com/office/powerpoint/2010/main" val="194934918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466645" cy="9858570"/>
            <a:chOff x="1331027" y="4372842"/>
            <a:chExt cx="546664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3</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44534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B03F1F"/>
                  </a:solidFill>
                  <a:latin typeface="Community Light"/>
                  <a:cs typeface="Arial"/>
                </a:rPr>
                <a:t>Führungskräfte einbinden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6927814"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Beziehungen aufbauen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Fragen Sie Ihre Führungskräfte nach ihren Problemen und ihrer Meinung zur Personalentwicklung. Diese Einblicke helfen Ihnen, Lernprogramme aufzubauen, die auch etwas bringen.</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a:solidFill>
                  <a:srgbClr val="B13F21"/>
                </a:solidFill>
                <a:latin typeface="Community Light" panose="02000303040000020003" pitchFamily="2" charset="0"/>
                <a:cs typeface="Arial" panose="020B0604020202020204" pitchFamily="34" charset="0"/>
              </a:rPr>
              <a:t>Am Ball bleiben</a:t>
            </a:r>
          </a:p>
          <a:p>
            <a:pPr defTabSz="914012" rtl="0">
              <a:spcBef>
                <a:spcPct val="0"/>
              </a:spcBef>
              <a:spcAft>
                <a:spcPct val="0"/>
              </a:spcAft>
              <a:defRPr/>
            </a:pPr>
            <a:r>
              <a:rPr lang="de-DE" sz="3600">
                <a:solidFill>
                  <a:srgbClr val="5E6869"/>
                </a:solidFill>
                <a:latin typeface="Community Light" panose="02000303040000020003" pitchFamily="2" charset="0"/>
                <a:cs typeface="Arial" panose="020B0604020202020204" pitchFamily="34" charset="0"/>
              </a:rPr>
              <a:t>Empfehlen Sie Ihren Führungskräften Lerninhalte zu Kompetenzlücken, die sie in ihren Teams identifiziert haben. Tauschen Sie sich regelmäßig aus, damit Weiterbildung eine Priorität im Unternehmen bleibt.</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7557234"/>
            <a:ext cx="7294236" cy="240065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Erfolge teilen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Belohnen Sie Führungskräfte, die ihre Teammitglieder ermutigen, sich mit Online-Lernangeboten weiterzubilden.</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755723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a:solidFill>
                  <a:srgbClr val="B13F21"/>
                </a:solidFill>
                <a:latin typeface="Community Light" panose="02000303040000020003" pitchFamily="2" charset="0"/>
                <a:cs typeface="Arial" panose="020B0604020202020204" pitchFamily="34" charset="0"/>
              </a:rPr>
              <a:t>Unsere Lösung für Sie</a:t>
            </a:r>
          </a:p>
          <a:p>
            <a:pPr defTabSz="914012" rtl="0">
              <a:spcBef>
                <a:spcPct val="0"/>
              </a:spcBef>
              <a:spcAft>
                <a:spcPct val="0"/>
              </a:spcAft>
              <a:defRPr/>
            </a:pPr>
            <a:r>
              <a:rPr lang="de-DE" sz="3600">
                <a:solidFill>
                  <a:srgbClr val="5E6869"/>
                </a:solidFill>
                <a:latin typeface="Community Light" panose="02000303040000020003" pitchFamily="2" charset="0"/>
                <a:cs typeface="Arial" panose="020B0604020202020204" pitchFamily="34" charset="0"/>
              </a:rPr>
              <a:t>Auf LinkedIn Learning können Führungskräfte ihren Teammitgliedern Lerninhalte zuweisen und die Lernfortschritte der Nutzer:innen mit Aktivitätsberichten im Blick behalten.</a:t>
            </a:r>
          </a:p>
        </p:txBody>
      </p:sp>
    </p:spTree>
    <p:extLst>
      <p:ext uri="{BB962C8B-B14F-4D97-AF65-F5344CB8AC3E}">
        <p14:creationId xmlns:p14="http://schemas.microsoft.com/office/powerpoint/2010/main" val="83791825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de-DE" sz="4800">
                <a:solidFill>
                  <a:srgbClr val="556679"/>
                </a:solidFill>
                <a:latin typeface="Community" panose="02000303040000020003" pitchFamily="2" charset="0"/>
                <a:cs typeface="AvenirNext LT Pro Regular"/>
              </a:rPr>
              <a:t>Beispiel: ServiceTitan</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10383578" cy="8974765"/>
          </a:xfrm>
          <a:prstGeom prst="rect">
            <a:avLst/>
          </a:prstGeom>
        </p:spPr>
        <p:txBody>
          <a:bodyPr vert="horz" wrap="square" lIns="0" tIns="0" rIns="0" bIns="0" rtlCol="0">
            <a:spAutoFit/>
          </a:bodyPr>
          <a:lstStyle>
            <a:defPPr>
              <a:defRPr lang="en-US"/>
            </a:defPPr>
          </a:lstStyle>
          <a:p>
            <a:pPr rtl="0">
              <a:lnSpc>
                <a:spcPct val="90000"/>
              </a:lnSpc>
            </a:pPr>
            <a:r>
              <a:rPr lang="de-DE" sz="3600" dirty="0" err="1">
                <a:solidFill>
                  <a:srgbClr val="556679"/>
                </a:solidFill>
                <a:latin typeface="Community Light" panose="02000303040000020003" pitchFamily="2" charset="0"/>
              </a:rPr>
              <a:t>ServiceTitan</a:t>
            </a:r>
            <a:r>
              <a:rPr lang="de-DE" sz="3600" dirty="0">
                <a:solidFill>
                  <a:srgbClr val="556679"/>
                </a:solidFill>
                <a:latin typeface="Community Light" panose="02000303040000020003" pitchFamily="2" charset="0"/>
              </a:rPr>
              <a:t> machte sich daran, </a:t>
            </a:r>
            <a:r>
              <a:rPr lang="de-DE" sz="3600" dirty="0" err="1">
                <a:solidFill>
                  <a:srgbClr val="556679"/>
                </a:solidFill>
                <a:latin typeface="Community Light" panose="02000303040000020003" pitchFamily="2" charset="0"/>
              </a:rPr>
              <a:t>Abteilungsleiter:innen</a:t>
            </a:r>
            <a:r>
              <a:rPr lang="de-DE" sz="3600" dirty="0">
                <a:solidFill>
                  <a:srgbClr val="556679"/>
                </a:solidFill>
                <a:latin typeface="Community Light" panose="02000303040000020003" pitchFamily="2" charset="0"/>
              </a:rPr>
              <a:t> stärker in Lernprozesse zu involvieren, sei es auf </a:t>
            </a:r>
            <a:r>
              <a:rPr lang="de-DE" sz="3600" dirty="0" err="1">
                <a:solidFill>
                  <a:srgbClr val="556679"/>
                </a:solidFill>
                <a:latin typeface="Community Light" panose="02000303040000020003" pitchFamily="2" charset="0"/>
              </a:rPr>
              <a:t>Slack</a:t>
            </a:r>
            <a:r>
              <a:rPr lang="de-DE" sz="3600" dirty="0">
                <a:solidFill>
                  <a:srgbClr val="556679"/>
                </a:solidFill>
                <a:latin typeface="Community Light" panose="02000303040000020003" pitchFamily="2" charset="0"/>
              </a:rPr>
              <a:t>, auf dem Flur, in großen Teambesprechungen oder auch in kleineren wöchentlichen Meetings.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556679"/>
                </a:solidFill>
                <a:latin typeface="Community Light" panose="02000303040000020003" pitchFamily="2" charset="0"/>
              </a:rPr>
              <a:t>Anschließend traf sich das Team der Personalentwicklung mit HR-Führungskräften, um ein Forum für </a:t>
            </a:r>
            <a:r>
              <a:rPr lang="de-DE" sz="3600" dirty="0" err="1">
                <a:solidFill>
                  <a:srgbClr val="556679"/>
                </a:solidFill>
                <a:latin typeface="Community Light" panose="02000303040000020003" pitchFamily="2" charset="0"/>
              </a:rPr>
              <a:t>Abteilungsleiter:innen</a:t>
            </a:r>
            <a:r>
              <a:rPr lang="de-DE" sz="3600" dirty="0">
                <a:solidFill>
                  <a:srgbClr val="556679"/>
                </a:solidFill>
                <a:latin typeface="Community Light" panose="02000303040000020003" pitchFamily="2" charset="0"/>
              </a:rPr>
              <a:t> zu schaffen, wo sie sich über wichtige Initiativen austauschen und Lern- und Schulungsressourcen bereitstellen können.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556679"/>
                </a:solidFill>
                <a:latin typeface="Community Light" panose="02000303040000020003" pitchFamily="2" charset="0"/>
              </a:rPr>
              <a:t>Aus diesem Forum entstand der </a:t>
            </a:r>
            <a:r>
              <a:rPr lang="de-DE" sz="3600" dirty="0" err="1">
                <a:solidFill>
                  <a:srgbClr val="556679"/>
                </a:solidFill>
                <a:latin typeface="Community Light" panose="02000303040000020003" pitchFamily="2" charset="0"/>
              </a:rPr>
              <a:t>Slack</a:t>
            </a:r>
            <a:r>
              <a:rPr lang="de-DE" sz="3600" dirty="0">
                <a:solidFill>
                  <a:srgbClr val="556679"/>
                </a:solidFill>
                <a:latin typeface="Community Light" panose="02000303040000020003" pitchFamily="2" charset="0"/>
              </a:rPr>
              <a:t> Channel „learn2lead“. Die </a:t>
            </a:r>
            <a:r>
              <a:rPr lang="de-DE" sz="3600" dirty="0" err="1">
                <a:solidFill>
                  <a:srgbClr val="556679"/>
                </a:solidFill>
                <a:latin typeface="Community Light" panose="02000303040000020003" pitchFamily="2" charset="0"/>
              </a:rPr>
              <a:t>Abteilungsleiter:innen</a:t>
            </a:r>
            <a:r>
              <a:rPr lang="de-DE" sz="3600" dirty="0">
                <a:solidFill>
                  <a:srgbClr val="556679"/>
                </a:solidFill>
                <a:latin typeface="Community Light" panose="02000303040000020003" pitchFamily="2" charset="0"/>
              </a:rPr>
              <a:t> stellen dem Weiterbildungsprogramm von </a:t>
            </a:r>
            <a:r>
              <a:rPr lang="de-DE" sz="3600" dirty="0" err="1">
                <a:solidFill>
                  <a:srgbClr val="556679"/>
                </a:solidFill>
                <a:latin typeface="Community Light" panose="02000303040000020003" pitchFamily="2" charset="0"/>
              </a:rPr>
              <a:t>ServiceTitan</a:t>
            </a:r>
            <a:r>
              <a:rPr lang="de-DE" sz="3600" dirty="0">
                <a:solidFill>
                  <a:srgbClr val="556679"/>
                </a:solidFill>
                <a:latin typeface="Community Light" panose="02000303040000020003" pitchFamily="2" charset="0"/>
              </a:rPr>
              <a:t> mit einem NPS (Net Promoter Score) von 90 kontinuierlich gute Noten aus.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Light" panose="02000303040000020003" pitchFamily="2" charset="0"/>
                <a:hlinkClick r:id="rId5"/>
              </a:rPr>
              <a:t>Erfolgsstory lesen</a:t>
            </a: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5417393" cy="9858570"/>
            <a:chOff x="1331027" y="4372842"/>
            <a:chExt cx="5417393" cy="9858570"/>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3</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5396089"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dirty="0">
                  <a:solidFill>
                    <a:srgbClr val="B03F1F"/>
                  </a:solidFill>
                  <a:latin typeface="Community Light"/>
                  <a:cs typeface="Arial"/>
                </a:rPr>
                <a:t>Führungskräfte einbinden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995640"/>
            <a:ext cx="4287005" cy="301621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800" i="1">
                <a:solidFill>
                  <a:srgbClr val="B03F1F"/>
                </a:solidFill>
                <a:latin typeface="Community Light" panose="02000303040000020003" pitchFamily="2" charset="0"/>
                <a:cs typeface="Arial" panose="020B0604020202020204" pitchFamily="34" charset="0"/>
              </a:rPr>
              <a:t>„Ich habe zum ersten Mal einen Manager, der nicht nur meiner aktuellen Rolle Beachtung schenkt, sondern sich auch bemüht, meinen idealen beruflichen Weg zu verstehen und was ich dafür tun muss.“</a:t>
            </a:r>
          </a:p>
        </p:txBody>
      </p:sp>
      <p:sp>
        <p:nvSpPr>
          <p:cNvPr id="23" name="object 13">
            <a:extLst>
              <a:ext uri="{FF2B5EF4-FFF2-40B4-BE49-F238E27FC236}">
                <a16:creationId xmlns:a16="http://schemas.microsoft.com/office/drawing/2014/main" id="{BE12A582-A69B-CF40-818E-C68BF548C20B}"/>
              </a:ext>
            </a:extLst>
          </p:cNvPr>
          <p:cNvSpPr/>
          <p:nvPr/>
        </p:nvSpPr>
        <p:spPr>
          <a:xfrm>
            <a:off x="1050539" y="10386432"/>
            <a:ext cx="1446858" cy="1446880"/>
          </a:xfrm>
          <a:prstGeom prst="rect">
            <a:avLst/>
          </a:prstGeom>
          <a:blipFill>
            <a:blip r:embed="rId6">
              <a:extLst>
                <a:ext uri="{28A0092B-C50C-407E-A947-70E740481C1C}">
                  <a14:useLocalDpi xmlns:a14="http://schemas.microsoft.com/office/drawing/2010/main"/>
                </a:ext>
              </a:extLst>
            </a:blip>
            <a:stretch>
              <a:fillRect/>
            </a:stretch>
          </a:blipFill>
        </p:spPr>
        <p:txBody>
          <a:bodyPr wrap="square" lIns="0" tIns="0" rIns="0" bIns="0" rtlCol="0"/>
          <a:lstStyle>
            <a:defPPr>
              <a:defRPr lang="en-US"/>
            </a:defPPr>
          </a:lstStyle>
          <a:p>
            <a:pPr defTabSz="1828478">
              <a:spcBef>
                <a:spcPct val="0"/>
              </a:spcBef>
              <a:spcAft>
                <a:spcPct val="0"/>
              </a:spcAft>
              <a:defRPr/>
            </a:pPr>
            <a:endParaRPr sz="1588">
              <a:solidFill>
                <a:srgbClr val="3C4345"/>
              </a:solidFill>
              <a:latin typeface="Arial" panose="020B0604020202020204" pitchFamily="34" charset="0"/>
            </a:endParaRP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10464446"/>
            <a:ext cx="2623532"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200" b="1">
                <a:solidFill>
                  <a:srgbClr val="556679"/>
                </a:solidFill>
                <a:latin typeface="Community Semibold" panose="02000303040000020003" pitchFamily="2" charset="0"/>
                <a:cs typeface="Arial" panose="020B0604020202020204" pitchFamily="34" charset="0"/>
              </a:rPr>
              <a:t>Brendon Norton</a:t>
            </a:r>
          </a:p>
          <a:p>
            <a:pPr defTabSz="914012" rtl="0">
              <a:spcBef>
                <a:spcPct val="0"/>
              </a:spcBef>
              <a:spcAft>
                <a:spcPct val="0"/>
              </a:spcAft>
              <a:defRPr/>
            </a:pPr>
            <a:r>
              <a:rPr lang="de-DE" sz="2200">
                <a:solidFill>
                  <a:srgbClr val="556679"/>
                </a:solidFill>
                <a:latin typeface="Community" panose="02000303040000020003" pitchFamily="2" charset="0"/>
                <a:cs typeface="Arial" panose="020B0604020202020204" pitchFamily="34" charset="0"/>
              </a:rPr>
              <a:t>Customer Success Manager</a:t>
            </a:r>
            <a:br>
              <a:rPr lang="en-US" sz="2200" dirty="0">
                <a:solidFill>
                  <a:srgbClr val="556679"/>
                </a:solidFill>
                <a:latin typeface="Community" panose="02000303040000020003" pitchFamily="2" charset="0"/>
                <a:cs typeface="Arial" panose="020B0604020202020204" pitchFamily="34" charset="0"/>
              </a:rPr>
            </a:br>
            <a:r>
              <a:rPr lang="de-DE" sz="2200">
                <a:solidFill>
                  <a:srgbClr val="556679"/>
                </a:solidFill>
                <a:latin typeface="Community" panose="02000303040000020003" pitchFamily="2" charset="0"/>
                <a:cs typeface="Arial" panose="020B0604020202020204" pitchFamily="34" charset="0"/>
              </a:rPr>
              <a:t>bei ServiceTitan</a:t>
            </a:r>
          </a:p>
        </p:txBody>
      </p:sp>
      <p:pic>
        <p:nvPicPr>
          <p:cNvPr id="6" name="Picture 5">
            <a:extLst>
              <a:ext uri="{FF2B5EF4-FFF2-40B4-BE49-F238E27FC236}">
                <a16:creationId xmlns:a16="http://schemas.microsoft.com/office/drawing/2014/main" id="{119A5B40-920E-D84E-A84B-95CC6B9ACC95}"/>
              </a:ext>
            </a:extLst>
          </p:cNvPr>
          <p:cNvPicPr>
            <a:picLocks noChangeAspect="1"/>
          </p:cNvPicPr>
          <p:nvPr/>
        </p:nvPicPr>
        <p:blipFill>
          <a:blip r:embed="rId7"/>
          <a:stretch>
            <a:fillRect/>
          </a:stretch>
        </p:blipFill>
        <p:spPr>
          <a:xfrm>
            <a:off x="18873343" y="0"/>
            <a:ext cx="5513832" cy="13715999"/>
          </a:xfrm>
          <a:prstGeom prst="rect">
            <a:avLst/>
          </a:prstGeom>
        </p:spPr>
      </p:pic>
    </p:spTree>
    <p:extLst>
      <p:ext uri="{BB962C8B-B14F-4D97-AF65-F5344CB8AC3E}">
        <p14:creationId xmlns:p14="http://schemas.microsoft.com/office/powerpoint/2010/main" val="50045844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743774"/>
            <a:chOff x="18626517" y="2441578"/>
            <a:chExt cx="4408325" cy="5743774"/>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743774"/>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2910719"/>
              <a:ext cx="4408325" cy="4571765"/>
              <a:chOff x="18626517" y="3089621"/>
              <a:chExt cx="4408325" cy="4571765"/>
            </a:xfrm>
          </p:grpSpPr>
          <p:sp>
            <p:nvSpPr>
              <p:cNvPr id="42" name="TextBox 41">
                <a:extLst>
                  <a:ext uri="{FF2B5EF4-FFF2-40B4-BE49-F238E27FC236}">
                    <a16:creationId xmlns:a16="http://schemas.microsoft.com/office/drawing/2014/main" id="{31F759AC-1C6B-604A-80EC-FDC1745B2CCD}"/>
                  </a:ext>
                </a:extLst>
              </p:cNvPr>
              <p:cNvSpPr txBox="1"/>
              <p:nvPr/>
            </p:nvSpPr>
            <p:spPr>
              <a:xfrm>
                <a:off x="18809705" y="5551834"/>
                <a:ext cx="4041948"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de-DE" sz="2800" dirty="0">
                    <a:solidFill>
                      <a:srgbClr val="556679"/>
                    </a:solidFill>
                    <a:latin typeface="Community Light" panose="02000303040000020003" pitchFamily="2" charset="0"/>
                    <a:cs typeface="Arial" panose="020B0604020202020204" pitchFamily="34" charset="0"/>
                  </a:rPr>
                  <a:t>der </a:t>
                </a:r>
                <a:r>
                  <a:rPr lang="de-DE" sz="2800" dirty="0" err="1">
                    <a:solidFill>
                      <a:srgbClr val="556679"/>
                    </a:solidFill>
                    <a:latin typeface="Community Light" panose="02000303040000020003" pitchFamily="2" charset="0"/>
                    <a:cs typeface="Arial" panose="020B0604020202020204" pitchFamily="34" charset="0"/>
                  </a:rPr>
                  <a:t>Personalentwickler:innen</a:t>
                </a:r>
                <a:r>
                  <a:rPr lang="de-DE" sz="2800" dirty="0">
                    <a:solidFill>
                      <a:srgbClr val="556679"/>
                    </a:solidFill>
                    <a:latin typeface="Community Light" panose="02000303040000020003" pitchFamily="2" charset="0"/>
                    <a:cs typeface="Arial" panose="020B0604020202020204" pitchFamily="34" charset="0"/>
                  </a:rPr>
                  <a:t> sagen, dass der CEO ihres Unternehmens als Learning Champion fungiert.</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089621"/>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dirty="0">
                    <a:solidFill>
                      <a:srgbClr val="B03F1F"/>
                    </a:solidFill>
                    <a:latin typeface="Community Light" panose="02000303040000020003" pitchFamily="2" charset="0"/>
                    <a:cs typeface="AvenirNext LT Pro Regular"/>
                  </a:rPr>
                  <a:t>70 %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466645" cy="9858570"/>
            <a:chOff x="1331027" y="4372842"/>
            <a:chExt cx="5466645"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4</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445341"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dirty="0">
                  <a:solidFill>
                    <a:srgbClr val="B03F1F"/>
                  </a:solidFill>
                  <a:latin typeface="Community Light"/>
                  <a:cs typeface="Arial"/>
                </a:rPr>
                <a:t>Oberste Führungsebene mit ins Boot holen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10071934" cy="1107995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Behörden, die sich verändern wollen, müssen an der Spitze beginnen. Denn was die oberste Führungsebene sagt und tut, hat Einfluss auf die gesamte Einrichtung.</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Das heißt: Wenn führende </a:t>
            </a:r>
            <a:r>
              <a:rPr lang="de-DE" sz="3600" dirty="0" err="1">
                <a:solidFill>
                  <a:srgbClr val="5E6869"/>
                </a:solidFill>
                <a:latin typeface="Community Light"/>
                <a:cs typeface="Arial"/>
              </a:rPr>
              <a:t>Entscheider:innen</a:t>
            </a:r>
            <a:r>
              <a:rPr lang="de-DE" sz="3600" dirty="0">
                <a:solidFill>
                  <a:srgbClr val="5E6869"/>
                </a:solidFill>
                <a:latin typeface="Community Light"/>
                <a:cs typeface="Arial"/>
              </a:rPr>
              <a:t> Weiterbildung zu einer Top-Priorität machen, werden das die Beschäftigten ebenfalls tun.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Wie kann das gelingen? Die Führungskräfte können den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entweder auftragen, einen bestimmten Kurs zu absolvieren oder sich pro Monat eine Stunde Zeit für Weiterbildung zu nehmen. Oder sie berichten über eigene Lernfortschritte und empfehlen Kurse, die sie besonders angesprochen haben. Auch eine Kombination ist möglich.</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Indem Sie die oberste Führungsebene mit ins Boot holen und zu Ihren größten Learning Champions machen, steigern Sie die Lernmotivation in Ihrer Einrichtung insgesamt.</a:t>
            </a:r>
          </a:p>
        </p:txBody>
      </p:sp>
      <p:sp>
        <p:nvSpPr>
          <p:cNvPr id="22" name="TextBox 21">
            <a:extLst>
              <a:ext uri="{FF2B5EF4-FFF2-40B4-BE49-F238E27FC236}">
                <a16:creationId xmlns:a16="http://schemas.microsoft.com/office/drawing/2014/main" id="{E2ABB4F0-261C-A74B-88B1-5ADA237BF31E}"/>
              </a:ext>
            </a:extLst>
          </p:cNvPr>
          <p:cNvSpPr txBox="1"/>
          <p:nvPr/>
        </p:nvSpPr>
        <p:spPr>
          <a:xfrm>
            <a:off x="18626516" y="7730486"/>
            <a:ext cx="4408326" cy="338554"/>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de-DE" sz="2200">
                <a:solidFill>
                  <a:srgbClr val="5E6869"/>
                </a:solidFill>
                <a:latin typeface="Community Light" panose="02000303040000020003" pitchFamily="2" charset="0"/>
                <a:cs typeface="Arial" panose="020B0604020202020204" pitchFamily="34" charset="0"/>
              </a:rPr>
              <a:t>* Quelle: </a:t>
            </a:r>
            <a:r>
              <a:rPr lang="de-DE" sz="2200">
                <a:solidFill>
                  <a:srgbClr val="B03F1F"/>
                </a:solidFill>
                <a:latin typeface="Community Light" panose="02000303040000020003" pitchFamily="2" charset="0"/>
                <a:cs typeface="Arial" panose="020B0604020202020204" pitchFamily="34" charset="0"/>
                <a:hlinkClick r:id="rId5"/>
              </a:rPr>
              <a:t>Erfolg durch Weiterbildung</a:t>
            </a:r>
          </a:p>
        </p:txBody>
      </p:sp>
    </p:spTree>
    <p:extLst>
      <p:ext uri="{BB962C8B-B14F-4D97-AF65-F5344CB8AC3E}">
        <p14:creationId xmlns:p14="http://schemas.microsoft.com/office/powerpoint/2010/main" val="39026526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de-DE" sz="4800">
                <a:solidFill>
                  <a:srgbClr val="556679"/>
                </a:solidFill>
                <a:latin typeface="Community" panose="02000303040000020003" pitchFamily="2" charset="0"/>
                <a:cs typeface="AvenirNext LT Pro Regular"/>
              </a:rPr>
              <a:t>Beispiel: Ventura County</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10620699" cy="7478970"/>
          </a:xfrm>
          <a:prstGeom prst="rect">
            <a:avLst/>
          </a:prstGeom>
        </p:spPr>
        <p:txBody>
          <a:bodyPr vert="horz" wrap="square" lIns="0" tIns="0" rIns="0" bIns="0" rtlCol="0">
            <a:spAutoFit/>
          </a:bodyPr>
          <a:lstStyle>
            <a:defPPr>
              <a:defRPr lang="en-US"/>
            </a:defPPr>
          </a:lstStyle>
          <a:p>
            <a:pPr rtl="0">
              <a:lnSpc>
                <a:spcPct val="90000"/>
              </a:lnSpc>
            </a:pPr>
            <a:r>
              <a:rPr lang="de-DE" sz="3600" dirty="0">
                <a:solidFill>
                  <a:srgbClr val="556679"/>
                </a:solidFill>
                <a:latin typeface="Community Light" panose="02000303040000020003" pitchFamily="2" charset="0"/>
              </a:rPr>
              <a:t>Zur Einführung von LinkedIn Learning veröffentlichte der Bezirksvorsteher Michael Powers ein Video, in dem er sich für LinkedIn Learning starkmachte. Und auch bei anderen Gelegenheiten warb er immer wieder für die Nutzung der Plattform, zum Beispiel in den County-Meetings, an denen alle Beschäftigten der Bezirksregierung teilnehmen.</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panose="02000303040000020003" pitchFamily="2" charset="0"/>
              </a:rPr>
              <a:t>Das Ergebnis:</a:t>
            </a:r>
            <a:br>
              <a:rPr lang="en-US" sz="3600" dirty="0">
                <a:solidFill>
                  <a:srgbClr val="556679"/>
                </a:solidFill>
                <a:latin typeface="Community Light" panose="02000303040000020003" pitchFamily="2" charset="0"/>
              </a:rPr>
            </a:br>
            <a:r>
              <a:rPr lang="de-DE" sz="3600" dirty="0">
                <a:solidFill>
                  <a:srgbClr val="556679"/>
                </a:solidFill>
                <a:latin typeface="Community" panose="02000303040000020003" pitchFamily="2" charset="0"/>
              </a:rPr>
              <a:t>53.000 Videos wurden innerhalb von 6 Monaten angesehen.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Light" panose="02000303040000020003" pitchFamily="2" charset="0"/>
                <a:hlinkClick r:id="rId5"/>
              </a:rPr>
              <a:t>Erfolgsstory lesen</a:t>
            </a: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5533095" cy="3948833"/>
            <a:chOff x="1331027" y="4372842"/>
            <a:chExt cx="5533095"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4</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5511791"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200" dirty="0">
                  <a:solidFill>
                    <a:srgbClr val="B03F1F"/>
                  </a:solidFill>
                  <a:latin typeface="Community Light"/>
                  <a:cs typeface="Arial"/>
                </a:rPr>
                <a:t>Oberste Führungsebene mit ins Boot holen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609041"/>
            <a:ext cx="5010019" cy="258532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800" i="1" dirty="0">
                <a:solidFill>
                  <a:srgbClr val="B03F1F"/>
                </a:solidFill>
                <a:latin typeface="Community Light" panose="02000303040000020003" pitchFamily="2" charset="0"/>
                <a:cs typeface="Arial" panose="020B0604020202020204" pitchFamily="34" charset="0"/>
              </a:rPr>
              <a:t>„Unsere </a:t>
            </a:r>
            <a:r>
              <a:rPr lang="de-DE" sz="2800" i="1" dirty="0" err="1">
                <a:solidFill>
                  <a:srgbClr val="B03F1F"/>
                </a:solidFill>
                <a:latin typeface="Community Light" panose="02000303040000020003" pitchFamily="2" charset="0"/>
                <a:cs typeface="Arial" panose="020B0604020202020204" pitchFamily="34" charset="0"/>
              </a:rPr>
              <a:t>Mitarbeiter:innen</a:t>
            </a:r>
            <a:r>
              <a:rPr lang="de-DE" sz="2800" i="1" dirty="0">
                <a:solidFill>
                  <a:srgbClr val="B03F1F"/>
                </a:solidFill>
                <a:latin typeface="Community Light" panose="02000303040000020003" pitchFamily="2" charset="0"/>
                <a:cs typeface="Arial" panose="020B0604020202020204" pitchFamily="34" charset="0"/>
              </a:rPr>
              <a:t> zählen zu den besten des Landes. Auch in Zukunft wollen wir uns weiterentwickeln und fortbilden – und die Kurse von LinkedIn Learning ermöglichen uns allen genau das.“</a:t>
            </a: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1" y="9738732"/>
            <a:ext cx="2977825" cy="246221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200" b="1" dirty="0">
                <a:solidFill>
                  <a:srgbClr val="556679"/>
                </a:solidFill>
                <a:latin typeface="Community Semibold" panose="02000303040000020003" pitchFamily="2" charset="0"/>
                <a:cs typeface="Arial" panose="020B0604020202020204" pitchFamily="34" charset="0"/>
              </a:rPr>
              <a:t>Michael Powers</a:t>
            </a:r>
          </a:p>
          <a:p>
            <a:pPr defTabSz="914012" rtl="0">
              <a:spcBef>
                <a:spcPct val="0"/>
              </a:spcBef>
              <a:spcAft>
                <a:spcPct val="0"/>
              </a:spcAft>
              <a:defRPr/>
            </a:pPr>
            <a:r>
              <a:rPr lang="de-DE" sz="2200" dirty="0">
                <a:solidFill>
                  <a:srgbClr val="556679"/>
                </a:solidFill>
                <a:latin typeface="Community" panose="02000303040000020003" pitchFamily="2" charset="0"/>
                <a:cs typeface="Arial" panose="020B0604020202020204" pitchFamily="34" charset="0"/>
              </a:rPr>
              <a:t>County Executive Officer,</a:t>
            </a:r>
            <a:br>
              <a:rPr lang="en-US" sz="2200" spc="-80" dirty="0">
                <a:solidFill>
                  <a:srgbClr val="556679"/>
                </a:solidFill>
                <a:latin typeface="Community" panose="02000303040000020003" pitchFamily="2" charset="0"/>
                <a:cs typeface="Arial" panose="020B0604020202020204" pitchFamily="34" charset="0"/>
              </a:rPr>
            </a:br>
            <a:r>
              <a:rPr lang="de-DE" sz="2200" dirty="0">
                <a:solidFill>
                  <a:srgbClr val="556679"/>
                </a:solidFill>
                <a:latin typeface="Community" panose="02000303040000020003" pitchFamily="2" charset="0"/>
                <a:cs typeface="Arial" panose="020B0604020202020204" pitchFamily="34" charset="0"/>
              </a:rPr>
              <a:t>Ventura County, </a:t>
            </a:r>
            <a:br>
              <a:rPr lang="en-US" sz="2200" dirty="0">
                <a:solidFill>
                  <a:srgbClr val="556679"/>
                </a:solidFill>
                <a:latin typeface="Community" panose="02000303040000020003" pitchFamily="2" charset="0"/>
                <a:cs typeface="Arial" panose="020B0604020202020204" pitchFamily="34" charset="0"/>
              </a:rPr>
            </a:br>
            <a:r>
              <a:rPr lang="de-DE" dirty="0">
                <a:solidFill>
                  <a:srgbClr val="556679"/>
                </a:solidFill>
                <a:latin typeface="Community" panose="02000303040000020003" pitchFamily="2" charset="0"/>
                <a:cs typeface="Arial" panose="020B0604020202020204" pitchFamily="34" charset="0"/>
              </a:rPr>
              <a:t>in einer Videobotschaft an alle Beschäftigten des County zur Einführung von LinkedIn Learning</a:t>
            </a:r>
          </a:p>
          <a:p>
            <a:pPr defTabSz="914012">
              <a:spcBef>
                <a:spcPct val="0"/>
              </a:spcBef>
              <a:spcAft>
                <a:spcPct val="0"/>
              </a:spcAft>
              <a:defRPr/>
            </a:pPr>
            <a:endParaRPr lang="en-US" sz="2200" dirty="0">
              <a:solidFill>
                <a:srgbClr val="556679"/>
              </a:solidFill>
              <a:latin typeface="Community" panose="02000303040000020003" pitchFamily="2" charset="0"/>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A4A6251C-F928-8440-8DC8-D257349CF61E}"/>
              </a:ext>
            </a:extLst>
          </p:cNvPr>
          <p:cNvPicPr>
            <a:picLocks noChangeAspect="1"/>
          </p:cNvPicPr>
          <p:nvPr/>
        </p:nvPicPr>
        <p:blipFill rotWithShape="1">
          <a:blip r:embed="rId6"/>
          <a:srcRect l="13880" t="10520" r="20160" b="23520"/>
          <a:stretch/>
        </p:blipFill>
        <p:spPr>
          <a:xfrm>
            <a:off x="1055657" y="9738732"/>
            <a:ext cx="1437206" cy="1437206"/>
          </a:xfrm>
          <a:prstGeom prst="ellipse">
            <a:avLst/>
          </a:prstGeom>
        </p:spPr>
      </p:pic>
      <p:pic>
        <p:nvPicPr>
          <p:cNvPr id="3" name="Picture 2">
            <a:extLst>
              <a:ext uri="{FF2B5EF4-FFF2-40B4-BE49-F238E27FC236}">
                <a16:creationId xmlns:a16="http://schemas.microsoft.com/office/drawing/2014/main" id="{323806F9-1CA1-894C-AD66-A17A59AB0643}"/>
              </a:ext>
            </a:extLst>
          </p:cNvPr>
          <p:cNvPicPr>
            <a:picLocks noChangeAspect="1"/>
          </p:cNvPicPr>
          <p:nvPr/>
        </p:nvPicPr>
        <p:blipFill>
          <a:blip r:embed="rId7"/>
          <a:stretch>
            <a:fillRect/>
          </a:stretch>
        </p:blipFill>
        <p:spPr>
          <a:xfrm>
            <a:off x="18875383" y="5076"/>
            <a:ext cx="5511791" cy="13710923"/>
          </a:xfrm>
          <a:prstGeom prst="rect">
            <a:avLst/>
          </a:prstGeom>
        </p:spPr>
      </p:pic>
    </p:spTree>
    <p:extLst>
      <p:ext uri="{BB962C8B-B14F-4D97-AF65-F5344CB8AC3E}">
        <p14:creationId xmlns:p14="http://schemas.microsoft.com/office/powerpoint/2010/main" val="2563079170"/>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1385159"/>
            <a:ext cx="5286505" cy="9858571"/>
            <a:chOff x="1331027" y="4372841"/>
            <a:chExt cx="4437408" cy="9858571"/>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1"/>
              <a:ext cx="4437408" cy="1301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5</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200" dirty="0">
                  <a:solidFill>
                    <a:srgbClr val="B03F1F"/>
                  </a:solidFill>
                  <a:latin typeface="Community Light"/>
                  <a:cs typeface="Arial"/>
                </a:rPr>
                <a:t>Lust auf Weiterbildung machen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4395AFB5-1B73-4346-BCD1-C9A4D6464C5F}"/>
              </a:ext>
            </a:extLst>
          </p:cNvPr>
          <p:cNvSpPr txBox="1"/>
          <p:nvPr/>
        </p:nvSpPr>
        <p:spPr>
          <a:xfrm>
            <a:off x="7819362" y="1385160"/>
            <a:ext cx="5003503" cy="1163395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Kennen Sie Don Draper, den Werbestrategen aus der US-Erfolgsserie „</a:t>
            </a:r>
            <a:r>
              <a:rPr lang="de-DE" sz="3600" dirty="0" err="1">
                <a:solidFill>
                  <a:srgbClr val="5E6869"/>
                </a:solidFill>
                <a:latin typeface="Community Light"/>
                <a:cs typeface="Arial"/>
              </a:rPr>
              <a:t>Mad</a:t>
            </a:r>
            <a:r>
              <a:rPr lang="de-DE" sz="3600" dirty="0">
                <a:solidFill>
                  <a:srgbClr val="5E6869"/>
                </a:solidFill>
                <a:latin typeface="Community Light"/>
                <a:cs typeface="Arial"/>
              </a:rPr>
              <a:t> </a:t>
            </a:r>
            <a:r>
              <a:rPr lang="de-DE" sz="3600" dirty="0" err="1">
                <a:solidFill>
                  <a:srgbClr val="5E6869"/>
                </a:solidFill>
                <a:latin typeface="Community Light"/>
                <a:cs typeface="Arial"/>
              </a:rPr>
              <a:t>Men</a:t>
            </a:r>
            <a:r>
              <a:rPr lang="de-DE" sz="3600" dirty="0">
                <a:solidFill>
                  <a:srgbClr val="5E6869"/>
                </a:solidFill>
                <a:latin typeface="Community Light"/>
                <a:cs typeface="Arial"/>
              </a:rPr>
              <a:t>“, dem selten die Ideen ausgehen? </a:t>
            </a:r>
          </a:p>
          <a:p>
            <a:pPr defTabSz="1828514" rtl="0">
              <a:spcBef>
                <a:spcPct val="0"/>
              </a:spcBef>
              <a:spcAft>
                <a:spcPct val="0"/>
              </a:spcAft>
              <a:defRPr/>
            </a:pPr>
            <a:endParaRPr lang="de-DE"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Auch Sie haben viele Möglichkeiten, Ihre Beschäftigten für</a:t>
            </a:r>
          </a:p>
          <a:p>
            <a:pPr defTabSz="1828514" rtl="0">
              <a:spcBef>
                <a:spcPct val="0"/>
              </a:spcBef>
              <a:spcAft>
                <a:spcPct val="0"/>
              </a:spcAft>
              <a:defRPr/>
            </a:pPr>
            <a:r>
              <a:rPr lang="de-DE" sz="3600" dirty="0">
                <a:solidFill>
                  <a:srgbClr val="5E6869"/>
                </a:solidFill>
                <a:latin typeface="Community Light"/>
                <a:cs typeface="Arial"/>
              </a:rPr>
              <a:t>LinkedIn Learning zu begeistern: Sie können Plakate aufhängen oder einen Newsletter verschicken. Saisonale Kampagnen wie „Back </a:t>
            </a:r>
            <a:r>
              <a:rPr lang="de-DE" sz="3600" dirty="0" err="1">
                <a:solidFill>
                  <a:srgbClr val="5E6869"/>
                </a:solidFill>
                <a:latin typeface="Community Light"/>
                <a:cs typeface="Arial"/>
              </a:rPr>
              <a:t>to</a:t>
            </a:r>
            <a:r>
              <a:rPr lang="de-DE" sz="3600" dirty="0">
                <a:solidFill>
                  <a:srgbClr val="5E6869"/>
                </a:solidFill>
                <a:latin typeface="Community Light"/>
                <a:cs typeface="Arial"/>
              </a:rPr>
              <a:t> School“ sind ebenfalls eine gute Möglichkeit. Oder wie wäre es mit Webinaren, Lunch &amp; </a:t>
            </a:r>
            <a:r>
              <a:rPr lang="de-DE" sz="3600" dirty="0" err="1">
                <a:solidFill>
                  <a:srgbClr val="5E6869"/>
                </a:solidFill>
                <a:latin typeface="Community Light"/>
                <a:cs typeface="Arial"/>
              </a:rPr>
              <a:t>Learns</a:t>
            </a:r>
            <a:r>
              <a:rPr lang="de-DE" sz="3600" dirty="0">
                <a:solidFill>
                  <a:srgbClr val="5E6869"/>
                </a:solidFill>
                <a:latin typeface="Community Light"/>
                <a:cs typeface="Arial"/>
              </a:rPr>
              <a:t> oder Lerngruppen in Teams?</a:t>
            </a:r>
          </a:p>
          <a:p>
            <a:pPr defTabSz="1828514">
              <a:spcBef>
                <a:spcPct val="0"/>
              </a:spcBef>
              <a:spcAft>
                <a:spcPct val="0"/>
              </a:spcAft>
              <a:defRPr/>
            </a:pPr>
            <a:endParaRPr lang="en-US" sz="3600" dirty="0">
              <a:solidFill>
                <a:srgbClr val="5E6869"/>
              </a:solidFill>
              <a:latin typeface="Community Light"/>
              <a:cs typeface="Arial"/>
            </a:endParaRPr>
          </a:p>
        </p:txBody>
      </p:sp>
      <p:sp>
        <p:nvSpPr>
          <p:cNvPr id="21" name="TextBox 20">
            <a:extLst>
              <a:ext uri="{FF2B5EF4-FFF2-40B4-BE49-F238E27FC236}">
                <a16:creationId xmlns:a16="http://schemas.microsoft.com/office/drawing/2014/main" id="{E9909562-B25C-7A4B-8517-9F4591ECD7C2}"/>
              </a:ext>
            </a:extLst>
          </p:cNvPr>
          <p:cNvSpPr txBox="1"/>
          <p:nvPr/>
        </p:nvSpPr>
        <p:spPr>
          <a:xfrm>
            <a:off x="13332260" y="1385159"/>
            <a:ext cx="4559036"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Sie entscheiden, was am besten zu Ihrem Unternehmen passt. Dabei geht es nicht um Perfektion, sondern darum, die Beschäftigten auf LinkedIn Learning aufmerksam zu machen und zur Nutzung des Angebots zu motivieren.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Damit senden Sie eine positive Botschaft, die überzeugt.</a:t>
            </a:r>
          </a:p>
          <a:p>
            <a:pPr defTabSz="1828514">
              <a:spcBef>
                <a:spcPct val="0"/>
              </a:spcBef>
              <a:spcAft>
                <a:spcPct val="0"/>
              </a:spcAft>
              <a:defRPr/>
            </a:pPr>
            <a:endParaRPr lang="en-US" sz="3600" dirty="0">
              <a:solidFill>
                <a:srgbClr val="5E6869"/>
              </a:solidFill>
              <a:latin typeface="Community Light"/>
              <a:cs typeface="Arial"/>
            </a:endParaRPr>
          </a:p>
        </p:txBody>
      </p:sp>
      <p:sp>
        <p:nvSpPr>
          <p:cNvPr id="23" name="TextBox 22">
            <a:extLst>
              <a:ext uri="{FF2B5EF4-FFF2-40B4-BE49-F238E27FC236}">
                <a16:creationId xmlns:a16="http://schemas.microsoft.com/office/drawing/2014/main" id="{BB77C554-9A36-9A49-A8BF-13A417898F9A}"/>
              </a:ext>
            </a:extLst>
          </p:cNvPr>
          <p:cNvSpPr txBox="1"/>
          <p:nvPr/>
        </p:nvSpPr>
        <p:spPr>
          <a:xfrm>
            <a:off x="18626516" y="1427703"/>
            <a:ext cx="5445596" cy="215443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800" i="1" dirty="0">
                <a:solidFill>
                  <a:srgbClr val="B03F1F"/>
                </a:solidFill>
                <a:latin typeface="Community Light" panose="02000303040000020003" pitchFamily="2" charset="0"/>
                <a:cs typeface="Arial" panose="020B0604020202020204" pitchFamily="34" charset="0"/>
              </a:rPr>
              <a:t>„Uns war klar, dass wir zwar die beste Weiterbildungslösung der Welt kaufen könnten, aber unsere </a:t>
            </a:r>
            <a:r>
              <a:rPr lang="de-DE" sz="2800" i="1" dirty="0" err="1">
                <a:solidFill>
                  <a:srgbClr val="B03F1F"/>
                </a:solidFill>
                <a:latin typeface="Community Light" panose="02000303040000020003" pitchFamily="2" charset="0"/>
                <a:cs typeface="Arial" panose="020B0604020202020204" pitchFamily="34" charset="0"/>
              </a:rPr>
              <a:t>Mitarbeiter:innen</a:t>
            </a:r>
            <a:r>
              <a:rPr lang="de-DE" sz="2800" i="1" dirty="0">
                <a:solidFill>
                  <a:srgbClr val="B03F1F"/>
                </a:solidFill>
                <a:latin typeface="Community Light" panose="02000303040000020003" pitchFamily="2" charset="0"/>
                <a:cs typeface="Arial" panose="020B0604020202020204" pitchFamily="34" charset="0"/>
              </a:rPr>
              <a:t> diese nur nutzen würden, wenn wir es ihnen auch richtig vermitteln.“</a:t>
            </a:r>
          </a:p>
        </p:txBody>
      </p:sp>
      <p:sp>
        <p:nvSpPr>
          <p:cNvPr id="24" name="TextBox 23">
            <a:extLst>
              <a:ext uri="{FF2B5EF4-FFF2-40B4-BE49-F238E27FC236}">
                <a16:creationId xmlns:a16="http://schemas.microsoft.com/office/drawing/2014/main" id="{BDDB0F53-3F1E-444C-B8F5-E14F3950B9C6}"/>
              </a:ext>
            </a:extLst>
          </p:cNvPr>
          <p:cNvSpPr txBox="1"/>
          <p:nvPr/>
        </p:nvSpPr>
        <p:spPr>
          <a:xfrm>
            <a:off x="20403529" y="4140229"/>
            <a:ext cx="2929031"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2200" b="1" dirty="0">
                <a:solidFill>
                  <a:srgbClr val="556679"/>
                </a:solidFill>
                <a:latin typeface="Community Semibold" panose="02000303040000020003" pitchFamily="2" charset="0"/>
                <a:cs typeface="Arial" panose="020B0604020202020204" pitchFamily="34" charset="0"/>
              </a:rPr>
              <a:t>Valerie North</a:t>
            </a:r>
          </a:p>
          <a:p>
            <a:pPr defTabSz="914012" rtl="0">
              <a:spcBef>
                <a:spcPct val="0"/>
              </a:spcBef>
              <a:spcAft>
                <a:spcPct val="0"/>
              </a:spcAft>
              <a:defRPr/>
            </a:pPr>
            <a:r>
              <a:rPr lang="de-DE" sz="2200" dirty="0">
                <a:solidFill>
                  <a:srgbClr val="556679"/>
                </a:solidFill>
                <a:latin typeface="Community" panose="02000303040000020003" pitchFamily="2" charset="0"/>
                <a:cs typeface="Arial" panose="020B0604020202020204" pitchFamily="34" charset="0"/>
              </a:rPr>
              <a:t>Senior Human Resources Business Partner</a:t>
            </a:r>
            <a:br>
              <a:rPr lang="en-US" sz="2200" spc="-80" dirty="0">
                <a:solidFill>
                  <a:srgbClr val="556679"/>
                </a:solidFill>
                <a:latin typeface="Community" panose="02000303040000020003" pitchFamily="2" charset="0"/>
                <a:cs typeface="Arial" panose="020B0604020202020204" pitchFamily="34" charset="0"/>
              </a:rPr>
            </a:br>
            <a:r>
              <a:rPr lang="de-DE" sz="2200" dirty="0">
                <a:solidFill>
                  <a:srgbClr val="556679"/>
                </a:solidFill>
                <a:latin typeface="Community" panose="02000303040000020003" pitchFamily="2" charset="0"/>
                <a:cs typeface="Arial" panose="020B0604020202020204" pitchFamily="34" charset="0"/>
              </a:rPr>
              <a:t>bei </a:t>
            </a:r>
            <a:r>
              <a:rPr lang="de-DE" sz="2200" dirty="0" err="1">
                <a:solidFill>
                  <a:srgbClr val="556679"/>
                </a:solidFill>
                <a:latin typeface="Community" panose="02000303040000020003" pitchFamily="2" charset="0"/>
                <a:cs typeface="Arial" panose="020B0604020202020204" pitchFamily="34" charset="0"/>
              </a:rPr>
              <a:t>Hilltop</a:t>
            </a:r>
            <a:r>
              <a:rPr lang="de-DE" sz="2200" dirty="0">
                <a:solidFill>
                  <a:srgbClr val="556679"/>
                </a:solidFill>
                <a:latin typeface="Community" panose="02000303040000020003" pitchFamily="2" charset="0"/>
                <a:cs typeface="Arial" panose="020B0604020202020204" pitchFamily="34" charset="0"/>
              </a:rPr>
              <a:t> Securities</a:t>
            </a:r>
          </a:p>
        </p:txBody>
      </p:sp>
      <p:pic>
        <p:nvPicPr>
          <p:cNvPr id="3" name="Picture 2">
            <a:extLst>
              <a:ext uri="{FF2B5EF4-FFF2-40B4-BE49-F238E27FC236}">
                <a16:creationId xmlns:a16="http://schemas.microsoft.com/office/drawing/2014/main" id="{636EBC65-C6AE-0D42-8C2F-D3336768494F}"/>
              </a:ext>
            </a:extLst>
          </p:cNvPr>
          <p:cNvPicPr>
            <a:picLocks noChangeAspect="1"/>
          </p:cNvPicPr>
          <p:nvPr/>
        </p:nvPicPr>
        <p:blipFill>
          <a:blip r:embed="rId5"/>
          <a:stretch>
            <a:fillRect/>
          </a:stretch>
        </p:blipFill>
        <p:spPr>
          <a:xfrm>
            <a:off x="18713276" y="4140229"/>
            <a:ext cx="1468748" cy="1468748"/>
          </a:xfrm>
          <a:prstGeom prst="ellipse">
            <a:avLst/>
          </a:prstGeom>
        </p:spPr>
      </p:pic>
    </p:spTree>
    <p:extLst>
      <p:ext uri="{BB962C8B-B14F-4D97-AF65-F5344CB8AC3E}">
        <p14:creationId xmlns:p14="http://schemas.microsoft.com/office/powerpoint/2010/main" val="94394517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367838" cy="9858570"/>
            <a:chOff x="1331027" y="4372842"/>
            <a:chExt cx="536783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5</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5346534"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200" dirty="0">
                  <a:solidFill>
                    <a:srgbClr val="B03F1F"/>
                  </a:solidFill>
                  <a:latin typeface="Community Light"/>
                  <a:cs typeface="Arial"/>
                </a:rPr>
                <a:t>Lust auf Weiterbildung machen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7145380" cy="4062651"/>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Anlässe nutzen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Es gibt für fast alles einen Aktionstag: den Welthundetag, den Tag des Chefs, den Deutschen Weiterbildungstag. Auf einen solchen Tag Bezug zu nehmen, macht es leicht, eine Kampagne zu erstellen.</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6927814"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Wettbewerb anregen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Konkurrenz motiviert. Testen Sie im Rahmen einer Challenge zum Beispiel, welche Abteilung die meisten Kompetenzen innerhalb eines Monats erwirbt, und küren Sie die </a:t>
            </a:r>
            <a:r>
              <a:rPr lang="de-DE" sz="3600" dirty="0" err="1">
                <a:solidFill>
                  <a:srgbClr val="5E6869"/>
                </a:solidFill>
                <a:latin typeface="Community Light" panose="02000303040000020003" pitchFamily="2" charset="0"/>
                <a:cs typeface="Arial" panose="020B0604020202020204" pitchFamily="34" charset="0"/>
              </a:rPr>
              <a:t>Sieger:innen</a:t>
            </a:r>
            <a:r>
              <a:rPr lang="de-DE" sz="3600" dirty="0">
                <a:solidFill>
                  <a:srgbClr val="5E6869"/>
                </a:solidFill>
                <a:latin typeface="Community Light" panose="02000303040000020003" pitchFamily="2" charset="0"/>
                <a:cs typeface="Arial" panose="020B0604020202020204" pitchFamily="34" charset="0"/>
              </a:rPr>
              <a:t> mit einem Preis.</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8010186"/>
            <a:ext cx="7145380" cy="480131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dirty="0">
                <a:solidFill>
                  <a:srgbClr val="B13F21"/>
                </a:solidFill>
                <a:latin typeface="Community Light" panose="02000303040000020003" pitchFamily="2" charset="0"/>
                <a:cs typeface="Arial" panose="020B0604020202020204" pitchFamily="34" charset="0"/>
              </a:rPr>
              <a:t>Digitales durch Reales untermauern</a:t>
            </a:r>
          </a:p>
          <a:p>
            <a:pPr defTabSz="914012" rtl="0">
              <a:spcBef>
                <a:spcPct val="0"/>
              </a:spcBef>
              <a:spcAft>
                <a:spcPct val="0"/>
              </a:spcAft>
              <a:defRPr/>
            </a:pPr>
            <a:r>
              <a:rPr lang="de-DE" sz="3600" dirty="0">
                <a:solidFill>
                  <a:srgbClr val="5E6869"/>
                </a:solidFill>
                <a:latin typeface="Community Light" panose="02000303040000020003" pitchFamily="2" charset="0"/>
                <a:cs typeface="Arial" panose="020B0604020202020204" pitchFamily="34" charset="0"/>
              </a:rPr>
              <a:t>Lassen Sie reale Elemente wie Poster oder Anschauungsmaterial in das digitale Lernen einfließen. So machen Sie den </a:t>
            </a:r>
            <a:r>
              <a:rPr lang="de-DE" sz="3600" dirty="0" err="1">
                <a:solidFill>
                  <a:srgbClr val="5E6869"/>
                </a:solidFill>
                <a:latin typeface="Community Light" panose="02000303040000020003" pitchFamily="2" charset="0"/>
                <a:cs typeface="Arial" panose="020B0604020202020204" pitchFamily="34" charset="0"/>
              </a:rPr>
              <a:t>Mitarbeiter:innen</a:t>
            </a:r>
            <a:r>
              <a:rPr lang="de-DE" sz="3600" dirty="0">
                <a:solidFill>
                  <a:srgbClr val="5E6869"/>
                </a:solidFill>
                <a:latin typeface="Community Light" panose="02000303040000020003" pitchFamily="2" charset="0"/>
                <a:cs typeface="Arial" panose="020B0604020202020204" pitchFamily="34" charset="0"/>
              </a:rPr>
              <a:t> eine kleine Freude – und das motiviert sie, sich weiterzubilden.</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8010186"/>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800">
                <a:solidFill>
                  <a:srgbClr val="B13F21"/>
                </a:solidFill>
                <a:latin typeface="Community Light" panose="02000303040000020003" pitchFamily="2" charset="0"/>
                <a:cs typeface="Arial" panose="020B0604020202020204" pitchFamily="34" charset="0"/>
              </a:rPr>
              <a:t>Unsere Lösung für Sie</a:t>
            </a:r>
          </a:p>
          <a:p>
            <a:pPr defTabSz="914012" rtl="0">
              <a:spcBef>
                <a:spcPct val="0"/>
              </a:spcBef>
              <a:spcAft>
                <a:spcPct val="0"/>
              </a:spcAft>
              <a:defRPr/>
            </a:pPr>
            <a:r>
              <a:rPr lang="de-DE" sz="3600">
                <a:solidFill>
                  <a:srgbClr val="5E6869"/>
                </a:solidFill>
                <a:latin typeface="Community Light" panose="02000303040000020003" pitchFamily="2" charset="0"/>
                <a:cs typeface="Arial" panose="020B0604020202020204" pitchFamily="34" charset="0"/>
              </a:rPr>
              <a:t>Auf der Admin-Startseite finden Sie weitere Ressourcen, Tools, Vorlagen und Tipps, die Ihnen helfen, mit cleveren Aktionen die Motivation und das Engagement Ihrer Mitarbeiter:innen zu steigern.</a:t>
            </a:r>
          </a:p>
        </p:txBody>
      </p:sp>
    </p:spTree>
    <p:extLst>
      <p:ext uri="{BB962C8B-B14F-4D97-AF65-F5344CB8AC3E}">
        <p14:creationId xmlns:p14="http://schemas.microsoft.com/office/powerpoint/2010/main" val="85631836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8761ECF-15C8-9641-9A3B-3AFC9B6DEE94}"/>
              </a:ext>
            </a:extLst>
          </p:cNvPr>
          <p:cNvSpPr/>
          <p:nvPr/>
        </p:nvSpPr>
        <p:spPr>
          <a:xfrm>
            <a:off x="1344553" y="3602964"/>
            <a:ext cx="7312923" cy="5923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900" dirty="0">
                <a:solidFill>
                  <a:srgbClr val="556679"/>
                </a:solidFill>
                <a:latin typeface="Community Light"/>
                <a:cs typeface="Arial"/>
              </a:rPr>
              <a:t>10 Strategien, mit denen Ämter und Behörden ihre Beschäftigten für Online-Weiterbildungs-angebote gewinnen</a:t>
            </a:r>
          </a:p>
        </p:txBody>
      </p:sp>
      <p:pic>
        <p:nvPicPr>
          <p:cNvPr id="56" name="Picture 55">
            <a:extLst>
              <a:ext uri="{FF2B5EF4-FFF2-40B4-BE49-F238E27FC236}">
                <a16:creationId xmlns:a16="http://schemas.microsoft.com/office/drawing/2014/main" id="{03AA2143-388E-9F4B-8FFB-51259BD5F71E}"/>
              </a:ext>
            </a:extLst>
          </p:cNvPr>
          <p:cNvPicPr>
            <a:picLocks noChangeAspect="1"/>
          </p:cNvPicPr>
          <p:nvPr/>
        </p:nvPicPr>
        <p:blipFill>
          <a:blip r:embed="rId3"/>
          <a:stretch>
            <a:fillRect/>
          </a:stretch>
        </p:blipFill>
        <p:spPr>
          <a:xfrm>
            <a:off x="-9173427" y="-295350"/>
            <a:ext cx="7710924" cy="13720505"/>
          </a:xfrm>
          <a:prstGeom prst="rect">
            <a:avLst/>
          </a:prstGeom>
        </p:spPr>
      </p:pic>
      <p:pic>
        <p:nvPicPr>
          <p:cNvPr id="57" name="Picture 56" descr="A close up of a sign&#10;&#10;Description automatically generated">
            <a:extLst>
              <a:ext uri="{FF2B5EF4-FFF2-40B4-BE49-F238E27FC236}">
                <a16:creationId xmlns:a16="http://schemas.microsoft.com/office/drawing/2014/main" id="{62B4A10B-0305-2E41-826E-C21620D76513}"/>
              </a:ext>
            </a:extLst>
          </p:cNvPr>
          <p:cNvPicPr>
            <a:picLocks noChangeAspect="1"/>
          </p:cNvPicPr>
          <p:nvPr/>
        </p:nvPicPr>
        <p:blipFill>
          <a:blip r:embed="rId4"/>
          <a:stretch>
            <a:fillRect/>
          </a:stretch>
        </p:blipFill>
        <p:spPr>
          <a:xfrm>
            <a:off x="21014291" y="12888051"/>
            <a:ext cx="2090518" cy="287078"/>
          </a:xfrm>
          <a:prstGeom prst="rect">
            <a:avLst/>
          </a:prstGeom>
        </p:spPr>
      </p:pic>
      <p:grpSp>
        <p:nvGrpSpPr>
          <p:cNvPr id="5" name="Group 4">
            <a:extLst>
              <a:ext uri="{FF2B5EF4-FFF2-40B4-BE49-F238E27FC236}">
                <a16:creationId xmlns:a16="http://schemas.microsoft.com/office/drawing/2014/main" id="{F5BB67FF-78C4-4B4A-A146-1F4C9B0EC73B}"/>
              </a:ext>
            </a:extLst>
          </p:cNvPr>
          <p:cNvGrpSpPr/>
          <p:nvPr/>
        </p:nvGrpSpPr>
        <p:grpSpPr>
          <a:xfrm>
            <a:off x="8657476" y="1552353"/>
            <a:ext cx="14861743" cy="10311828"/>
            <a:chOff x="9045909" y="2128838"/>
            <a:chExt cx="14021477" cy="10012362"/>
          </a:xfrm>
        </p:grpSpPr>
        <p:sp>
          <p:nvSpPr>
            <p:cNvPr id="51" name="Rectangle 50">
              <a:extLst>
                <a:ext uri="{FF2B5EF4-FFF2-40B4-BE49-F238E27FC236}">
                  <a16:creationId xmlns:a16="http://schemas.microsoft.com/office/drawing/2014/main" id="{DBBBC247-8418-F244-AE21-9751206D6114}"/>
                </a:ext>
              </a:extLst>
            </p:cNvPr>
            <p:cNvSpPr/>
            <p:nvPr/>
          </p:nvSpPr>
          <p:spPr>
            <a:xfrm>
              <a:off x="16728924" y="2161141"/>
              <a:ext cx="6338462" cy="9980059"/>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D3F028E-D622-6A4D-9910-DCD728F2AF71}"/>
                </a:ext>
              </a:extLst>
            </p:cNvPr>
            <p:cNvSpPr/>
            <p:nvPr/>
          </p:nvSpPr>
          <p:spPr>
            <a:xfrm>
              <a:off x="9045909" y="2128838"/>
              <a:ext cx="6338462" cy="10012362"/>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2E045FB-CC85-8148-9D98-D6555B01297E}"/>
                </a:ext>
              </a:extLst>
            </p:cNvPr>
            <p:cNvSpPr/>
            <p:nvPr/>
          </p:nvSpPr>
          <p:spPr>
            <a:xfrm>
              <a:off x="17325709" y="2519714"/>
              <a:ext cx="5353244" cy="80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5000">
                  <a:solidFill>
                    <a:srgbClr val="B13F1F"/>
                  </a:solidFill>
                  <a:latin typeface="Community Light" panose="02000303040000020003" pitchFamily="2" charset="0"/>
                  <a:cs typeface="Arial"/>
                </a:rPr>
                <a:t>Auf Nutzerseite:</a:t>
              </a:r>
            </a:p>
            <a:p>
              <a:pPr>
                <a:lnSpc>
                  <a:spcPct val="90000"/>
                </a:lnSpc>
              </a:pPr>
              <a:endParaRPr lang="en-US" sz="5000" dirty="0">
                <a:solidFill>
                  <a:srgbClr val="B14021"/>
                </a:solidFill>
                <a:latin typeface="Community" panose="02000303040000020003" pitchFamily="2" charset="0"/>
                <a:cs typeface="Arial"/>
              </a:endParaRPr>
            </a:p>
          </p:txBody>
        </p:sp>
        <p:sp>
          <p:nvSpPr>
            <p:cNvPr id="21" name="Rectangle 20">
              <a:extLst>
                <a:ext uri="{FF2B5EF4-FFF2-40B4-BE49-F238E27FC236}">
                  <a16:creationId xmlns:a16="http://schemas.microsoft.com/office/drawing/2014/main" id="{6956083F-D9AC-5446-98D9-D4D250AE1015}"/>
                </a:ext>
              </a:extLst>
            </p:cNvPr>
            <p:cNvSpPr/>
            <p:nvPr/>
          </p:nvSpPr>
          <p:spPr>
            <a:xfrm>
              <a:off x="18128098" y="3753249"/>
              <a:ext cx="4550855" cy="7846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3800" dirty="0">
                  <a:solidFill>
                    <a:srgbClr val="556679"/>
                  </a:solidFill>
                  <a:latin typeface="Community Light"/>
                  <a:cs typeface="Arial"/>
                </a:rPr>
                <a:t>E-Learning in bestehende Programme integrieren</a:t>
              </a:r>
              <a:br>
                <a:rPr lang="en-US" sz="3800" dirty="0">
                  <a:solidFill>
                    <a:srgbClr val="556679"/>
                  </a:solidFill>
                  <a:latin typeface="Community Light"/>
                  <a:cs typeface="Arial"/>
                </a:rPr>
              </a:br>
              <a:endParaRPr lang="en-US" sz="3800" dirty="0">
                <a:solidFill>
                  <a:srgbClr val="556679"/>
                </a:solidFill>
                <a:latin typeface="Community Light" panose="02000303040000020003" pitchFamily="2" charset="0"/>
              </a:endParaRPr>
            </a:p>
            <a:p>
              <a:pPr rtl="0">
                <a:lnSpc>
                  <a:spcPct val="90000"/>
                </a:lnSpc>
              </a:pPr>
              <a:r>
                <a:rPr lang="de-DE" sz="3800" dirty="0">
                  <a:solidFill>
                    <a:srgbClr val="556679"/>
                  </a:solidFill>
                  <a:latin typeface="Community Light"/>
                  <a:cs typeface="Arial"/>
                </a:rPr>
                <a:t>Beschäftigte zu Learning Champions machen</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de-DE" sz="3800" dirty="0">
                  <a:solidFill>
                    <a:srgbClr val="556679"/>
                  </a:solidFill>
                  <a:latin typeface="Community Light"/>
                  <a:cs typeface="Arial"/>
                </a:rPr>
                <a:t>Führungskräfte einbinden</a:t>
              </a:r>
            </a:p>
            <a:p>
              <a:pPr>
                <a:lnSpc>
                  <a:spcPct val="90000"/>
                </a:lnSpc>
              </a:pPr>
              <a:endParaRPr lang="en-US" sz="3800" dirty="0">
                <a:solidFill>
                  <a:srgbClr val="556679"/>
                </a:solidFill>
                <a:latin typeface="Community Light"/>
                <a:cs typeface="Arial"/>
              </a:endParaRPr>
            </a:p>
            <a:p>
              <a:pPr rtl="0">
                <a:lnSpc>
                  <a:spcPct val="90000"/>
                </a:lnSpc>
              </a:pPr>
              <a:r>
                <a:rPr lang="de-DE" sz="3800" dirty="0">
                  <a:solidFill>
                    <a:srgbClr val="556679"/>
                  </a:solidFill>
                  <a:latin typeface="Community Light"/>
                  <a:cs typeface="Arial"/>
                </a:rPr>
                <a:t>Oberste Führungsebene mit ins Boot holen</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de-DE" sz="3800" dirty="0">
                  <a:solidFill>
                    <a:srgbClr val="556679"/>
                  </a:solidFill>
                  <a:latin typeface="Community Light"/>
                  <a:cs typeface="Arial"/>
                </a:rPr>
                <a:t>Lust auf Weiterbildung machen</a:t>
              </a:r>
            </a:p>
          </p:txBody>
        </p:sp>
        <p:grpSp>
          <p:nvGrpSpPr>
            <p:cNvPr id="34" name="Group 33">
              <a:extLst>
                <a:ext uri="{FF2B5EF4-FFF2-40B4-BE49-F238E27FC236}">
                  <a16:creationId xmlns:a16="http://schemas.microsoft.com/office/drawing/2014/main" id="{4213ECBA-A665-A644-A7FA-F03E57F364C6}"/>
                </a:ext>
              </a:extLst>
            </p:cNvPr>
            <p:cNvGrpSpPr/>
            <p:nvPr/>
          </p:nvGrpSpPr>
          <p:grpSpPr>
            <a:xfrm>
              <a:off x="17521128" y="9433772"/>
              <a:ext cx="491227" cy="492750"/>
              <a:chOff x="1535068" y="6277703"/>
              <a:chExt cx="584774" cy="586587"/>
            </a:xfrm>
          </p:grpSpPr>
          <p:sp>
            <p:nvSpPr>
              <p:cNvPr id="35" name="Oval 34">
                <a:extLst>
                  <a:ext uri="{FF2B5EF4-FFF2-40B4-BE49-F238E27FC236}">
                    <a16:creationId xmlns:a16="http://schemas.microsoft.com/office/drawing/2014/main" id="{0D458CA0-420B-7E4E-9A28-058C8133575B}"/>
                  </a:ext>
                </a:extLst>
              </p:cNvPr>
              <p:cNvSpPr/>
              <p:nvPr/>
            </p:nvSpPr>
            <p:spPr>
              <a:xfrm>
                <a:off x="1535068" y="6277703"/>
                <a:ext cx="584774" cy="560578"/>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36" name="TextBox 35">
                <a:extLst>
                  <a:ext uri="{FF2B5EF4-FFF2-40B4-BE49-F238E27FC236}">
                    <a16:creationId xmlns:a16="http://schemas.microsoft.com/office/drawing/2014/main" id="{43E7C565-7158-A547-A402-5B796FF09569}"/>
                  </a:ext>
                </a:extLst>
              </p:cNvPr>
              <p:cNvSpPr txBox="1"/>
              <p:nvPr/>
            </p:nvSpPr>
            <p:spPr>
              <a:xfrm>
                <a:off x="1627743" y="6277703"/>
                <a:ext cx="381479" cy="586587"/>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5</a:t>
                </a:r>
              </a:p>
            </p:txBody>
          </p:sp>
        </p:grpSp>
        <p:sp>
          <p:nvSpPr>
            <p:cNvPr id="37" name="Rectangle 36">
              <a:extLst>
                <a:ext uri="{FF2B5EF4-FFF2-40B4-BE49-F238E27FC236}">
                  <a16:creationId xmlns:a16="http://schemas.microsoft.com/office/drawing/2014/main" id="{FDB3AA03-FCF1-844B-98D7-D61DFFE0A0D7}"/>
                </a:ext>
              </a:extLst>
            </p:cNvPr>
            <p:cNvSpPr/>
            <p:nvPr/>
          </p:nvSpPr>
          <p:spPr>
            <a:xfrm>
              <a:off x="9507941" y="2519714"/>
              <a:ext cx="5551469" cy="95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5000">
                  <a:solidFill>
                    <a:srgbClr val="0664C2"/>
                  </a:solidFill>
                  <a:latin typeface="Community Light" panose="02000303040000020003" pitchFamily="2" charset="0"/>
                  <a:cs typeface="Arial"/>
                </a:rPr>
                <a:t>Auf Admin-Seite:</a:t>
              </a:r>
            </a:p>
            <a:p>
              <a:pPr>
                <a:lnSpc>
                  <a:spcPct val="90000"/>
                </a:lnSpc>
              </a:pPr>
              <a:endParaRPr lang="en-US" sz="5000" dirty="0">
                <a:solidFill>
                  <a:srgbClr val="44702B"/>
                </a:solidFill>
                <a:latin typeface="Community" panose="02000303040000020003" pitchFamily="2" charset="0"/>
                <a:cs typeface="Arial"/>
              </a:endParaRPr>
            </a:p>
            <a:p>
              <a:pPr>
                <a:lnSpc>
                  <a:spcPct val="90000"/>
                </a:lnSpc>
              </a:pPr>
              <a:endParaRPr lang="en-US" sz="5000" dirty="0">
                <a:solidFill>
                  <a:srgbClr val="B14021"/>
                </a:solidFill>
                <a:latin typeface="Community" panose="02000303040000020003" pitchFamily="2" charset="0"/>
                <a:cs typeface="Arial"/>
              </a:endParaRPr>
            </a:p>
          </p:txBody>
        </p:sp>
        <p:sp>
          <p:nvSpPr>
            <p:cNvPr id="38" name="Rectangle 37">
              <a:extLst>
                <a:ext uri="{FF2B5EF4-FFF2-40B4-BE49-F238E27FC236}">
                  <a16:creationId xmlns:a16="http://schemas.microsoft.com/office/drawing/2014/main" id="{BE9F1213-52F5-CA4E-BBE7-5CB7700963F2}"/>
                </a:ext>
              </a:extLst>
            </p:cNvPr>
            <p:cNvSpPr/>
            <p:nvPr/>
          </p:nvSpPr>
          <p:spPr>
            <a:xfrm>
              <a:off x="10315137" y="3754054"/>
              <a:ext cx="4582127" cy="7405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3800" dirty="0">
                  <a:solidFill>
                    <a:srgbClr val="556679"/>
                  </a:solidFill>
                  <a:latin typeface="Community Light"/>
                  <a:cs typeface="Arial"/>
                </a:rPr>
                <a:t>Lizenzen zuweisen</a:t>
              </a:r>
            </a:p>
            <a:p>
              <a:pPr>
                <a:lnSpc>
                  <a:spcPct val="90000"/>
                </a:lnSpc>
              </a:pPr>
              <a:endParaRPr lang="en-US" sz="3800" dirty="0">
                <a:solidFill>
                  <a:srgbClr val="556679"/>
                </a:solidFill>
                <a:latin typeface="Community Light"/>
                <a:cs typeface="Arial"/>
              </a:endParaRPr>
            </a:p>
            <a:p>
              <a:pPr rtl="0">
                <a:lnSpc>
                  <a:spcPct val="90000"/>
                </a:lnSpc>
              </a:pPr>
              <a:r>
                <a:rPr lang="de-DE" sz="3800" dirty="0">
                  <a:solidFill>
                    <a:srgbClr val="556679"/>
                  </a:solidFill>
                  <a:latin typeface="Community Light" panose="02000303040000020003" pitchFamily="2" charset="0"/>
                </a:rPr>
                <a:t>Profile verknüpfen</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de-DE" sz="3800" dirty="0">
                  <a:solidFill>
                    <a:srgbClr val="556679"/>
                  </a:solidFill>
                  <a:latin typeface="Community Light"/>
                  <a:cs typeface="Arial"/>
                </a:rPr>
                <a:t>Inhalte empfehlen und Interesse wecken</a:t>
              </a:r>
            </a:p>
            <a:p>
              <a:pPr>
                <a:lnSpc>
                  <a:spcPct val="90000"/>
                </a:lnSpc>
              </a:pPr>
              <a:endParaRPr lang="en-US" sz="3800" dirty="0">
                <a:solidFill>
                  <a:srgbClr val="556679"/>
                </a:solidFill>
                <a:latin typeface="Community Light"/>
                <a:cs typeface="Arial"/>
              </a:endParaRPr>
            </a:p>
            <a:p>
              <a:pPr rtl="0">
                <a:lnSpc>
                  <a:spcPct val="90000"/>
                </a:lnSpc>
              </a:pPr>
              <a:r>
                <a:rPr lang="de-DE" sz="3800" dirty="0">
                  <a:solidFill>
                    <a:srgbClr val="556679"/>
                  </a:solidFill>
                  <a:latin typeface="Community Light"/>
                  <a:cs typeface="Arial"/>
                </a:rPr>
                <a:t>Kompetenzlücken durch Kursempfehlungen schließen</a:t>
              </a:r>
              <a:br>
                <a:rPr lang="en-US" sz="3800" dirty="0">
                  <a:solidFill>
                    <a:srgbClr val="556679"/>
                  </a:solidFill>
                  <a:latin typeface="Community Light"/>
                  <a:cs typeface="Arial"/>
                </a:rPr>
              </a:br>
              <a:endParaRPr lang="en-US" sz="3800" dirty="0">
                <a:solidFill>
                  <a:srgbClr val="556679"/>
                </a:solidFill>
                <a:latin typeface="Community Light"/>
                <a:cs typeface="Arial"/>
              </a:endParaRPr>
            </a:p>
            <a:p>
              <a:pPr rtl="0">
                <a:lnSpc>
                  <a:spcPct val="90000"/>
                </a:lnSpc>
              </a:pPr>
              <a:r>
                <a:rPr lang="de-DE" sz="3800" dirty="0">
                  <a:solidFill>
                    <a:srgbClr val="556679"/>
                  </a:solidFill>
                  <a:latin typeface="Community Light"/>
                  <a:cs typeface="Arial"/>
                </a:rPr>
                <a:t>Zufriedenheit messen und Strategie anpassen</a:t>
              </a:r>
            </a:p>
            <a:p>
              <a:pPr>
                <a:lnSpc>
                  <a:spcPct val="90000"/>
                </a:lnSpc>
              </a:pPr>
              <a:endParaRPr lang="en-US" sz="3800" dirty="0">
                <a:solidFill>
                  <a:srgbClr val="556679"/>
                </a:solidFill>
                <a:latin typeface="Community Light"/>
                <a:cs typeface="Arial"/>
              </a:endParaRPr>
            </a:p>
          </p:txBody>
        </p:sp>
        <p:grpSp>
          <p:nvGrpSpPr>
            <p:cNvPr id="58" name="Group 57">
              <a:extLst>
                <a:ext uri="{FF2B5EF4-FFF2-40B4-BE49-F238E27FC236}">
                  <a16:creationId xmlns:a16="http://schemas.microsoft.com/office/drawing/2014/main" id="{FF077DD3-3CE9-B44A-ADE2-4899588A751A}"/>
                </a:ext>
              </a:extLst>
            </p:cNvPr>
            <p:cNvGrpSpPr/>
            <p:nvPr/>
          </p:nvGrpSpPr>
          <p:grpSpPr>
            <a:xfrm>
              <a:off x="17521126" y="7830179"/>
              <a:ext cx="491228" cy="538933"/>
              <a:chOff x="1535065" y="6194937"/>
              <a:chExt cx="584775" cy="641565"/>
            </a:xfrm>
          </p:grpSpPr>
          <p:sp>
            <p:nvSpPr>
              <p:cNvPr id="59" name="Oval 58">
                <a:extLst>
                  <a:ext uri="{FF2B5EF4-FFF2-40B4-BE49-F238E27FC236}">
                    <a16:creationId xmlns:a16="http://schemas.microsoft.com/office/drawing/2014/main" id="{BFA79816-7CAA-C545-89A2-3F12D50A40E3}"/>
                  </a:ext>
                </a:extLst>
              </p:cNvPr>
              <p:cNvSpPr/>
              <p:nvPr/>
            </p:nvSpPr>
            <p:spPr>
              <a:xfrm>
                <a:off x="1535065" y="6194937"/>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0" name="TextBox 59">
                <a:extLst>
                  <a:ext uri="{FF2B5EF4-FFF2-40B4-BE49-F238E27FC236}">
                    <a16:creationId xmlns:a16="http://schemas.microsoft.com/office/drawing/2014/main" id="{2B774EB2-B410-EC48-956D-1628858B6DF2}"/>
                  </a:ext>
                </a:extLst>
              </p:cNvPr>
              <p:cNvSpPr txBox="1"/>
              <p:nvPr/>
            </p:nvSpPr>
            <p:spPr>
              <a:xfrm>
                <a:off x="1659974" y="6250281"/>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4</a:t>
                </a:r>
              </a:p>
            </p:txBody>
          </p:sp>
        </p:grpSp>
        <p:grpSp>
          <p:nvGrpSpPr>
            <p:cNvPr id="61" name="Group 60">
              <a:extLst>
                <a:ext uri="{FF2B5EF4-FFF2-40B4-BE49-F238E27FC236}">
                  <a16:creationId xmlns:a16="http://schemas.microsoft.com/office/drawing/2014/main" id="{74EA2CDA-E082-7F4B-A5D2-DC73CA25BB6E}"/>
                </a:ext>
              </a:extLst>
            </p:cNvPr>
            <p:cNvGrpSpPr/>
            <p:nvPr/>
          </p:nvGrpSpPr>
          <p:grpSpPr>
            <a:xfrm>
              <a:off x="17465150" y="6799332"/>
              <a:ext cx="491228" cy="502151"/>
              <a:chOff x="1468429" y="6838768"/>
              <a:chExt cx="584775" cy="597777"/>
            </a:xfrm>
          </p:grpSpPr>
          <p:sp>
            <p:nvSpPr>
              <p:cNvPr id="62" name="Oval 61">
                <a:extLst>
                  <a:ext uri="{FF2B5EF4-FFF2-40B4-BE49-F238E27FC236}">
                    <a16:creationId xmlns:a16="http://schemas.microsoft.com/office/drawing/2014/main" id="{EF847894-6A64-0242-AA1A-493214A26BA2}"/>
                  </a:ext>
                </a:extLst>
              </p:cNvPr>
              <p:cNvSpPr/>
              <p:nvPr/>
            </p:nvSpPr>
            <p:spPr>
              <a:xfrm>
                <a:off x="1468429" y="6838768"/>
                <a:ext cx="584775" cy="584773"/>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3" name="TextBox 62">
                <a:extLst>
                  <a:ext uri="{FF2B5EF4-FFF2-40B4-BE49-F238E27FC236}">
                    <a16:creationId xmlns:a16="http://schemas.microsoft.com/office/drawing/2014/main" id="{43E61083-D781-5448-8CC9-575191855F9C}"/>
                  </a:ext>
                </a:extLst>
              </p:cNvPr>
              <p:cNvSpPr txBox="1"/>
              <p:nvPr/>
            </p:nvSpPr>
            <p:spPr>
              <a:xfrm>
                <a:off x="1549355" y="6867349"/>
                <a:ext cx="459866" cy="569196"/>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3</a:t>
                </a:r>
              </a:p>
            </p:txBody>
          </p:sp>
        </p:grpSp>
        <p:grpSp>
          <p:nvGrpSpPr>
            <p:cNvPr id="64" name="Group 63">
              <a:extLst>
                <a:ext uri="{FF2B5EF4-FFF2-40B4-BE49-F238E27FC236}">
                  <a16:creationId xmlns:a16="http://schemas.microsoft.com/office/drawing/2014/main" id="{71BB93D0-607F-9143-B90D-D6E44D7A580F}"/>
                </a:ext>
              </a:extLst>
            </p:cNvPr>
            <p:cNvGrpSpPr/>
            <p:nvPr/>
          </p:nvGrpSpPr>
          <p:grpSpPr>
            <a:xfrm>
              <a:off x="17428204" y="5308947"/>
              <a:ext cx="491227" cy="492443"/>
              <a:chOff x="1419541" y="6939265"/>
              <a:chExt cx="584774" cy="586221"/>
            </a:xfrm>
          </p:grpSpPr>
          <p:sp>
            <p:nvSpPr>
              <p:cNvPr id="65" name="Oval 64">
                <a:extLst>
                  <a:ext uri="{FF2B5EF4-FFF2-40B4-BE49-F238E27FC236}">
                    <a16:creationId xmlns:a16="http://schemas.microsoft.com/office/drawing/2014/main" id="{3D82D759-E738-484E-AC43-D743A472F6F8}"/>
                  </a:ext>
                </a:extLst>
              </p:cNvPr>
              <p:cNvSpPr/>
              <p:nvPr/>
            </p:nvSpPr>
            <p:spPr>
              <a:xfrm>
                <a:off x="1419541" y="6940711"/>
                <a:ext cx="584774"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6" name="TextBox 65">
                <a:extLst>
                  <a:ext uri="{FF2B5EF4-FFF2-40B4-BE49-F238E27FC236}">
                    <a16:creationId xmlns:a16="http://schemas.microsoft.com/office/drawing/2014/main" id="{DA56B802-6E15-A745-AC57-FE4FC2EB93BE}"/>
                  </a:ext>
                </a:extLst>
              </p:cNvPr>
              <p:cNvSpPr txBox="1"/>
              <p:nvPr/>
            </p:nvSpPr>
            <p:spPr>
              <a:xfrm>
                <a:off x="1530160" y="6939265"/>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2</a:t>
                </a:r>
              </a:p>
            </p:txBody>
          </p:sp>
        </p:grpSp>
        <p:grpSp>
          <p:nvGrpSpPr>
            <p:cNvPr id="67" name="Group 66">
              <a:extLst>
                <a:ext uri="{FF2B5EF4-FFF2-40B4-BE49-F238E27FC236}">
                  <a16:creationId xmlns:a16="http://schemas.microsoft.com/office/drawing/2014/main" id="{CCD272AF-3105-4B41-9D0F-603EAE3F1859}"/>
                </a:ext>
              </a:extLst>
            </p:cNvPr>
            <p:cNvGrpSpPr/>
            <p:nvPr/>
          </p:nvGrpSpPr>
          <p:grpSpPr>
            <a:xfrm>
              <a:off x="17337193" y="3861281"/>
              <a:ext cx="491228" cy="535733"/>
              <a:chOff x="1317585" y="7704239"/>
              <a:chExt cx="584775" cy="637755"/>
            </a:xfrm>
          </p:grpSpPr>
          <p:sp>
            <p:nvSpPr>
              <p:cNvPr id="68" name="Oval 67">
                <a:extLst>
                  <a:ext uri="{FF2B5EF4-FFF2-40B4-BE49-F238E27FC236}">
                    <a16:creationId xmlns:a16="http://schemas.microsoft.com/office/drawing/2014/main" id="{7D8E5BD2-C079-7848-BAAE-9C2EA5F5190C}"/>
                  </a:ext>
                </a:extLst>
              </p:cNvPr>
              <p:cNvSpPr/>
              <p:nvPr/>
            </p:nvSpPr>
            <p:spPr>
              <a:xfrm>
                <a:off x="1317585" y="7704239"/>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9" name="TextBox 68">
                <a:extLst>
                  <a:ext uri="{FF2B5EF4-FFF2-40B4-BE49-F238E27FC236}">
                    <a16:creationId xmlns:a16="http://schemas.microsoft.com/office/drawing/2014/main" id="{A2D3DE0B-28E2-6345-9234-1002D22B0952}"/>
                  </a:ext>
                </a:extLst>
              </p:cNvPr>
              <p:cNvSpPr txBox="1"/>
              <p:nvPr/>
            </p:nvSpPr>
            <p:spPr>
              <a:xfrm>
                <a:off x="1448560" y="7755773"/>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1</a:t>
                </a:r>
              </a:p>
            </p:txBody>
          </p:sp>
        </p:grpSp>
        <p:grpSp>
          <p:nvGrpSpPr>
            <p:cNvPr id="70" name="Group 69">
              <a:extLst>
                <a:ext uri="{FF2B5EF4-FFF2-40B4-BE49-F238E27FC236}">
                  <a16:creationId xmlns:a16="http://schemas.microsoft.com/office/drawing/2014/main" id="{433E5264-F21A-514E-A507-5B52A745D50A}"/>
                </a:ext>
              </a:extLst>
            </p:cNvPr>
            <p:cNvGrpSpPr/>
            <p:nvPr/>
          </p:nvGrpSpPr>
          <p:grpSpPr>
            <a:xfrm>
              <a:off x="9582416" y="9507996"/>
              <a:ext cx="491228" cy="494333"/>
              <a:chOff x="1382624" y="8181718"/>
              <a:chExt cx="584775" cy="588471"/>
            </a:xfrm>
          </p:grpSpPr>
          <p:sp>
            <p:nvSpPr>
              <p:cNvPr id="71" name="Oval 70">
                <a:extLst>
                  <a:ext uri="{FF2B5EF4-FFF2-40B4-BE49-F238E27FC236}">
                    <a16:creationId xmlns:a16="http://schemas.microsoft.com/office/drawing/2014/main" id="{BC2C618F-BC44-D745-B5C4-BDDCA109DA91}"/>
                  </a:ext>
                </a:extLst>
              </p:cNvPr>
              <p:cNvSpPr/>
              <p:nvPr/>
            </p:nvSpPr>
            <p:spPr>
              <a:xfrm>
                <a:off x="1382624" y="8185414"/>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2" name="TextBox 71">
                <a:extLst>
                  <a:ext uri="{FF2B5EF4-FFF2-40B4-BE49-F238E27FC236}">
                    <a16:creationId xmlns:a16="http://schemas.microsoft.com/office/drawing/2014/main" id="{BDE2E4C8-BD30-5941-8593-756CFA73A7F7}"/>
                  </a:ext>
                </a:extLst>
              </p:cNvPr>
              <p:cNvSpPr txBox="1"/>
              <p:nvPr/>
            </p:nvSpPr>
            <p:spPr>
              <a:xfrm>
                <a:off x="1504042" y="8181718"/>
                <a:ext cx="334956" cy="492508"/>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dirty="0">
                    <a:solidFill>
                      <a:srgbClr val="FDFAF5"/>
                    </a:solidFill>
                    <a:latin typeface="Community" panose="02000303040000020003" pitchFamily="2" charset="0"/>
                    <a:cs typeface="AvenirNext LT Pro Regular"/>
                  </a:rPr>
                  <a:t>5</a:t>
                </a:r>
              </a:p>
            </p:txBody>
          </p:sp>
        </p:grpSp>
        <p:grpSp>
          <p:nvGrpSpPr>
            <p:cNvPr id="73" name="Group 72">
              <a:extLst>
                <a:ext uri="{FF2B5EF4-FFF2-40B4-BE49-F238E27FC236}">
                  <a16:creationId xmlns:a16="http://schemas.microsoft.com/office/drawing/2014/main" id="{5A56BDA5-9ABB-FF4B-92D8-BF2A486D6FB1}"/>
                </a:ext>
              </a:extLst>
            </p:cNvPr>
            <p:cNvGrpSpPr/>
            <p:nvPr/>
          </p:nvGrpSpPr>
          <p:grpSpPr>
            <a:xfrm>
              <a:off x="9515054" y="7377053"/>
              <a:ext cx="491228" cy="494333"/>
              <a:chOff x="1302434" y="7529266"/>
              <a:chExt cx="584775" cy="588471"/>
            </a:xfrm>
          </p:grpSpPr>
          <p:sp>
            <p:nvSpPr>
              <p:cNvPr id="74" name="Oval 73">
                <a:extLst>
                  <a:ext uri="{FF2B5EF4-FFF2-40B4-BE49-F238E27FC236}">
                    <a16:creationId xmlns:a16="http://schemas.microsoft.com/office/drawing/2014/main" id="{DC312506-6DF9-D54C-B04C-A8C7AB7C252E}"/>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5" name="TextBox 74">
                <a:extLst>
                  <a:ext uri="{FF2B5EF4-FFF2-40B4-BE49-F238E27FC236}">
                    <a16:creationId xmlns:a16="http://schemas.microsoft.com/office/drawing/2014/main" id="{DE2812D5-8895-B845-868E-8EC62C4DCAE0}"/>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a:solidFill>
                      <a:srgbClr val="FDFAF5"/>
                    </a:solidFill>
                    <a:latin typeface="Community" panose="02000303040000020003" pitchFamily="2" charset="0"/>
                    <a:cs typeface="AvenirNext LT Pro Regular"/>
                  </a:rPr>
                  <a:t>4</a:t>
                </a:r>
              </a:p>
            </p:txBody>
          </p:sp>
        </p:grpSp>
        <p:grpSp>
          <p:nvGrpSpPr>
            <p:cNvPr id="76" name="Group 75">
              <a:extLst>
                <a:ext uri="{FF2B5EF4-FFF2-40B4-BE49-F238E27FC236}">
                  <a16:creationId xmlns:a16="http://schemas.microsoft.com/office/drawing/2014/main" id="{CA6B4387-83BC-8847-8876-9C45D60BC9BB}"/>
                </a:ext>
              </a:extLst>
            </p:cNvPr>
            <p:cNvGrpSpPr/>
            <p:nvPr/>
          </p:nvGrpSpPr>
          <p:grpSpPr>
            <a:xfrm>
              <a:off x="9515054" y="5837143"/>
              <a:ext cx="491228" cy="494333"/>
              <a:chOff x="1302434" y="7529266"/>
              <a:chExt cx="584775" cy="588471"/>
            </a:xfrm>
          </p:grpSpPr>
          <p:sp>
            <p:nvSpPr>
              <p:cNvPr id="77" name="Oval 76">
                <a:extLst>
                  <a:ext uri="{FF2B5EF4-FFF2-40B4-BE49-F238E27FC236}">
                    <a16:creationId xmlns:a16="http://schemas.microsoft.com/office/drawing/2014/main" id="{1E7DBA56-65CA-7A43-9C06-73648EF575BD}"/>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8" name="TextBox 77">
                <a:extLst>
                  <a:ext uri="{FF2B5EF4-FFF2-40B4-BE49-F238E27FC236}">
                    <a16:creationId xmlns:a16="http://schemas.microsoft.com/office/drawing/2014/main" id="{B3A11C43-D5AB-BF49-A117-7EBE8F54BB73}"/>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a:solidFill>
                      <a:srgbClr val="FDFAF5"/>
                    </a:solidFill>
                    <a:latin typeface="Community" panose="02000303040000020003" pitchFamily="2" charset="0"/>
                    <a:cs typeface="AvenirNext LT Pro Regular"/>
                  </a:rPr>
                  <a:t>3</a:t>
                </a:r>
              </a:p>
            </p:txBody>
          </p:sp>
        </p:grpSp>
        <p:grpSp>
          <p:nvGrpSpPr>
            <p:cNvPr id="79" name="Group 78">
              <a:extLst>
                <a:ext uri="{FF2B5EF4-FFF2-40B4-BE49-F238E27FC236}">
                  <a16:creationId xmlns:a16="http://schemas.microsoft.com/office/drawing/2014/main" id="{8E5CC510-6066-F543-A094-2DA079D2298E}"/>
                </a:ext>
              </a:extLst>
            </p:cNvPr>
            <p:cNvGrpSpPr/>
            <p:nvPr/>
          </p:nvGrpSpPr>
          <p:grpSpPr>
            <a:xfrm>
              <a:off x="9519175" y="4770343"/>
              <a:ext cx="491228" cy="494333"/>
              <a:chOff x="1302434" y="7529266"/>
              <a:chExt cx="584775" cy="588471"/>
            </a:xfrm>
          </p:grpSpPr>
          <p:sp>
            <p:nvSpPr>
              <p:cNvPr id="80" name="Oval 79">
                <a:extLst>
                  <a:ext uri="{FF2B5EF4-FFF2-40B4-BE49-F238E27FC236}">
                    <a16:creationId xmlns:a16="http://schemas.microsoft.com/office/drawing/2014/main" id="{BA0BFF3E-28E9-D147-80FF-0011A182FEF8}"/>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81" name="TextBox 80">
                <a:extLst>
                  <a:ext uri="{FF2B5EF4-FFF2-40B4-BE49-F238E27FC236}">
                    <a16:creationId xmlns:a16="http://schemas.microsoft.com/office/drawing/2014/main" id="{4A203472-F184-D244-BD13-425117188448}"/>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a:solidFill>
                      <a:srgbClr val="FDFAF5"/>
                    </a:solidFill>
                    <a:latin typeface="Community" panose="02000303040000020003" pitchFamily="2" charset="0"/>
                    <a:cs typeface="AvenirNext LT Pro Regular"/>
                  </a:rPr>
                  <a:t>2</a:t>
                </a:r>
              </a:p>
            </p:txBody>
          </p:sp>
        </p:grpSp>
        <p:grpSp>
          <p:nvGrpSpPr>
            <p:cNvPr id="82" name="Group 81">
              <a:extLst>
                <a:ext uri="{FF2B5EF4-FFF2-40B4-BE49-F238E27FC236}">
                  <a16:creationId xmlns:a16="http://schemas.microsoft.com/office/drawing/2014/main" id="{7C0A4977-915E-F946-8395-A0560CC4FFB2}"/>
                </a:ext>
              </a:extLst>
            </p:cNvPr>
            <p:cNvGrpSpPr/>
            <p:nvPr/>
          </p:nvGrpSpPr>
          <p:grpSpPr>
            <a:xfrm>
              <a:off x="9513811" y="3714299"/>
              <a:ext cx="491228" cy="494333"/>
              <a:chOff x="1302434" y="7529266"/>
              <a:chExt cx="584775" cy="588471"/>
            </a:xfrm>
          </p:grpSpPr>
          <p:sp>
            <p:nvSpPr>
              <p:cNvPr id="83" name="Oval 82">
                <a:extLst>
                  <a:ext uri="{FF2B5EF4-FFF2-40B4-BE49-F238E27FC236}">
                    <a16:creationId xmlns:a16="http://schemas.microsoft.com/office/drawing/2014/main" id="{A7B8A581-1113-9E49-A90F-C66B8940A6D3}"/>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dirty="0">
                  <a:solidFill>
                    <a:srgbClr val="FDFAF5"/>
                  </a:solidFill>
                  <a:latin typeface="Arial" panose="020B0604020202020204" pitchFamily="34" charset="0"/>
                </a:endParaRPr>
              </a:p>
            </p:txBody>
          </p:sp>
          <p:sp>
            <p:nvSpPr>
              <p:cNvPr id="84" name="TextBox 83">
                <a:extLst>
                  <a:ext uri="{FF2B5EF4-FFF2-40B4-BE49-F238E27FC236}">
                    <a16:creationId xmlns:a16="http://schemas.microsoft.com/office/drawing/2014/main" id="{471C1E22-48A3-FB40-AFC2-A0D81F9A357D}"/>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de-DE" sz="3200">
                    <a:solidFill>
                      <a:srgbClr val="FDFAF5"/>
                    </a:solidFill>
                    <a:latin typeface="Community" panose="02000303040000020003" pitchFamily="2" charset="0"/>
                    <a:cs typeface="AvenirNext LT Pro Regular"/>
                  </a:rPr>
                  <a:t>1</a:t>
                </a:r>
              </a:p>
            </p:txBody>
          </p:sp>
        </p:grpSp>
      </p:grpSp>
    </p:spTree>
    <p:extLst>
      <p:ext uri="{BB962C8B-B14F-4D97-AF65-F5344CB8AC3E}">
        <p14:creationId xmlns:p14="http://schemas.microsoft.com/office/powerpoint/2010/main" val="321079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1625060"/>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de-DE" sz="4800">
                <a:solidFill>
                  <a:srgbClr val="556679"/>
                </a:solidFill>
                <a:latin typeface="Community" panose="02000303040000020003" pitchFamily="2" charset="0"/>
                <a:cs typeface="AvenirNext LT Pro Regular"/>
              </a:rPr>
              <a:t>Beispiel: Stadtverwaltung Dubai</a:t>
            </a:r>
          </a:p>
          <a:p>
            <a:pPr defTabSz="457004">
              <a:spcBef>
                <a:spcPct val="20000"/>
              </a:spcBef>
              <a:spcAft>
                <a:spcPct val="0"/>
              </a:spcAft>
              <a:buClr>
                <a:srgbClr val="4472C4"/>
              </a:buClr>
              <a:defRPr/>
            </a:pPr>
            <a:endParaRPr lang="en-US" sz="4800" dirty="0">
              <a:solidFill>
                <a:srgbClr val="556679"/>
              </a:solidFill>
              <a:latin typeface="Community" panose="02000303040000020003" pitchFamily="2" charset="0"/>
              <a:cs typeface="AvenirNext LT Pro Regular"/>
            </a:endParaRP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481774"/>
          </a:xfrm>
          <a:prstGeom prst="rect">
            <a:avLst/>
          </a:prstGeom>
        </p:spPr>
        <p:txBody>
          <a:bodyPr vert="horz" wrap="square" lIns="0" tIns="0" rIns="0" bIns="0" rtlCol="0">
            <a:spAutoFit/>
          </a:bodyPr>
          <a:lstStyle>
            <a:defPPr>
              <a:defRPr lang="en-US"/>
            </a:defPPr>
          </a:lstStyle>
          <a:p>
            <a:pPr rtl="0">
              <a:lnSpc>
                <a:spcPct val="90000"/>
              </a:lnSpc>
            </a:pPr>
            <a:r>
              <a:rPr lang="de-DE" sz="3600" dirty="0">
                <a:solidFill>
                  <a:srgbClr val="556679"/>
                </a:solidFill>
                <a:latin typeface="Community Light" panose="02000303040000020003" pitchFamily="2" charset="0"/>
              </a:rPr>
              <a:t>Die Stadtverwaltung von Dubai machte ihre Beschäftigten in regelmäßigen Kampagnen auf das Angebot von LinkedIn Learning aufmerksam. Sie nutzte Poster, verschickte Newsletter und veranstaltete sogar einen Wettbewerb zu der Frage, wer innerhalb eines Monats die meisten neuen Kompetenzen aufbaute.</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de-DE" sz="3600" dirty="0">
                <a:solidFill>
                  <a:srgbClr val="B03F1F"/>
                </a:solidFill>
                <a:latin typeface="Community" panose="02000303040000020003" pitchFamily="2" charset="0"/>
              </a:rPr>
              <a:t>Das Ergebnis:</a:t>
            </a:r>
          </a:p>
          <a:p>
            <a:pPr rtl="0">
              <a:lnSpc>
                <a:spcPct val="90000"/>
              </a:lnSpc>
            </a:pPr>
            <a:r>
              <a:rPr lang="de-DE" sz="3600" dirty="0">
                <a:solidFill>
                  <a:srgbClr val="556679"/>
                </a:solidFill>
                <a:latin typeface="Community" panose="02000303040000020003" pitchFamily="2" charset="0"/>
              </a:rPr>
              <a:t>Die Kampagne führte zu einer Aktivierungsrate von 94 % und die </a:t>
            </a:r>
            <a:r>
              <a:rPr lang="de-DE" sz="3600" dirty="0" err="1">
                <a:solidFill>
                  <a:srgbClr val="556679"/>
                </a:solidFill>
                <a:latin typeface="Community" panose="02000303040000020003" pitchFamily="2" charset="0"/>
              </a:rPr>
              <a:t>Mitarbeiter:innen</a:t>
            </a:r>
            <a:r>
              <a:rPr lang="de-DE" sz="3600" dirty="0">
                <a:solidFill>
                  <a:srgbClr val="556679"/>
                </a:solidFill>
                <a:latin typeface="Community" panose="02000303040000020003" pitchFamily="2" charset="0"/>
              </a:rPr>
              <a:t> sahen sich im ersten Jahr durchschnittlich stolze 10 Stunden LinkedIn Learning-Kurse an.</a:t>
            </a: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5415352" cy="3948833"/>
            <a:chOff x="1331027" y="4372842"/>
            <a:chExt cx="5415352"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B03F1F"/>
                  </a:solidFill>
                  <a:latin typeface="Community" panose="02000303040000020003" pitchFamily="2" charset="0"/>
                  <a:cs typeface="Arial"/>
                </a:rPr>
                <a:t>Nutzerstrategie 5</a:t>
              </a:r>
              <a:br>
                <a:rPr lang="en-US" sz="4600" spc="-100" dirty="0">
                  <a:solidFill>
                    <a:srgbClr val="B03F1F"/>
                  </a:solidFill>
                  <a:latin typeface="Community" panose="02000303040000020003" pitchFamily="2" charset="0"/>
                  <a:cs typeface="Arial"/>
                </a:rPr>
              </a:br>
              <a:endParaRPr lang="en-US" sz="4600" spc="-100" dirty="0">
                <a:solidFill>
                  <a:srgbClr val="B03F1F"/>
                </a:solidFill>
                <a:latin typeface="Community" panose="02000303040000020003" pitchFamily="2" charset="0"/>
                <a:cs typeface="Arial"/>
              </a:endParaRP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5394048"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200" dirty="0">
                  <a:solidFill>
                    <a:srgbClr val="B03F1F"/>
                  </a:solidFill>
                  <a:latin typeface="Community Light"/>
                  <a:cs typeface="Arial"/>
                </a:rPr>
                <a:t>Lust auf Weiterbildung machen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530E3255-F2D5-2B46-89F6-C83E3AA4ABA3}"/>
              </a:ext>
            </a:extLst>
          </p:cNvPr>
          <p:cNvPicPr>
            <a:picLocks noChangeAspect="1"/>
          </p:cNvPicPr>
          <p:nvPr/>
        </p:nvPicPr>
        <p:blipFill>
          <a:blip r:embed="rId5"/>
          <a:stretch>
            <a:fillRect/>
          </a:stretch>
        </p:blipFill>
        <p:spPr>
          <a:xfrm>
            <a:off x="18875384" y="-11435"/>
            <a:ext cx="5511791" cy="13710923"/>
          </a:xfrm>
          <a:prstGeom prst="rect">
            <a:avLst/>
          </a:prstGeom>
        </p:spPr>
      </p:pic>
    </p:spTree>
    <p:extLst>
      <p:ext uri="{BB962C8B-B14F-4D97-AF65-F5344CB8AC3E}">
        <p14:creationId xmlns:p14="http://schemas.microsoft.com/office/powerpoint/2010/main" val="226212323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dirty="0">
                <a:solidFill>
                  <a:srgbClr val="44702B"/>
                </a:solidFill>
                <a:latin typeface="Community Light"/>
                <a:cs typeface="Arial"/>
              </a:rPr>
              <a:t>Fazit: Weniger ist mehr </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2943607"/>
            <a:ext cx="6365413"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Sie möchten direkt loslegen? Dann wählen Sie die Strategien aus, die für Sie und Ihr Unternehmen am besten passen. Dabei gilt: Weniger ist mehr.</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Beginnen Sie mit den Admin-Strategien. Selbst wenn Sie LinkedIn Learning bereits eingeführt haben, lohnt es sich zu prüfen, ob Sie alle Lizenzen zugewiesen haben und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relevante Kursempfehlungen erhalten. Denn das sind die größten Hebel, um die Motivation und das Engagement zu steigern.</a:t>
            </a:r>
          </a:p>
        </p:txBody>
      </p:sp>
      <p:sp>
        <p:nvSpPr>
          <p:cNvPr id="37" name="TextBox 36">
            <a:extLst>
              <a:ext uri="{FF2B5EF4-FFF2-40B4-BE49-F238E27FC236}">
                <a16:creationId xmlns:a16="http://schemas.microsoft.com/office/drawing/2014/main" id="{9C1F6B4A-1C57-C744-9383-3664CE91F707}"/>
              </a:ext>
            </a:extLst>
          </p:cNvPr>
          <p:cNvSpPr txBox="1"/>
          <p:nvPr/>
        </p:nvSpPr>
        <p:spPr>
          <a:xfrm>
            <a:off x="9040989" y="2943607"/>
            <a:ext cx="6822787"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Nehmen Sie sich dann die Strategien auf Nutzerseite vor: Pflegen Sie bereits gute Kontakte zu einer bestimmten Führungskraft? Wenn Sie wissen, dass diese Person Wert auf die Weiterbildung ihrer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legt, beginnen Sie mit Strategie 4 und machen Sie sie zu einem Learning Champion.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 Ihrem Unternehmen stehen Mitarbeitergespräche an? Dann nutzen Sie Strategie 1, um E-Learning in Ihre Leistungsbeurteilungen zu integrieren.</a:t>
            </a:r>
          </a:p>
        </p:txBody>
      </p:sp>
      <p:sp>
        <p:nvSpPr>
          <p:cNvPr id="23" name="TextBox 22">
            <a:extLst>
              <a:ext uri="{FF2B5EF4-FFF2-40B4-BE49-F238E27FC236}">
                <a16:creationId xmlns:a16="http://schemas.microsoft.com/office/drawing/2014/main" id="{51115EEC-E1F0-6041-BE55-BAFFEB60CB91}"/>
              </a:ext>
            </a:extLst>
          </p:cNvPr>
          <p:cNvSpPr txBox="1"/>
          <p:nvPr/>
        </p:nvSpPr>
        <p:spPr>
          <a:xfrm>
            <a:off x="16729644" y="2943607"/>
            <a:ext cx="6320758"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Nach und nach können Sie weitere Strategien anwenden und so die Lernmotivation in Ihrer Einrichtung kontinuierlich steigern. So bauen Sie eine Kultur des Lernens auf, in der alle Beschäftigten ihr volles Potenzial entfalten können.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44702B"/>
                </a:solidFill>
                <a:latin typeface="Community" panose="02000303040000020003" pitchFamily="2" charset="0"/>
                <a:cs typeface="Arial"/>
              </a:rPr>
              <a:t>Wir wünschen Ihnen viel Erfolg!</a:t>
            </a:r>
          </a:p>
          <a:p>
            <a:pPr defTabSz="1828514">
              <a:spcBef>
                <a:spcPct val="0"/>
              </a:spcBef>
              <a:spcAft>
                <a:spcPct val="0"/>
              </a:spcAft>
              <a:defRPr/>
            </a:pPr>
            <a:endParaRPr lang="en-US" sz="3600" dirty="0">
              <a:solidFill>
                <a:srgbClr val="5E6869"/>
              </a:solidFill>
              <a:latin typeface="Community Light"/>
              <a:cs typeface="Arial"/>
            </a:endParaRPr>
          </a:p>
        </p:txBody>
      </p:sp>
    </p:spTree>
    <p:extLst>
      <p:ext uri="{BB962C8B-B14F-4D97-AF65-F5344CB8AC3E}">
        <p14:creationId xmlns:p14="http://schemas.microsoft.com/office/powerpoint/2010/main" val="102158005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2" name="Group 1">
            <a:extLst>
              <a:ext uri="{FF2B5EF4-FFF2-40B4-BE49-F238E27FC236}">
                <a16:creationId xmlns:a16="http://schemas.microsoft.com/office/drawing/2014/main" id="{E19C29ED-D770-4D46-BC05-92AC2CFB42F3}"/>
              </a:ext>
            </a:extLst>
          </p:cNvPr>
          <p:cNvGrpSpPr/>
          <p:nvPr/>
        </p:nvGrpSpPr>
        <p:grpSpPr>
          <a:xfrm>
            <a:off x="9048769" y="3881737"/>
            <a:ext cx="14449184" cy="5941089"/>
            <a:chOff x="9048769" y="3180898"/>
            <a:chExt cx="14449184" cy="5941089"/>
          </a:xfrm>
        </p:grpSpPr>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9048769" y="3180898"/>
              <a:ext cx="4954690" cy="680397"/>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9048769" y="4690004"/>
              <a:ext cx="14449184" cy="443198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LinkedIn Learning ist die führende E-Learning-Plattform für Fach- und Führungskräfte, auf der über 16.000 Kurse (darunter mehr als 2.500 Kurse auf Deutsch sowie Kurse in weiteren Sprachen) in einer intuitiven und personalisierten Lernumgebung angeboten werden.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err="1">
                  <a:solidFill>
                    <a:srgbClr val="5E6869"/>
                  </a:solidFill>
                  <a:latin typeface="Community Light"/>
                  <a:cs typeface="Arial"/>
                </a:rPr>
                <a:t>Personalentwickler:innen</a:t>
              </a:r>
              <a:r>
                <a:rPr lang="de-DE" sz="3600" dirty="0">
                  <a:solidFill>
                    <a:srgbClr val="5E6869"/>
                  </a:solidFill>
                  <a:latin typeface="Community Light"/>
                  <a:cs typeface="Arial"/>
                </a:rPr>
                <a:t> können zudem mithilfe von Echtzeiteinblicken Kompetenzlücken identifizieren und gezielt schließen. Weitere Informationen: http://</a:t>
              </a:r>
              <a:r>
                <a:rPr lang="de-DE" sz="3600" dirty="0" err="1">
                  <a:solidFill>
                    <a:srgbClr val="5E6869"/>
                  </a:solidFill>
                  <a:latin typeface="Community Light"/>
                  <a:cs typeface="Arial"/>
                </a:rPr>
                <a:t>learning.linkedin.com</a:t>
              </a:r>
              <a:endParaRPr lang="de-DE" sz="3600" dirty="0">
                <a:solidFill>
                  <a:srgbClr val="5E6869"/>
                </a:solidFill>
                <a:latin typeface="Community Light"/>
                <a:cs typeface="Arial"/>
              </a:endParaRPr>
            </a:p>
          </p:txBody>
        </p:sp>
      </p:grpSp>
      <p:sp>
        <p:nvSpPr>
          <p:cNvPr id="31" name="Rectangle 30">
            <a:extLst>
              <a:ext uri="{FF2B5EF4-FFF2-40B4-BE49-F238E27FC236}">
                <a16:creationId xmlns:a16="http://schemas.microsoft.com/office/drawing/2014/main" id="{32F1B851-A348-934F-B04B-190A09592C49}"/>
              </a:ext>
            </a:extLst>
          </p:cNvPr>
          <p:cNvSpPr/>
          <p:nvPr/>
        </p:nvSpPr>
        <p:spPr>
          <a:xfrm>
            <a:off x="-1" y="-11434"/>
            <a:ext cx="536713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A9B2976B-2657-594F-A121-8D51DF41F0E9}"/>
              </a:ext>
            </a:extLst>
          </p:cNvPr>
          <p:cNvPicPr>
            <a:picLocks noChangeAspect="1"/>
          </p:cNvPicPr>
          <p:nvPr/>
        </p:nvPicPr>
        <p:blipFill>
          <a:blip r:embed="rId5"/>
          <a:stretch>
            <a:fillRect/>
          </a:stretch>
        </p:blipFill>
        <p:spPr>
          <a:xfrm>
            <a:off x="-1126612" y="2226364"/>
            <a:ext cx="9278181" cy="9278181"/>
          </a:xfrm>
          <a:prstGeom prst="ellipse">
            <a:avLst/>
          </a:prstGeom>
        </p:spPr>
      </p:pic>
    </p:spTree>
    <p:extLst>
      <p:ext uri="{BB962C8B-B14F-4D97-AF65-F5344CB8AC3E}">
        <p14:creationId xmlns:p14="http://schemas.microsoft.com/office/powerpoint/2010/main" val="150297925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4092" y="4774226"/>
            <a:ext cx="6291665"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10000" dirty="0">
                <a:solidFill>
                  <a:srgbClr val="0664C2"/>
                </a:solidFill>
                <a:latin typeface="Community Light"/>
                <a:cs typeface="Arial"/>
              </a:rPr>
              <a:t>5 bewährte Strategien für Admins</a:t>
            </a:r>
          </a:p>
        </p:txBody>
      </p:sp>
      <p:pic>
        <p:nvPicPr>
          <p:cNvPr id="5" name="Picture 4">
            <a:extLst>
              <a:ext uri="{FF2B5EF4-FFF2-40B4-BE49-F238E27FC236}">
                <a16:creationId xmlns:a16="http://schemas.microsoft.com/office/drawing/2014/main" id="{77271CBB-56A2-D342-99AC-7F8670D27F7F}"/>
              </a:ext>
            </a:extLst>
          </p:cNvPr>
          <p:cNvPicPr>
            <a:picLocks noChangeAspect="1"/>
          </p:cNvPicPr>
          <p:nvPr/>
        </p:nvPicPr>
        <p:blipFill>
          <a:blip r:embed="rId5"/>
          <a:stretch>
            <a:fillRect/>
          </a:stretch>
        </p:blipFill>
        <p:spPr>
          <a:xfrm>
            <a:off x="9018586" y="0"/>
            <a:ext cx="15411236" cy="13716000"/>
          </a:xfrm>
          <a:prstGeom prst="rect">
            <a:avLst/>
          </a:prstGeom>
        </p:spPr>
      </p:pic>
    </p:spTree>
    <p:extLst>
      <p:ext uri="{BB962C8B-B14F-4D97-AF65-F5344CB8AC3E}">
        <p14:creationId xmlns:p14="http://schemas.microsoft.com/office/powerpoint/2010/main" val="8263102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1029235" y="2012495"/>
            <a:ext cx="4437408" cy="3287820"/>
            <a:chOff x="1331027" y="5000177"/>
            <a:chExt cx="4437408" cy="3287820"/>
          </a:xfrm>
        </p:grpSpPr>
        <p:sp>
          <p:nvSpPr>
            <p:cNvPr id="31" name="Rectangle 30">
              <a:extLst>
                <a:ext uri="{FF2B5EF4-FFF2-40B4-BE49-F238E27FC236}">
                  <a16:creationId xmlns:a16="http://schemas.microsoft.com/office/drawing/2014/main" id="{1943DB4B-6622-0242-BF6C-1FF9D3BD4A66}"/>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1</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a:solidFill>
                    <a:srgbClr val="0465C3"/>
                  </a:solidFill>
                  <a:latin typeface="Community Light"/>
                  <a:cs typeface="Arial"/>
                </a:rPr>
                <a:t>Lizenzen zuweisen</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37C51DD7-FE8D-F547-BF30-87036C1C4010}"/>
              </a:ext>
            </a:extLst>
          </p:cNvPr>
          <p:cNvGrpSpPr/>
          <p:nvPr/>
        </p:nvGrpSpPr>
        <p:grpSpPr>
          <a:xfrm>
            <a:off x="18824093" y="2046361"/>
            <a:ext cx="4210749" cy="6216339"/>
            <a:chOff x="18824093" y="2441577"/>
            <a:chExt cx="4210749" cy="6216339"/>
          </a:xfrm>
        </p:grpSpPr>
        <p:sp>
          <p:nvSpPr>
            <p:cNvPr id="5" name="Rectangle 4">
              <a:extLst>
                <a:ext uri="{FF2B5EF4-FFF2-40B4-BE49-F238E27FC236}">
                  <a16:creationId xmlns:a16="http://schemas.microsoft.com/office/drawing/2014/main" id="{C3E40950-087E-6C41-93C9-30195B23F714}"/>
                </a:ext>
              </a:extLst>
            </p:cNvPr>
            <p:cNvSpPr/>
            <p:nvPr/>
          </p:nvSpPr>
          <p:spPr>
            <a:xfrm>
              <a:off x="18845160" y="2441577"/>
              <a:ext cx="4189682" cy="6216339"/>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824093" y="3078528"/>
              <a:ext cx="4210749" cy="5034205"/>
              <a:chOff x="18824093" y="3257430"/>
              <a:chExt cx="4210749" cy="5034205"/>
            </a:xfrm>
          </p:grpSpPr>
          <p:sp>
            <p:nvSpPr>
              <p:cNvPr id="42" name="TextBox 41">
                <a:extLst>
                  <a:ext uri="{FF2B5EF4-FFF2-40B4-BE49-F238E27FC236}">
                    <a16:creationId xmlns:a16="http://schemas.microsoft.com/office/drawing/2014/main" id="{31F759AC-1C6B-604A-80EC-FDC1745B2CCD}"/>
                  </a:ext>
                </a:extLst>
              </p:cNvPr>
              <p:cNvSpPr txBox="1"/>
              <p:nvPr/>
            </p:nvSpPr>
            <p:spPr>
              <a:xfrm>
                <a:off x="19214778" y="5952533"/>
                <a:ext cx="3538896" cy="2339102"/>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3800" dirty="0">
                    <a:solidFill>
                      <a:srgbClr val="5E6869"/>
                    </a:solidFill>
                    <a:latin typeface="Community Light" panose="02000303040000020003" pitchFamily="2" charset="0"/>
                    <a:cs typeface="Arial" panose="020B0604020202020204" pitchFamily="34" charset="0"/>
                  </a:rPr>
                  <a:t>Nicht zugewiesene Lizenzen können auch nicht genutzt werden.</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824093" y="3257430"/>
                <a:ext cx="4210749" cy="2769989"/>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8000">
                    <a:solidFill>
                      <a:srgbClr val="0664C2"/>
                    </a:solidFill>
                    <a:latin typeface="Community" panose="02000303040000020003" pitchFamily="2" charset="0"/>
                    <a:cs typeface="AvenirNext LT Pro Regular"/>
                  </a:rPr>
                  <a:t>0 %</a:t>
                </a:r>
              </a:p>
            </p:txBody>
          </p:sp>
        </p:grp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2012495"/>
            <a:ext cx="10071934" cy="9971961"/>
            <a:chOff x="7819362" y="1964351"/>
            <a:chExt cx="9681247" cy="9971961"/>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168347"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a:solidFill>
                    <a:srgbClr val="5E6869"/>
                  </a:solidFill>
                  <a:latin typeface="Community Light"/>
                  <a:cs typeface="Arial"/>
                </a:rPr>
                <a:t>Weisen Sie als Erstes alle Ihre LinkedIn Learning-Lizenzen zu.</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a:solidFill>
                    <a:srgbClr val="5E6869"/>
                  </a:solidFill>
                  <a:latin typeface="Community Light"/>
                  <a:cs typeface="Arial"/>
                </a:rPr>
                <a:t>Idealerweise erhalten alle Mitarbeiter:innen eine eigene Lizenz. Wenn Sie jedoch nicht über genügend Lizenzen verfügen, müssen Sie eine Auswahl treffen:</a:t>
              </a:r>
            </a:p>
          </p:txBody>
        </p:sp>
        <p:sp>
          <p:nvSpPr>
            <p:cNvPr id="45" name="TextBox 44">
              <a:extLst>
                <a:ext uri="{FF2B5EF4-FFF2-40B4-BE49-F238E27FC236}">
                  <a16:creationId xmlns:a16="http://schemas.microsoft.com/office/drawing/2014/main" id="{95BAF850-CCAA-AC48-A147-79C5E3E0DE95}"/>
                </a:ext>
              </a:extLst>
            </p:cNvPr>
            <p:cNvSpPr txBox="1"/>
            <p:nvPr/>
          </p:nvSpPr>
          <p:spPr>
            <a:xfrm>
              <a:off x="13332261" y="1964351"/>
              <a:ext cx="4168348"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Manche Behörden vergeben ihre Lizenzen an die Beschäftigten, die das größte Interesse zeigen. Andere wählen bestimmte Abteilungen, High Potentials oder andere strategisch wichtige Gruppen aus.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In allen Fällen gilt: Weisen Sie die Lizenzen möglichst schnell zu. So können Sie das Engagement zügig steigern und eine Kultur des Lernens etablieren.</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148373256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3" name="TextBox 32">
            <a:extLst>
              <a:ext uri="{FF2B5EF4-FFF2-40B4-BE49-F238E27FC236}">
                <a16:creationId xmlns:a16="http://schemas.microsoft.com/office/drawing/2014/main" id="{64274496-FCBA-4642-9935-A737D35A9B7D}"/>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So geht’s:</a:t>
            </a:r>
          </a:p>
        </p:txBody>
      </p:sp>
      <p:sp>
        <p:nvSpPr>
          <p:cNvPr id="34" name="TextBox 33">
            <a:extLst>
              <a:ext uri="{FF2B5EF4-FFF2-40B4-BE49-F238E27FC236}">
                <a16:creationId xmlns:a16="http://schemas.microsoft.com/office/drawing/2014/main" id="{F320C427-5F3B-F54A-8651-B05BEE5D32F5}"/>
              </a:ext>
            </a:extLst>
          </p:cNvPr>
          <p:cNvSpPr txBox="1"/>
          <p:nvPr/>
        </p:nvSpPr>
        <p:spPr>
          <a:xfrm>
            <a:off x="7910322" y="3349126"/>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Beschäftigte auswählen</a:t>
            </a:r>
          </a:p>
          <a:p>
            <a:pPr defTabSz="1828514" rtl="0">
              <a:spcBef>
                <a:spcPct val="0"/>
              </a:spcBef>
              <a:spcAft>
                <a:spcPct val="0"/>
              </a:spcAft>
              <a:defRPr/>
            </a:pPr>
            <a:r>
              <a:rPr lang="de-DE" sz="3600" dirty="0">
                <a:solidFill>
                  <a:srgbClr val="5E6869"/>
                </a:solidFill>
                <a:latin typeface="Community Light"/>
                <a:cs typeface="Arial"/>
              </a:rPr>
              <a:t>Entscheiden Sie gemeinsam mit Ihren </a:t>
            </a:r>
            <a:r>
              <a:rPr lang="de-DE" sz="3600" dirty="0" err="1">
                <a:solidFill>
                  <a:srgbClr val="5E6869"/>
                </a:solidFill>
                <a:latin typeface="Community Light"/>
                <a:cs typeface="Arial"/>
              </a:rPr>
              <a:t>Abteilungsleiter:innen</a:t>
            </a:r>
            <a:r>
              <a:rPr lang="de-DE" sz="3600" dirty="0">
                <a:solidFill>
                  <a:srgbClr val="5E6869"/>
                </a:solidFill>
                <a:latin typeface="Community Light"/>
                <a:cs typeface="Arial"/>
              </a:rPr>
              <a:t> und HR-Business-Partnern, welche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eine Lizenz erhalten sollten.</a:t>
            </a:r>
          </a:p>
        </p:txBody>
      </p:sp>
      <p:sp>
        <p:nvSpPr>
          <p:cNvPr id="35" name="TextBox 34">
            <a:extLst>
              <a:ext uri="{FF2B5EF4-FFF2-40B4-BE49-F238E27FC236}">
                <a16:creationId xmlns:a16="http://schemas.microsoft.com/office/drawing/2014/main" id="{A728A11A-84A9-924C-9AE5-F2A12F04CB3C}"/>
              </a:ext>
            </a:extLst>
          </p:cNvPr>
          <p:cNvSpPr txBox="1"/>
          <p:nvPr/>
        </p:nvSpPr>
        <p:spPr>
          <a:xfrm>
            <a:off x="7879257" y="7651631"/>
            <a:ext cx="7112650"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Belegschaft informieren</a:t>
            </a:r>
          </a:p>
          <a:p>
            <a:pPr defTabSz="1828514" rtl="0">
              <a:spcBef>
                <a:spcPct val="0"/>
              </a:spcBef>
              <a:spcAft>
                <a:spcPct val="0"/>
              </a:spcAft>
              <a:defRPr/>
            </a:pPr>
            <a:r>
              <a:rPr lang="de-DE" sz="3600" dirty="0">
                <a:solidFill>
                  <a:srgbClr val="5E6869"/>
                </a:solidFill>
                <a:latin typeface="Community Light"/>
                <a:cs typeface="Arial"/>
              </a:rPr>
              <a:t>Informieren Sie Ihre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sobald LinkedIn Learning zur Verfügung steht. Je prominenter Sie dies ankündigen, desto höher ist die Nutzeraktivierung.</a:t>
            </a:r>
          </a:p>
        </p:txBody>
      </p:sp>
      <p:sp>
        <p:nvSpPr>
          <p:cNvPr id="36" name="TextBox 35">
            <a:extLst>
              <a:ext uri="{FF2B5EF4-FFF2-40B4-BE49-F238E27FC236}">
                <a16:creationId xmlns:a16="http://schemas.microsoft.com/office/drawing/2014/main" id="{247C79F0-A92D-8C4B-9D39-2B0096515757}"/>
              </a:ext>
            </a:extLst>
          </p:cNvPr>
          <p:cNvSpPr txBox="1"/>
          <p:nvPr/>
        </p:nvSpPr>
        <p:spPr>
          <a:xfrm>
            <a:off x="16109782" y="3334414"/>
            <a:ext cx="7226854" cy="403187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Mit der IT zusammenarbeiten</a:t>
            </a:r>
          </a:p>
          <a:p>
            <a:pPr defTabSz="1828514" rtl="0">
              <a:spcBef>
                <a:spcPct val="0"/>
              </a:spcBef>
              <a:spcAft>
                <a:spcPct val="0"/>
              </a:spcAft>
              <a:defRPr/>
            </a:pPr>
            <a:r>
              <a:rPr lang="de-DE" sz="3600" dirty="0">
                <a:solidFill>
                  <a:srgbClr val="5E6869"/>
                </a:solidFill>
                <a:latin typeface="Community Light"/>
                <a:cs typeface="Arial"/>
              </a:rPr>
              <a:t>Überlegen Sie gemeinsam mit der IT, wie LinkedIn Learning den Beschäftigten am einfachsten zugänglich gemacht werden kann. Bewährt haben sich SSO und/oder die Integration in das bestehende LMS.</a:t>
            </a:r>
          </a:p>
        </p:txBody>
      </p:sp>
      <p:sp>
        <p:nvSpPr>
          <p:cNvPr id="39" name="TextBox 38">
            <a:extLst>
              <a:ext uri="{FF2B5EF4-FFF2-40B4-BE49-F238E27FC236}">
                <a16:creationId xmlns:a16="http://schemas.microsoft.com/office/drawing/2014/main" id="{73A50B57-B8B2-2446-BED2-0301A0E9C5EA}"/>
              </a:ext>
            </a:extLst>
          </p:cNvPr>
          <p:cNvSpPr txBox="1"/>
          <p:nvPr/>
        </p:nvSpPr>
        <p:spPr>
          <a:xfrm>
            <a:off x="16078718" y="7636919"/>
            <a:ext cx="7504296"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dirty="0">
                <a:solidFill>
                  <a:srgbClr val="0664C2"/>
                </a:solidFill>
                <a:latin typeface="Community Light"/>
                <a:cs typeface="Arial"/>
              </a:rPr>
              <a:t>Wir sind für Sie da</a:t>
            </a:r>
          </a:p>
          <a:p>
            <a:pPr defTabSz="1828514" rtl="0">
              <a:spcBef>
                <a:spcPct val="0"/>
              </a:spcBef>
              <a:spcAft>
                <a:spcPct val="0"/>
              </a:spcAft>
              <a:defRPr/>
            </a:pPr>
            <a:r>
              <a:rPr lang="de-DE" sz="3600" dirty="0">
                <a:solidFill>
                  <a:srgbClr val="5E6869"/>
                </a:solidFill>
                <a:latin typeface="Community Light"/>
                <a:cs typeface="Arial"/>
              </a:rPr>
              <a:t>Begleiten Sie die Einführung durch eine Marketingkampagne. Hierbei unterstützt Sie Ihr CSM oder unser Vertriebsteam. Hilfreiche Tipps finden Sie auch in unserem Customer </a:t>
            </a:r>
            <a:r>
              <a:rPr lang="de-DE" sz="3600" dirty="0" err="1">
                <a:solidFill>
                  <a:srgbClr val="5E6869"/>
                </a:solidFill>
                <a:latin typeface="Community Light"/>
                <a:cs typeface="Arial"/>
              </a:rPr>
              <a:t>Success</a:t>
            </a:r>
            <a:r>
              <a:rPr lang="de-DE" sz="3600" dirty="0">
                <a:solidFill>
                  <a:srgbClr val="5E6869"/>
                </a:solidFill>
                <a:latin typeface="Community Light"/>
                <a:cs typeface="Arial"/>
              </a:rPr>
              <a:t> Center.</a:t>
            </a:r>
          </a:p>
        </p:txBody>
      </p:sp>
      <p:sp>
        <p:nvSpPr>
          <p:cNvPr id="27" name="Rectangle 26">
            <a:extLst>
              <a:ext uri="{FF2B5EF4-FFF2-40B4-BE49-F238E27FC236}">
                <a16:creationId xmlns:a16="http://schemas.microsoft.com/office/drawing/2014/main" id="{B243437D-9585-5E4F-9CBF-330EA19DA2BC}"/>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2A2D2F62-81E4-3A44-8CE5-3F45B334B165}"/>
              </a:ext>
            </a:extLst>
          </p:cNvPr>
          <p:cNvGrpSpPr/>
          <p:nvPr/>
        </p:nvGrpSpPr>
        <p:grpSpPr>
          <a:xfrm>
            <a:off x="1029235" y="2012495"/>
            <a:ext cx="4437408" cy="3287820"/>
            <a:chOff x="1331027" y="5000177"/>
            <a:chExt cx="4437408" cy="3287820"/>
          </a:xfrm>
        </p:grpSpPr>
        <p:sp>
          <p:nvSpPr>
            <p:cNvPr id="37" name="Rectangle 36">
              <a:extLst>
                <a:ext uri="{FF2B5EF4-FFF2-40B4-BE49-F238E27FC236}">
                  <a16:creationId xmlns:a16="http://schemas.microsoft.com/office/drawing/2014/main" id="{11A66D82-D4E4-5D41-9CD1-048B43EAC81F}"/>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1</a:t>
              </a:r>
            </a:p>
          </p:txBody>
        </p:sp>
        <p:sp>
          <p:nvSpPr>
            <p:cNvPr id="40" name="Rectangle 39">
              <a:extLst>
                <a:ext uri="{FF2B5EF4-FFF2-40B4-BE49-F238E27FC236}">
                  <a16:creationId xmlns:a16="http://schemas.microsoft.com/office/drawing/2014/main" id="{EC712EE8-E626-1F4A-8E80-38212BDB5186}"/>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a:solidFill>
                    <a:srgbClr val="0465C3"/>
                  </a:solidFill>
                  <a:latin typeface="Community Light"/>
                  <a:cs typeface="Arial"/>
                </a:rPr>
                <a:t>Lizenzen zuweisen</a:t>
              </a:r>
            </a:p>
          </p:txBody>
        </p:sp>
        <p:cxnSp>
          <p:nvCxnSpPr>
            <p:cNvPr id="41" name="Straight Connector 40">
              <a:extLst>
                <a:ext uri="{FF2B5EF4-FFF2-40B4-BE49-F238E27FC236}">
                  <a16:creationId xmlns:a16="http://schemas.microsoft.com/office/drawing/2014/main" id="{C34C0FCF-7EC8-BD43-87BE-0B40F5E07A7E}"/>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615425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5" name="Rectangle 4">
            <a:extLst>
              <a:ext uri="{FF2B5EF4-FFF2-40B4-BE49-F238E27FC236}">
                <a16:creationId xmlns:a16="http://schemas.microsoft.com/office/drawing/2014/main" id="{C3E40950-087E-6C41-93C9-30195B23F714}"/>
              </a:ext>
            </a:extLst>
          </p:cNvPr>
          <p:cNvSpPr/>
          <p:nvPr/>
        </p:nvSpPr>
        <p:spPr>
          <a:xfrm>
            <a:off x="18626517" y="2114093"/>
            <a:ext cx="4408325" cy="7538971"/>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4883871"/>
            <a:ext cx="4408325" cy="3695324"/>
            <a:chOff x="18626517" y="4695995"/>
            <a:chExt cx="4408325" cy="3695324"/>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7221768"/>
              <a:ext cx="3625090" cy="116955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3800">
                  <a:solidFill>
                    <a:srgbClr val="5E6869"/>
                  </a:solidFill>
                  <a:latin typeface="Community Light" panose="02000303040000020003" pitchFamily="2" charset="0"/>
                  <a:cs typeface="Arial" panose="020B0604020202020204" pitchFamily="34" charset="0"/>
                </a:rPr>
                <a:t>aktiver auf</a:t>
              </a:r>
            </a:p>
            <a:p>
              <a:pPr algn="ctr" defTabSz="457096" rtl="0">
                <a:spcBef>
                  <a:spcPct val="0"/>
                </a:spcBef>
                <a:spcAft>
                  <a:spcPct val="0"/>
                </a:spcAft>
                <a:defRPr/>
              </a:pPr>
              <a:r>
                <a:rPr lang="de-DE" sz="3800">
                  <a:solidFill>
                    <a:srgbClr val="5E6869"/>
                  </a:solidFill>
                  <a:latin typeface="Community Light" panose="02000303040000020003" pitchFamily="2" charset="0"/>
                  <a:cs typeface="Arial" panose="020B0604020202020204" pitchFamily="34" charset="0"/>
                </a:rPr>
                <a:t>LinkedIn Learning.</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4695995"/>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16000">
                  <a:solidFill>
                    <a:srgbClr val="0664C2"/>
                  </a:solidFill>
                  <a:latin typeface="Community Light" panose="02000303040000020003" pitchFamily="2" charset="0"/>
                  <a:cs typeface="AvenirNext LT Pro Regular"/>
                </a:rPr>
                <a:t>1,5x</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733510"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Manche Behörden überspringen diesen Schritt bewusst. Unsere Studien zeigen jedoch, dass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die ihr LinkedIn Learning-Profil mit LinkedIn verknüpfen, das Angebot stärker nutzen.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Warum? Durch die Verknüpfung erhalten sie bessere Content-Empfehlungen, sie können soziale Funktionen wie Q&amp;As nutzen und sich auch auf </a:t>
            </a:r>
            <a:r>
              <a:rPr lang="de-DE" sz="3600" dirty="0" err="1">
                <a:solidFill>
                  <a:srgbClr val="5E6869"/>
                </a:solidFill>
                <a:latin typeface="Community Light"/>
                <a:cs typeface="Arial"/>
              </a:rPr>
              <a:t>LinkedIn.com</a:t>
            </a:r>
            <a:r>
              <a:rPr lang="de-DE" sz="3600" dirty="0">
                <a:solidFill>
                  <a:srgbClr val="5E6869"/>
                </a:solidFill>
                <a:latin typeface="Community Light"/>
                <a:cs typeface="Arial"/>
              </a:rPr>
              <a:t> informieren und weiterbilden.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Sie möchten die Profile nicht verknüpfen?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Kein Problem. Auch mit den anderen Strategien in diesem Ratgeber können Sie die Lernmotivation Ihrer Beschäftigten erfolgreich steigern.</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2" name="TextBox 31">
            <a:extLst>
              <a:ext uri="{FF2B5EF4-FFF2-40B4-BE49-F238E27FC236}">
                <a16:creationId xmlns:a16="http://schemas.microsoft.com/office/drawing/2014/main" id="{3CE15BAD-45B7-9B43-8EBD-0FA765AC2DEF}"/>
              </a:ext>
            </a:extLst>
          </p:cNvPr>
          <p:cNvSpPr txBox="1"/>
          <p:nvPr/>
        </p:nvSpPr>
        <p:spPr>
          <a:xfrm>
            <a:off x="19043374" y="3139121"/>
            <a:ext cx="3625090"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de-DE" sz="3800">
                <a:solidFill>
                  <a:srgbClr val="5E6869"/>
                </a:solidFill>
                <a:latin typeface="Community Light" panose="02000303040000020003" pitchFamily="2" charset="0"/>
                <a:cs typeface="Arial" panose="020B0604020202020204" pitchFamily="34" charset="0"/>
              </a:rPr>
              <a:t>Nutzer:innen mit verknüpften Profilen sind</a:t>
            </a:r>
            <a:br>
              <a:rPr lang="en-US" sz="3800" dirty="0">
                <a:solidFill>
                  <a:srgbClr val="5E6869"/>
                </a:solidFill>
                <a:latin typeface="Community Light" panose="02000303040000020003" pitchFamily="2" charset="0"/>
                <a:cs typeface="Arial" panose="020B0604020202020204" pitchFamily="34" charset="0"/>
              </a:rPr>
            </a:br>
            <a:endParaRPr lang="en-US" sz="3800" dirty="0">
              <a:solidFill>
                <a:srgbClr val="5E6869"/>
              </a:solidFill>
              <a:latin typeface="Community Light" panose="02000303040000020003" pitchFamily="2" charset="0"/>
              <a:cs typeface="Arial" panose="020B0604020202020204" pitchFamily="34" charset="0"/>
            </a:endParaRPr>
          </a:p>
        </p:txBody>
      </p:sp>
      <p:grpSp>
        <p:nvGrpSpPr>
          <p:cNvPr id="34" name="Group 33">
            <a:extLst>
              <a:ext uri="{FF2B5EF4-FFF2-40B4-BE49-F238E27FC236}">
                <a16:creationId xmlns:a16="http://schemas.microsoft.com/office/drawing/2014/main" id="{1C73E7C5-EAF5-D449-BE3A-737A4330FFFA}"/>
              </a:ext>
            </a:extLst>
          </p:cNvPr>
          <p:cNvGrpSpPr/>
          <p:nvPr/>
        </p:nvGrpSpPr>
        <p:grpSpPr>
          <a:xfrm>
            <a:off x="1029235" y="2012495"/>
            <a:ext cx="4437408" cy="4269766"/>
            <a:chOff x="1331027" y="5000177"/>
            <a:chExt cx="4437408" cy="4269766"/>
          </a:xfrm>
        </p:grpSpPr>
        <p:sp>
          <p:nvSpPr>
            <p:cNvPr id="35" name="Rectangle 34">
              <a:extLst>
                <a:ext uri="{FF2B5EF4-FFF2-40B4-BE49-F238E27FC236}">
                  <a16:creationId xmlns:a16="http://schemas.microsoft.com/office/drawing/2014/main" id="{2F526CA9-E580-304B-8474-B9D5603542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31310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a:solidFill>
                    <a:srgbClr val="0465C3"/>
                  </a:solidFill>
                  <a:latin typeface="Community Light"/>
                  <a:cs typeface="Arial"/>
                </a:rPr>
                <a:t>Profile verknüpfen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32646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2" name="Group 1">
            <a:extLst>
              <a:ext uri="{FF2B5EF4-FFF2-40B4-BE49-F238E27FC236}">
                <a16:creationId xmlns:a16="http://schemas.microsoft.com/office/drawing/2014/main" id="{0DC96EFC-EDE0-2F4D-9E9D-3924AE4D524C}"/>
              </a:ext>
            </a:extLst>
          </p:cNvPr>
          <p:cNvGrpSpPr/>
          <p:nvPr/>
        </p:nvGrpSpPr>
        <p:grpSpPr>
          <a:xfrm>
            <a:off x="16109781" y="2012495"/>
            <a:ext cx="7643353" cy="8032077"/>
            <a:chOff x="16109781" y="3079003"/>
            <a:chExt cx="7643353" cy="8032077"/>
          </a:xfrm>
        </p:grpSpPr>
        <p:sp>
          <p:nvSpPr>
            <p:cNvPr id="52" name="TextBox 51">
              <a:extLst>
                <a:ext uri="{FF2B5EF4-FFF2-40B4-BE49-F238E27FC236}">
                  <a16:creationId xmlns:a16="http://schemas.microsoft.com/office/drawing/2014/main" id="{09C25020-285B-884C-A2CA-5F9612D8600E}"/>
                </a:ext>
              </a:extLst>
            </p:cNvPr>
            <p:cNvSpPr txBox="1"/>
            <p:nvPr/>
          </p:nvSpPr>
          <p:spPr>
            <a:xfrm>
              <a:off x="16109781" y="3079003"/>
              <a:ext cx="6799904" cy="2123658"/>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4600" dirty="0">
                  <a:solidFill>
                    <a:srgbClr val="0664C2"/>
                  </a:solidFill>
                  <a:latin typeface="Community Light" panose="02000303040000020003" pitchFamily="2" charset="0"/>
                  <a:cs typeface="Arial" panose="020B0604020202020204" pitchFamily="34" charset="0"/>
                </a:rPr>
                <a:t>Daten und Einblicke des LinkedIn Netzwerks für eine persönlichere Lernerfahrung:</a:t>
              </a:r>
            </a:p>
          </p:txBody>
        </p:sp>
        <p:sp>
          <p:nvSpPr>
            <p:cNvPr id="53" name="TextBox 52">
              <a:extLst>
                <a:ext uri="{FF2B5EF4-FFF2-40B4-BE49-F238E27FC236}">
                  <a16:creationId xmlns:a16="http://schemas.microsoft.com/office/drawing/2014/main" id="{60EE3EC8-8B52-D349-BC98-4EF3D08FD330}"/>
                </a:ext>
              </a:extLst>
            </p:cNvPr>
            <p:cNvSpPr txBox="1"/>
            <p:nvPr/>
          </p:nvSpPr>
          <p:spPr>
            <a:xfrm>
              <a:off x="16891593" y="6451900"/>
              <a:ext cx="6648891"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Schneller und einfacher einloggen direkt von </a:t>
              </a:r>
              <a:r>
                <a:rPr lang="de-DE" sz="3400" dirty="0" err="1">
                  <a:solidFill>
                    <a:srgbClr val="5E6869"/>
                  </a:solidFill>
                  <a:latin typeface="Community Light" panose="02000303040000020003" pitchFamily="2" charset="0"/>
                  <a:cs typeface="Arial" panose="020B0604020202020204" pitchFamily="34" charset="0"/>
                </a:rPr>
                <a:t>LinkedIn.com</a:t>
              </a:r>
              <a:r>
                <a:rPr lang="de-DE" sz="3400" dirty="0">
                  <a:solidFill>
                    <a:srgbClr val="5E6869"/>
                  </a:solidFill>
                  <a:latin typeface="Community Light" panose="02000303040000020003" pitchFamily="2" charset="0"/>
                  <a:cs typeface="Arial" panose="020B0604020202020204" pitchFamily="34" charset="0"/>
                </a:rPr>
                <a:t> aus</a:t>
              </a:r>
            </a:p>
          </p:txBody>
        </p:sp>
        <p:sp>
          <p:nvSpPr>
            <p:cNvPr id="54" name="TextBox 53">
              <a:extLst>
                <a:ext uri="{FF2B5EF4-FFF2-40B4-BE49-F238E27FC236}">
                  <a16:creationId xmlns:a16="http://schemas.microsoft.com/office/drawing/2014/main" id="{C28145C2-F91F-D94C-ACFB-8B065D762731}"/>
                </a:ext>
              </a:extLst>
            </p:cNvPr>
            <p:cNvSpPr txBox="1"/>
            <p:nvPr/>
          </p:nvSpPr>
          <p:spPr>
            <a:xfrm>
              <a:off x="16893475" y="7660041"/>
              <a:ext cx="6859659" cy="156966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Besser abgestimmte Kursempfehlungen anhand von Jobbezeichnung, Kenntnissen und Branche</a:t>
              </a:r>
            </a:p>
          </p:txBody>
        </p:sp>
        <p:sp>
          <p:nvSpPr>
            <p:cNvPr id="55" name="TextBox 54">
              <a:extLst>
                <a:ext uri="{FF2B5EF4-FFF2-40B4-BE49-F238E27FC236}">
                  <a16:creationId xmlns:a16="http://schemas.microsoft.com/office/drawing/2014/main" id="{2DF268C0-6576-0A4E-A5C9-1497C629C55B}"/>
                </a:ext>
              </a:extLst>
            </p:cNvPr>
            <p:cNvSpPr txBox="1"/>
            <p:nvPr/>
          </p:nvSpPr>
          <p:spPr>
            <a:xfrm>
              <a:off x="16891590" y="10064640"/>
              <a:ext cx="6648893"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Kurse für einfaches, direktes Lernen direkt im LinkedIn Newsfeed abspielbar</a:t>
              </a:r>
            </a:p>
          </p:txBody>
        </p:sp>
        <p:grpSp>
          <p:nvGrpSpPr>
            <p:cNvPr id="56" name="Group 55">
              <a:extLst>
                <a:ext uri="{FF2B5EF4-FFF2-40B4-BE49-F238E27FC236}">
                  <a16:creationId xmlns:a16="http://schemas.microsoft.com/office/drawing/2014/main" id="{79DE5436-EA88-044D-9847-4BFB5BCF8A3F}"/>
                </a:ext>
              </a:extLst>
            </p:cNvPr>
            <p:cNvGrpSpPr/>
            <p:nvPr/>
          </p:nvGrpSpPr>
          <p:grpSpPr>
            <a:xfrm>
              <a:off x="16125485" y="6408145"/>
              <a:ext cx="584698" cy="587024"/>
              <a:chOff x="1302434" y="7529266"/>
              <a:chExt cx="584775" cy="587101"/>
            </a:xfrm>
          </p:grpSpPr>
          <p:sp>
            <p:nvSpPr>
              <p:cNvPr id="57" name="Oval 56">
                <a:extLst>
                  <a:ext uri="{FF2B5EF4-FFF2-40B4-BE49-F238E27FC236}">
                    <a16:creationId xmlns:a16="http://schemas.microsoft.com/office/drawing/2014/main" id="{EF6CC7D2-7C2C-024C-BE47-A14A54B99526}"/>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8" name="TextBox 57">
                <a:extLst>
                  <a:ext uri="{FF2B5EF4-FFF2-40B4-BE49-F238E27FC236}">
                    <a16:creationId xmlns:a16="http://schemas.microsoft.com/office/drawing/2014/main" id="{FA72439D-C35D-6E42-AD36-208AFF21B695}"/>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1</a:t>
                </a:r>
              </a:p>
            </p:txBody>
          </p:sp>
        </p:grpSp>
        <p:grpSp>
          <p:nvGrpSpPr>
            <p:cNvPr id="59" name="Group 58">
              <a:extLst>
                <a:ext uri="{FF2B5EF4-FFF2-40B4-BE49-F238E27FC236}">
                  <a16:creationId xmlns:a16="http://schemas.microsoft.com/office/drawing/2014/main" id="{7E2658FE-556D-FB4D-BEFB-AD4A9B8A1108}"/>
                </a:ext>
              </a:extLst>
            </p:cNvPr>
            <p:cNvGrpSpPr/>
            <p:nvPr/>
          </p:nvGrpSpPr>
          <p:grpSpPr>
            <a:xfrm>
              <a:off x="16123265" y="7622222"/>
              <a:ext cx="584698" cy="587024"/>
              <a:chOff x="1302434" y="7529266"/>
              <a:chExt cx="584775" cy="587101"/>
            </a:xfrm>
          </p:grpSpPr>
          <p:sp>
            <p:nvSpPr>
              <p:cNvPr id="60" name="Oval 59">
                <a:extLst>
                  <a:ext uri="{FF2B5EF4-FFF2-40B4-BE49-F238E27FC236}">
                    <a16:creationId xmlns:a16="http://schemas.microsoft.com/office/drawing/2014/main" id="{491F5748-02D2-A243-89DD-414C0F8F4469}"/>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1" name="TextBox 60">
                <a:extLst>
                  <a:ext uri="{FF2B5EF4-FFF2-40B4-BE49-F238E27FC236}">
                    <a16:creationId xmlns:a16="http://schemas.microsoft.com/office/drawing/2014/main" id="{2FD3C181-5141-F244-B5B9-B35E4301F0C0}"/>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2</a:t>
                </a:r>
              </a:p>
            </p:txBody>
          </p:sp>
        </p:grpSp>
        <p:grpSp>
          <p:nvGrpSpPr>
            <p:cNvPr id="62" name="Group 61">
              <a:extLst>
                <a:ext uri="{FF2B5EF4-FFF2-40B4-BE49-F238E27FC236}">
                  <a16:creationId xmlns:a16="http://schemas.microsoft.com/office/drawing/2014/main" id="{D01514E2-9E27-7342-AD80-6425AC912ECD}"/>
                </a:ext>
              </a:extLst>
            </p:cNvPr>
            <p:cNvGrpSpPr/>
            <p:nvPr/>
          </p:nvGrpSpPr>
          <p:grpSpPr>
            <a:xfrm>
              <a:off x="16110207" y="9327598"/>
              <a:ext cx="584698" cy="587024"/>
              <a:chOff x="1302434" y="7529266"/>
              <a:chExt cx="584775" cy="587101"/>
            </a:xfrm>
          </p:grpSpPr>
          <p:sp>
            <p:nvSpPr>
              <p:cNvPr id="63" name="Oval 62">
                <a:extLst>
                  <a:ext uri="{FF2B5EF4-FFF2-40B4-BE49-F238E27FC236}">
                    <a16:creationId xmlns:a16="http://schemas.microsoft.com/office/drawing/2014/main" id="{00787338-071B-DB45-A4FF-9716C460BB48}"/>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64" name="TextBox 63">
                <a:extLst>
                  <a:ext uri="{FF2B5EF4-FFF2-40B4-BE49-F238E27FC236}">
                    <a16:creationId xmlns:a16="http://schemas.microsoft.com/office/drawing/2014/main" id="{8979B425-B77C-BB46-B40A-E0DCEC71B6BF}"/>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a:solidFill>
                      <a:srgbClr val="0664C2"/>
                    </a:solidFill>
                    <a:latin typeface="Community" panose="02000303040000020003" pitchFamily="2" charset="0"/>
                    <a:cs typeface="AvenirNext LT Pro Regular"/>
                  </a:rPr>
                  <a:t>3</a:t>
                </a:r>
              </a:p>
            </p:txBody>
          </p:sp>
        </p:grpSp>
        <p:sp>
          <p:nvSpPr>
            <p:cNvPr id="65" name="TextBox 64">
              <a:extLst>
                <a:ext uri="{FF2B5EF4-FFF2-40B4-BE49-F238E27FC236}">
                  <a16:creationId xmlns:a16="http://schemas.microsoft.com/office/drawing/2014/main" id="{E8F29CBD-5398-7342-A1E9-B07B53623F28}"/>
                </a:ext>
              </a:extLst>
            </p:cNvPr>
            <p:cNvSpPr txBox="1"/>
            <p:nvPr/>
          </p:nvSpPr>
          <p:spPr>
            <a:xfrm>
              <a:off x="16891591" y="9391402"/>
              <a:ext cx="6127713"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Q&amp;A-Funktion mit </a:t>
              </a:r>
              <a:r>
                <a:rPr lang="de-DE" sz="3400" dirty="0" err="1">
                  <a:solidFill>
                    <a:srgbClr val="5E6869"/>
                  </a:solidFill>
                  <a:latin typeface="Community Light" panose="02000303040000020003" pitchFamily="2" charset="0"/>
                  <a:cs typeface="Arial" panose="020B0604020202020204" pitchFamily="34" charset="0"/>
                </a:rPr>
                <a:t>Kurstrainer:innen</a:t>
              </a:r>
              <a:endParaRPr lang="de-DE" sz="3400" dirty="0">
                <a:solidFill>
                  <a:srgbClr val="5E6869"/>
                </a:solidFill>
                <a:latin typeface="Community Light" panose="02000303040000020003" pitchFamily="2" charset="0"/>
                <a:cs typeface="Arial" panose="020B0604020202020204" pitchFamily="34" charset="0"/>
              </a:endParaRPr>
            </a:p>
          </p:txBody>
        </p:sp>
        <p:grpSp>
          <p:nvGrpSpPr>
            <p:cNvPr id="66" name="Group 65">
              <a:extLst>
                <a:ext uri="{FF2B5EF4-FFF2-40B4-BE49-F238E27FC236}">
                  <a16:creationId xmlns:a16="http://schemas.microsoft.com/office/drawing/2014/main" id="{A219F789-6108-9F4A-875C-D58C80199ED3}"/>
                </a:ext>
              </a:extLst>
            </p:cNvPr>
            <p:cNvGrpSpPr/>
            <p:nvPr/>
          </p:nvGrpSpPr>
          <p:grpSpPr>
            <a:xfrm>
              <a:off x="16109781" y="10170301"/>
              <a:ext cx="584698" cy="584775"/>
              <a:chOff x="1302008" y="7140772"/>
              <a:chExt cx="584775" cy="584852"/>
            </a:xfrm>
          </p:grpSpPr>
          <p:sp>
            <p:nvSpPr>
              <p:cNvPr id="67" name="Oval 66">
                <a:extLst>
                  <a:ext uri="{FF2B5EF4-FFF2-40B4-BE49-F238E27FC236}">
                    <a16:creationId xmlns:a16="http://schemas.microsoft.com/office/drawing/2014/main" id="{D2BC3669-52FD-AD43-8D13-CB66DCF45FB3}"/>
                  </a:ext>
                </a:extLst>
              </p:cNvPr>
              <p:cNvSpPr/>
              <p:nvPr/>
            </p:nvSpPr>
            <p:spPr>
              <a:xfrm>
                <a:off x="1302008" y="7140849"/>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8" name="TextBox 67">
                <a:extLst>
                  <a:ext uri="{FF2B5EF4-FFF2-40B4-BE49-F238E27FC236}">
                    <a16:creationId xmlns:a16="http://schemas.microsoft.com/office/drawing/2014/main" id="{19895DAA-EB22-DD41-B5D9-2426B8CDA107}"/>
                  </a:ext>
                </a:extLst>
              </p:cNvPr>
              <p:cNvSpPr txBox="1"/>
              <p:nvPr/>
            </p:nvSpPr>
            <p:spPr>
              <a:xfrm>
                <a:off x="1427342" y="7140772"/>
                <a:ext cx="334956" cy="584852"/>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de-DE" sz="3800" dirty="0">
                    <a:solidFill>
                      <a:srgbClr val="0664C2"/>
                    </a:solidFill>
                    <a:latin typeface="Community" panose="02000303040000020003" pitchFamily="2" charset="0"/>
                    <a:cs typeface="AvenirNext LT Pro Regular"/>
                  </a:rPr>
                  <a:t>4</a:t>
                </a:r>
              </a:p>
            </p:txBody>
          </p:sp>
        </p:grpSp>
      </p:grpSp>
      <p:grpSp>
        <p:nvGrpSpPr>
          <p:cNvPr id="5" name="Group 4">
            <a:extLst>
              <a:ext uri="{FF2B5EF4-FFF2-40B4-BE49-F238E27FC236}">
                <a16:creationId xmlns:a16="http://schemas.microsoft.com/office/drawing/2014/main" id="{AFAE9D13-8B78-A54F-A366-A82682610978}"/>
              </a:ext>
            </a:extLst>
          </p:cNvPr>
          <p:cNvGrpSpPr/>
          <p:nvPr/>
        </p:nvGrpSpPr>
        <p:grpSpPr>
          <a:xfrm>
            <a:off x="6826068" y="2012495"/>
            <a:ext cx="11191116" cy="8450400"/>
            <a:chOff x="6826068" y="2012495"/>
            <a:chExt cx="11191116" cy="8450400"/>
          </a:xfrm>
        </p:grpSpPr>
        <p:graphicFrame>
          <p:nvGraphicFramePr>
            <p:cNvPr id="70" name="Chart 69">
              <a:extLst>
                <a:ext uri="{FF2B5EF4-FFF2-40B4-BE49-F238E27FC236}">
                  <a16:creationId xmlns:a16="http://schemas.microsoft.com/office/drawing/2014/main" id="{5A328D3B-5CA0-6046-91D4-AC67EAF8EE33}"/>
                </a:ext>
              </a:extLst>
            </p:cNvPr>
            <p:cNvGraphicFramePr/>
            <p:nvPr>
              <p:extLst>
                <p:ext uri="{D42A27DB-BD31-4B8C-83A1-F6EECF244321}">
                  <p14:modId xmlns:p14="http://schemas.microsoft.com/office/powerpoint/2010/main" val="3017702794"/>
                </p:ext>
              </p:extLst>
            </p:nvPr>
          </p:nvGraphicFramePr>
          <p:xfrm>
            <a:off x="6826068" y="3125054"/>
            <a:ext cx="5179123" cy="345274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3" name="Chart 72">
              <a:extLst>
                <a:ext uri="{FF2B5EF4-FFF2-40B4-BE49-F238E27FC236}">
                  <a16:creationId xmlns:a16="http://schemas.microsoft.com/office/drawing/2014/main" id="{6D8D2346-DE81-7046-8C22-57CB1CFCCBAA}"/>
                </a:ext>
              </a:extLst>
            </p:cNvPr>
            <p:cNvGraphicFramePr/>
            <p:nvPr>
              <p:extLst>
                <p:ext uri="{D42A27DB-BD31-4B8C-83A1-F6EECF244321}">
                  <p14:modId xmlns:p14="http://schemas.microsoft.com/office/powerpoint/2010/main" val="1437554650"/>
                </p:ext>
              </p:extLst>
            </p:nvPr>
          </p:nvGraphicFramePr>
          <p:xfrm>
            <a:off x="6826070" y="7010149"/>
            <a:ext cx="5179121" cy="3452746"/>
          </p:xfrm>
          <a:graphic>
            <a:graphicData uri="http://schemas.openxmlformats.org/drawingml/2006/chart">
              <c:chart xmlns:c="http://schemas.openxmlformats.org/drawingml/2006/chart" xmlns:r="http://schemas.openxmlformats.org/officeDocument/2006/relationships" r:id="rId6"/>
            </a:graphicData>
          </a:graphic>
        </p:graphicFrame>
        <p:grpSp>
          <p:nvGrpSpPr>
            <p:cNvPr id="4" name="Group 3">
              <a:extLst>
                <a:ext uri="{FF2B5EF4-FFF2-40B4-BE49-F238E27FC236}">
                  <a16:creationId xmlns:a16="http://schemas.microsoft.com/office/drawing/2014/main" id="{C7E45254-DAB7-2C41-973E-E5CBBBEF2E0A}"/>
                </a:ext>
              </a:extLst>
            </p:cNvPr>
            <p:cNvGrpSpPr/>
            <p:nvPr/>
          </p:nvGrpSpPr>
          <p:grpSpPr>
            <a:xfrm>
              <a:off x="7840433" y="2012495"/>
              <a:ext cx="10176751" cy="7770467"/>
              <a:chOff x="7840433" y="2012495"/>
              <a:chExt cx="10176751" cy="7770467"/>
            </a:xfrm>
          </p:grpSpPr>
          <p:sp>
            <p:nvSpPr>
              <p:cNvPr id="33" name="TextBox 32">
                <a:extLst>
                  <a:ext uri="{FF2B5EF4-FFF2-40B4-BE49-F238E27FC236}">
                    <a16:creationId xmlns:a16="http://schemas.microsoft.com/office/drawing/2014/main" id="{7D12CE6E-4A4C-B440-9427-BDDE8412D301}"/>
                  </a:ext>
                </a:extLst>
              </p:cNvPr>
              <p:cNvSpPr txBox="1"/>
              <p:nvPr/>
            </p:nvSpPr>
            <p:spPr>
              <a:xfrm>
                <a:off x="7840433" y="2012495"/>
                <a:ext cx="10176751"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4600">
                    <a:solidFill>
                      <a:srgbClr val="5E6869"/>
                    </a:solidFill>
                    <a:latin typeface="Community" panose="02000303040000020003" pitchFamily="2" charset="0"/>
                    <a:cs typeface="Arial"/>
                  </a:rPr>
                  <a:t>Die Vorteile</a:t>
                </a:r>
              </a:p>
            </p:txBody>
          </p:sp>
          <p:sp>
            <p:nvSpPr>
              <p:cNvPr id="71" name="TextBox 70">
                <a:extLst>
                  <a:ext uri="{FF2B5EF4-FFF2-40B4-BE49-F238E27FC236}">
                    <a16:creationId xmlns:a16="http://schemas.microsoft.com/office/drawing/2014/main" id="{DA59868A-B723-F740-B0A5-A99B6703F57C}"/>
                  </a:ext>
                </a:extLst>
              </p:cNvPr>
              <p:cNvSpPr txBox="1"/>
              <p:nvPr/>
            </p:nvSpPr>
            <p:spPr>
              <a:xfrm>
                <a:off x="8203809" y="4206921"/>
                <a:ext cx="2410891"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de-DE" sz="8000">
                    <a:solidFill>
                      <a:srgbClr val="0664C2"/>
                    </a:solidFill>
                    <a:latin typeface="Community" panose="02000303040000020003" pitchFamily="2" charset="0"/>
                    <a:cs typeface="AvenirNext LT Pro Regular"/>
                  </a:rPr>
                  <a:t>95 %</a:t>
                </a:r>
              </a:p>
            </p:txBody>
          </p:sp>
          <p:sp>
            <p:nvSpPr>
              <p:cNvPr id="72" name="TextBox 71">
                <a:extLst>
                  <a:ext uri="{FF2B5EF4-FFF2-40B4-BE49-F238E27FC236}">
                    <a16:creationId xmlns:a16="http://schemas.microsoft.com/office/drawing/2014/main" id="{A8C641FE-EFE6-794B-8231-55832FB39B85}"/>
                  </a:ext>
                </a:extLst>
              </p:cNvPr>
              <p:cNvSpPr txBox="1"/>
              <p:nvPr/>
            </p:nvSpPr>
            <p:spPr>
              <a:xfrm>
                <a:off x="11456208" y="3796551"/>
                <a:ext cx="4044894" cy="209288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der </a:t>
                </a:r>
                <a:r>
                  <a:rPr lang="de-DE" sz="3400" dirty="0" err="1">
                    <a:solidFill>
                      <a:srgbClr val="5E6869"/>
                    </a:solidFill>
                    <a:latin typeface="Community Light" panose="02000303040000020003" pitchFamily="2" charset="0"/>
                    <a:cs typeface="Arial" panose="020B0604020202020204" pitchFamily="34" charset="0"/>
                  </a:rPr>
                  <a:t>Nutzer:innen</a:t>
                </a:r>
                <a:r>
                  <a:rPr lang="de-DE" sz="3400" dirty="0">
                    <a:solidFill>
                      <a:srgbClr val="5E6869"/>
                    </a:solidFill>
                    <a:latin typeface="Community Light" panose="02000303040000020003" pitchFamily="2" charset="0"/>
                    <a:cs typeface="Arial" panose="020B0604020202020204" pitchFamily="34" charset="0"/>
                  </a:rPr>
                  <a:t>, die ihre Konten verknüpfen, aktivieren ihre Lizenz gleich beim ersten Mal.</a:t>
                </a:r>
              </a:p>
            </p:txBody>
          </p:sp>
          <p:sp>
            <p:nvSpPr>
              <p:cNvPr id="74" name="TextBox 73">
                <a:extLst>
                  <a:ext uri="{FF2B5EF4-FFF2-40B4-BE49-F238E27FC236}">
                    <a16:creationId xmlns:a16="http://schemas.microsoft.com/office/drawing/2014/main" id="{E6A616BB-49C9-6042-B9DA-EF5974D4EA7B}"/>
                  </a:ext>
                </a:extLst>
              </p:cNvPr>
              <p:cNvSpPr txBox="1"/>
              <p:nvPr/>
            </p:nvSpPr>
            <p:spPr>
              <a:xfrm>
                <a:off x="8335137" y="8051036"/>
                <a:ext cx="2137276"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de-DE" sz="8000">
                    <a:solidFill>
                      <a:srgbClr val="0664C2"/>
                    </a:solidFill>
                    <a:latin typeface="Community" panose="02000303040000020003" pitchFamily="2" charset="0"/>
                    <a:cs typeface="AvenirNext LT Pro Regular"/>
                  </a:rPr>
                  <a:t>90 %</a:t>
                </a:r>
              </a:p>
            </p:txBody>
          </p:sp>
          <p:sp>
            <p:nvSpPr>
              <p:cNvPr id="75" name="TextBox 74">
                <a:extLst>
                  <a:ext uri="{FF2B5EF4-FFF2-40B4-BE49-F238E27FC236}">
                    <a16:creationId xmlns:a16="http://schemas.microsoft.com/office/drawing/2014/main" id="{5600BE64-A56C-004A-9EC3-6E73F9CE9D5C}"/>
                  </a:ext>
                </a:extLst>
              </p:cNvPr>
              <p:cNvSpPr txBox="1"/>
              <p:nvPr/>
            </p:nvSpPr>
            <p:spPr>
              <a:xfrm>
                <a:off x="11456207" y="7690081"/>
                <a:ext cx="3403678" cy="209288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de-DE" sz="3400" dirty="0">
                    <a:solidFill>
                      <a:srgbClr val="5E6869"/>
                    </a:solidFill>
                    <a:latin typeface="Community Light" panose="02000303040000020003" pitchFamily="2" charset="0"/>
                    <a:cs typeface="Arial" panose="020B0604020202020204" pitchFamily="34" charset="0"/>
                  </a:rPr>
                  <a:t>der </a:t>
                </a:r>
                <a:r>
                  <a:rPr lang="de-DE" sz="3400" dirty="0" err="1">
                    <a:solidFill>
                      <a:srgbClr val="5E6869"/>
                    </a:solidFill>
                    <a:latin typeface="Community Light" panose="02000303040000020003" pitchFamily="2" charset="0"/>
                    <a:cs typeface="Arial" panose="020B0604020202020204" pitchFamily="34" charset="0"/>
                  </a:rPr>
                  <a:t>Nutzer:innen</a:t>
                </a:r>
                <a:r>
                  <a:rPr lang="de-DE" sz="3400" dirty="0">
                    <a:solidFill>
                      <a:srgbClr val="5E6869"/>
                    </a:solidFill>
                    <a:latin typeface="Community Light" panose="02000303040000020003" pitchFamily="2" charset="0"/>
                    <a:cs typeface="Arial" panose="020B0604020202020204" pitchFamily="34" charset="0"/>
                  </a:rPr>
                  <a:t> mit verknüpften Konten bleiben bei LinkedIn eingeloggt.</a:t>
                </a:r>
              </a:p>
            </p:txBody>
          </p:sp>
        </p:grpSp>
      </p:grpSp>
      <p:sp>
        <p:nvSpPr>
          <p:cNvPr id="45" name="Rectangle 44">
            <a:extLst>
              <a:ext uri="{FF2B5EF4-FFF2-40B4-BE49-F238E27FC236}">
                <a16:creationId xmlns:a16="http://schemas.microsoft.com/office/drawing/2014/main" id="{5759C4FC-3D89-8B46-A172-71ACACACCEB1}"/>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61A81FEB-E3D4-C54C-B34B-B4F5E87C12C1}"/>
              </a:ext>
            </a:extLst>
          </p:cNvPr>
          <p:cNvGrpSpPr/>
          <p:nvPr/>
        </p:nvGrpSpPr>
        <p:grpSpPr>
          <a:xfrm>
            <a:off x="1028538" y="2012495"/>
            <a:ext cx="4437408" cy="4269766"/>
            <a:chOff x="1331027" y="5000177"/>
            <a:chExt cx="4437408" cy="4269766"/>
          </a:xfrm>
        </p:grpSpPr>
        <p:sp>
          <p:nvSpPr>
            <p:cNvPr id="50" name="Rectangle 49">
              <a:extLst>
                <a:ext uri="{FF2B5EF4-FFF2-40B4-BE49-F238E27FC236}">
                  <a16:creationId xmlns:a16="http://schemas.microsoft.com/office/drawing/2014/main" id="{13176298-F7B2-DA4D-A00D-914524E96568}"/>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2</a:t>
              </a:r>
            </a:p>
          </p:txBody>
        </p:sp>
        <p:sp>
          <p:nvSpPr>
            <p:cNvPr id="51" name="Rectangle 50">
              <a:extLst>
                <a:ext uri="{FF2B5EF4-FFF2-40B4-BE49-F238E27FC236}">
                  <a16:creationId xmlns:a16="http://schemas.microsoft.com/office/drawing/2014/main" id="{C09706DD-887E-2043-904F-44D82606DE48}"/>
                </a:ext>
              </a:extLst>
            </p:cNvPr>
            <p:cNvSpPr/>
            <p:nvPr/>
          </p:nvSpPr>
          <p:spPr>
            <a:xfrm>
              <a:off x="1352331" y="6138934"/>
              <a:ext cx="4400545" cy="31310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7700">
                  <a:solidFill>
                    <a:srgbClr val="0465C3"/>
                  </a:solidFill>
                  <a:latin typeface="Community Light"/>
                  <a:cs typeface="Arial"/>
                </a:rPr>
                <a:t>Profile verknüpfen</a:t>
              </a:r>
            </a:p>
          </p:txBody>
        </p:sp>
        <p:cxnSp>
          <p:nvCxnSpPr>
            <p:cNvPr id="69" name="Straight Connector 68">
              <a:extLst>
                <a:ext uri="{FF2B5EF4-FFF2-40B4-BE49-F238E27FC236}">
                  <a16:creationId xmlns:a16="http://schemas.microsoft.com/office/drawing/2014/main" id="{58F43813-7C53-B241-8995-BCADB1DEC507}"/>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399454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4" name="Group 3">
            <a:extLst>
              <a:ext uri="{FF2B5EF4-FFF2-40B4-BE49-F238E27FC236}">
                <a16:creationId xmlns:a16="http://schemas.microsoft.com/office/drawing/2014/main" id="{930520AF-1283-6545-A5DC-F73590ED1004}"/>
              </a:ext>
            </a:extLst>
          </p:cNvPr>
          <p:cNvGrpSpPr/>
          <p:nvPr/>
        </p:nvGrpSpPr>
        <p:grpSpPr>
          <a:xfrm>
            <a:off x="26269005" y="-11433"/>
            <a:ext cx="24387175" cy="13782478"/>
            <a:chOff x="7780" y="-11433"/>
            <a:chExt cx="24387175" cy="13782478"/>
          </a:xfrm>
        </p:grpSpPr>
        <p:sp>
          <p:nvSpPr>
            <p:cNvPr id="21" name="Rectangle 20">
              <a:extLst>
                <a:ext uri="{FF2B5EF4-FFF2-40B4-BE49-F238E27FC236}">
                  <a16:creationId xmlns:a16="http://schemas.microsoft.com/office/drawing/2014/main" id="{A2D781CA-60A3-3F4F-B850-ED1C73AE578D}"/>
                </a:ext>
              </a:extLst>
            </p:cNvPr>
            <p:cNvSpPr/>
            <p:nvPr/>
          </p:nvSpPr>
          <p:spPr>
            <a:xfrm>
              <a:off x="7780" y="32179"/>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0E7BC9D-0765-944D-9E3A-024EAEC1D551}"/>
                </a:ext>
              </a:extLst>
            </p:cNvPr>
            <p:cNvSpPr/>
            <p:nvPr/>
          </p:nvSpPr>
          <p:spPr>
            <a:xfrm>
              <a:off x="5768435" y="32178"/>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BD754DD-5359-5B45-B33C-3BEF24FD19A9}"/>
                </a:ext>
              </a:extLst>
            </p:cNvPr>
            <p:cNvSpPr/>
            <p:nvPr/>
          </p:nvSpPr>
          <p:spPr>
            <a:xfrm>
              <a:off x="23050402" y="133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EC8F4F0-B8AF-6B4F-908C-DB962B32C998}"/>
                </a:ext>
              </a:extLst>
            </p:cNvPr>
            <p:cNvSpPr/>
            <p:nvPr/>
          </p:nvSpPr>
          <p:spPr>
            <a:xfrm>
              <a:off x="17289746" y="4361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EC5A487-B4BD-E64F-900D-45EA1B23F15F}"/>
                </a:ext>
              </a:extLst>
            </p:cNvPr>
            <p:cNvSpPr/>
            <p:nvPr/>
          </p:nvSpPr>
          <p:spPr>
            <a:xfrm>
              <a:off x="11529090" y="-11433"/>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EDC1FF29-2964-3D4D-A30E-350721905A3E}"/>
              </a:ext>
            </a:extLst>
          </p:cNvPr>
          <p:cNvGrpSpPr/>
          <p:nvPr/>
        </p:nvGrpSpPr>
        <p:grpSpPr>
          <a:xfrm>
            <a:off x="1029235" y="2012495"/>
            <a:ext cx="4437408" cy="3287820"/>
            <a:chOff x="1331027" y="5000177"/>
            <a:chExt cx="4437408" cy="3287820"/>
          </a:xfrm>
        </p:grpSpPr>
        <p:sp>
          <p:nvSpPr>
            <p:cNvPr id="31" name="Rectangle 30">
              <a:extLst>
                <a:ext uri="{FF2B5EF4-FFF2-40B4-BE49-F238E27FC236}">
                  <a16:creationId xmlns:a16="http://schemas.microsoft.com/office/drawing/2014/main" id="{1943DB4B-6622-0242-BF6C-1FF9D3BD4A66}"/>
                </a:ext>
              </a:extLst>
            </p:cNvPr>
            <p:cNvSpPr/>
            <p:nvPr/>
          </p:nvSpPr>
          <p:spPr>
            <a:xfrm>
              <a:off x="1331027" y="5000177"/>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4600">
                  <a:solidFill>
                    <a:srgbClr val="0664C2"/>
                  </a:solidFill>
                  <a:latin typeface="Community" panose="02000303040000020003" pitchFamily="2" charset="0"/>
                  <a:cs typeface="Arial"/>
                </a:rPr>
                <a:t>Admin-Strategie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de-DE" sz="6800">
                  <a:solidFill>
                    <a:srgbClr val="0465C3"/>
                  </a:solidFill>
                  <a:latin typeface="Community Light"/>
                  <a:cs typeface="Arial"/>
                </a:rPr>
                <a:t>Inhalte empfehlen und Interesse wecken</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ADA98D6E-BAD5-C543-923C-D71D47392C8B}"/>
              </a:ext>
            </a:extLst>
          </p:cNvPr>
          <p:cNvGrpSpPr/>
          <p:nvPr/>
        </p:nvGrpSpPr>
        <p:grpSpPr>
          <a:xfrm>
            <a:off x="7819361" y="2012495"/>
            <a:ext cx="10702555" cy="8863966"/>
            <a:chOff x="7819361" y="1964351"/>
            <a:chExt cx="10702555" cy="8863966"/>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1" y="1964352"/>
              <a:ext cx="5235980"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Mit LinkedIn Learning stellen Sie Ihren </a:t>
              </a:r>
              <a:r>
                <a:rPr lang="de-DE" sz="3600" dirty="0" err="1">
                  <a:solidFill>
                    <a:srgbClr val="5E6869"/>
                  </a:solidFill>
                  <a:latin typeface="Community Light"/>
                  <a:cs typeface="Arial"/>
                </a:rPr>
                <a:t>Mitarbeiter:innen</a:t>
              </a:r>
              <a:r>
                <a:rPr lang="de-DE" sz="3600" dirty="0">
                  <a:solidFill>
                    <a:srgbClr val="5E6869"/>
                  </a:solidFill>
                  <a:latin typeface="Community Light"/>
                  <a:cs typeface="Arial"/>
                </a:rPr>
                <a:t> eine wertvolle Lernressource zur Verfügung. Das sollten Sie prominent kommunizieren.</a:t>
              </a:r>
              <a:br>
                <a:rPr lang="en-US" sz="3600" dirty="0">
                  <a:solidFill>
                    <a:srgbClr val="5E6869"/>
                  </a:solidFill>
                  <a:latin typeface="Community Light"/>
                  <a:cs typeface="Arial"/>
                </a:rPr>
              </a:br>
              <a:endParaRPr lang="en-US" sz="3600" dirty="0">
                <a:solidFill>
                  <a:srgbClr val="5E6869"/>
                </a:solidFill>
                <a:latin typeface="Community Light"/>
                <a:cs typeface="Arial"/>
              </a:endParaRPr>
            </a:p>
            <a:p>
              <a:pPr defTabSz="1828514" rtl="0">
                <a:spcBef>
                  <a:spcPct val="0"/>
                </a:spcBef>
                <a:spcAft>
                  <a:spcPct val="0"/>
                </a:spcAft>
                <a:defRPr/>
              </a:pPr>
              <a:r>
                <a:rPr lang="de-DE" sz="3600" dirty="0">
                  <a:solidFill>
                    <a:srgbClr val="5E6869"/>
                  </a:solidFill>
                  <a:latin typeface="Community Light"/>
                  <a:cs typeface="Arial"/>
                </a:rPr>
                <a:t>Sie können zum Beispiel Poster aufhängen, E-Mails verschicken oder eine Unternehmensversammlung einberufen. So machen Sie Lust auf Weiterbildung und erreichen, dass die Beschäftigten ihre Lizenz unmittelbar aktivieren.</a:t>
              </a:r>
            </a:p>
            <a:p>
              <a:pPr defTabSz="1828514">
                <a:spcBef>
                  <a:spcPct val="0"/>
                </a:spcBef>
                <a:spcAft>
                  <a:spcPct val="0"/>
                </a:spcAft>
                <a:defRPr/>
              </a:pPr>
              <a:endParaRPr lang="en-US" sz="3600" dirty="0">
                <a:solidFill>
                  <a:srgbClr val="5E6869"/>
                </a:solidFill>
                <a:latin typeface="Community Light"/>
                <a:cs typeface="Arial"/>
              </a:endParaRPr>
            </a:p>
          </p:txBody>
        </p:sp>
        <p:sp>
          <p:nvSpPr>
            <p:cNvPr id="45" name="TextBox 44">
              <a:extLst>
                <a:ext uri="{FF2B5EF4-FFF2-40B4-BE49-F238E27FC236}">
                  <a16:creationId xmlns:a16="http://schemas.microsoft.com/office/drawing/2014/main" id="{95BAF850-CCAA-AC48-A147-79C5E3E0DE95}"/>
                </a:ext>
              </a:extLst>
            </p:cNvPr>
            <p:cNvSpPr txBox="1"/>
            <p:nvPr/>
          </p:nvSpPr>
          <p:spPr>
            <a:xfrm>
              <a:off x="13627974" y="1964351"/>
              <a:ext cx="4893942" cy="664797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de-DE" sz="3600" dirty="0">
                  <a:solidFill>
                    <a:srgbClr val="5E6869"/>
                  </a:solidFill>
                  <a:latin typeface="Community Light"/>
                  <a:cs typeface="Arial"/>
                </a:rPr>
                <a:t>Eine weitere Möglichkeit, die Lernmotivation gleich am ersten Tag zu steigern, ist es, Inhalte zu empfehlen. Das muss nicht gleich ein 6-stündiger Kurs sein. Es genügt, ein 5-minütiges Video vorzustellen, das die Beschäftigten ermutigt, sich auf LinkedIn Learning umzusehen und die Funktionen zu testen.</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33" name="Picture 32" descr="A close up of a sign&#10;&#10;Description automatically generated">
            <a:extLst>
              <a:ext uri="{FF2B5EF4-FFF2-40B4-BE49-F238E27FC236}">
                <a16:creationId xmlns:a16="http://schemas.microsoft.com/office/drawing/2014/main" id="{2945ECB1-FBB9-9843-B7D1-135BCDB1DB03}"/>
              </a:ext>
            </a:extLst>
          </p:cNvPr>
          <p:cNvPicPr>
            <a:picLocks noChangeAspect="1"/>
          </p:cNvPicPr>
          <p:nvPr/>
        </p:nvPicPr>
        <p:blipFill>
          <a:blip r:embed="rId4"/>
          <a:stretch>
            <a:fillRect/>
          </a:stretch>
        </p:blipFill>
        <p:spPr>
          <a:xfrm>
            <a:off x="1352331" y="12888051"/>
            <a:ext cx="2090518" cy="287078"/>
          </a:xfrm>
          <a:prstGeom prst="rect">
            <a:avLst/>
          </a:prstGeom>
        </p:spPr>
      </p:pic>
      <p:pic>
        <p:nvPicPr>
          <p:cNvPr id="12" name="Picture 11">
            <a:extLst>
              <a:ext uri="{FF2B5EF4-FFF2-40B4-BE49-F238E27FC236}">
                <a16:creationId xmlns:a16="http://schemas.microsoft.com/office/drawing/2014/main" id="{1A499151-1658-EC42-8821-3A2F3186D19A}"/>
              </a:ext>
            </a:extLst>
          </p:cNvPr>
          <p:cNvPicPr>
            <a:picLocks noChangeAspect="1"/>
          </p:cNvPicPr>
          <p:nvPr/>
        </p:nvPicPr>
        <p:blipFill>
          <a:blip r:embed="rId5"/>
          <a:stretch>
            <a:fillRect/>
          </a:stretch>
        </p:blipFill>
        <p:spPr>
          <a:xfrm>
            <a:off x="18912504" y="-11436"/>
            <a:ext cx="5512899" cy="13713679"/>
          </a:xfrm>
          <a:prstGeom prst="rect">
            <a:avLst/>
          </a:prstGeom>
        </p:spPr>
      </p:pic>
    </p:spTree>
    <p:extLst>
      <p:ext uri="{BB962C8B-B14F-4D97-AF65-F5344CB8AC3E}">
        <p14:creationId xmlns:p14="http://schemas.microsoft.com/office/powerpoint/2010/main" val="864957045"/>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664C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800</TotalTime>
  <Words>3638</Words>
  <Application>Microsoft Macintosh PowerPoint</Application>
  <PresentationFormat>Custom</PresentationFormat>
  <Paragraphs>371</Paragraphs>
  <Slides>32</Slides>
  <Notes>32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Calibri Light</vt:lpstr>
      <vt:lpstr>Community</vt:lpstr>
      <vt:lpstr>Community Light</vt:lpstr>
      <vt:lpstr>Community Semibold</vt:lpstr>
      <vt:lpstr>LKN Sans Light</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Petrone</dc:creator>
  <cp:lastModifiedBy>Elisabeth Wohofsky</cp:lastModifiedBy>
  <cp:revision>91</cp:revision>
  <dcterms:created xsi:type="dcterms:W3CDTF">2020-07-21T19:41:32Z</dcterms:created>
  <dcterms:modified xsi:type="dcterms:W3CDTF">2021-10-08T22:43:27Z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etDate">
    <vt:lpwstr>2020-07-21T19:41:32Z</vt:lpwstr>
  </property>
  <property fmtid="{D5CDD505-2E9C-101B-9397-08002B2CF9AE}" pid="4" name="MSIP_Label_f42aa342-8706-4288-bd11-ebb85995028c_Method">
    <vt:lpwstr>Standard</vt:lpwstr>
  </property>
  <property fmtid="{D5CDD505-2E9C-101B-9397-08002B2CF9AE}" pid="5" name="MSIP_Label_f42aa342-8706-4288-bd11-ebb85995028c_Name">
    <vt:lpwstr>Internal</vt:lpwstr>
  </property>
  <property fmtid="{D5CDD505-2E9C-101B-9397-08002B2CF9AE}" pid="6" name="MSIP_Label_f42aa342-8706-4288-bd11-ebb85995028c_SiteId">
    <vt:lpwstr>72f988bf-86f1-41af-91ab-2d7cd011db47</vt:lpwstr>
  </property>
  <property fmtid="{D5CDD505-2E9C-101B-9397-08002B2CF9AE}" pid="7" name="MSIP_Label_f42aa342-8706-4288-bd11-ebb85995028c_ActionId">
    <vt:lpwstr>a75f9292-31f4-4eb5-a5c4-0000a3220b3f</vt:lpwstr>
  </property>
  <property fmtid="{D5CDD505-2E9C-101B-9397-08002B2CF9AE}" pid="8" name="MSIP_Label_f42aa342-8706-4288-bd11-ebb85995028c_ContentBits">
    <vt:lpwstr>0</vt:lpwstr>
  </property>
</Properties>
</file>