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4"/>
  </p:sldMasterIdLst>
  <p:notesMasterIdLst>
    <p:notesMasterId r:id="rId6"/>
  </p:notesMasterIdLst>
  <p:sldIdLst>
    <p:sldId id="3365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9"/>
    <p:restoredTop sz="94700"/>
  </p:normalViewPr>
  <p:slideViewPr>
    <p:cSldViewPr snapToGrid="0">
      <p:cViewPr>
        <p:scale>
          <a:sx n="78" d="100"/>
          <a:sy n="78" d="100"/>
        </p:scale>
        <p:origin x="136" y="144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964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28822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4651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05565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3263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53106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3744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81936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22814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loat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61571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248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74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65117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43975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68373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latin typeface="LKN Sans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88107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54057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983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63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70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8941" y="3763943"/>
            <a:ext cx="21652012" cy="3140788"/>
            <a:chOff x="1388941" y="3056020"/>
            <a:chExt cx="21652012" cy="31407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140788"/>
              <a:chOff x="1388941" y="3056018"/>
              <a:chExt cx="21652012" cy="943488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6178688"/>
              <a:ext cx="21652012" cy="4151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88941" y="8399854"/>
            <a:ext cx="21656928" cy="3140787"/>
            <a:chOff x="1388941" y="7190486"/>
            <a:chExt cx="21656928" cy="314078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8AC315-6C52-294E-8F17-BBE50EC4CBA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9812" y="-3615468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110450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10317304"/>
              <a:ext cx="21574104" cy="0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51989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14504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5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908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098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4740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  <p:sldLayoutId id="2147483805" r:id="rId18"/>
    <p:sldLayoutId id="2147483806" r:id="rId19"/>
    <p:sldLayoutId id="2147483807" r:id="rId20"/>
    <p:sldLayoutId id="2147483808" r:id="rId21"/>
    <p:sldLayoutId id="2147483809" r:id="rId22"/>
    <p:sldLayoutId id="2147483810" r:id="rId23"/>
    <p:sldLayoutId id="2147483811" r:id="rId24"/>
    <p:sldLayoutId id="2147483812" r:id="rId2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LKN Sans" panose="020005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36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12C57-ED3B-BE40-8E57-DD3E1F09C534}"/>
              </a:ext>
            </a:extLst>
          </p:cNvPr>
          <p:cNvSpPr/>
          <p:nvPr/>
        </p:nvSpPr>
        <p:spPr>
          <a:xfrm>
            <a:off x="0" y="-2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08156"/>
              </p:ext>
            </p:extLst>
          </p:nvPr>
        </p:nvGraphicFramePr>
        <p:xfrm>
          <a:off x="318976" y="399207"/>
          <a:ext cx="23710606" cy="1323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724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2579914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16242131"/>
                    </a:ext>
                  </a:extLst>
                </a:gridCol>
                <a:gridCol w="5812972">
                  <a:extLst>
                    <a:ext uri="{9D8B030D-6E8A-4147-A177-3AD203B41FA5}">
                      <a16:colId xmlns:a16="http://schemas.microsoft.com/office/drawing/2014/main" val="564977127"/>
                    </a:ext>
                  </a:extLst>
                </a:gridCol>
                <a:gridCol w="4158630">
                  <a:extLst>
                    <a:ext uri="{9D8B030D-6E8A-4147-A177-3AD203B41FA5}">
                      <a16:colId xmlns:a16="http://schemas.microsoft.com/office/drawing/2014/main" val="2144065934"/>
                    </a:ext>
                  </a:extLst>
                </a:gridCol>
                <a:gridCol w="1820673">
                  <a:extLst>
                    <a:ext uri="{9D8B030D-6E8A-4147-A177-3AD203B41FA5}">
                      <a16:colId xmlns:a16="http://schemas.microsoft.com/office/drawing/2014/main" val="3330416740"/>
                    </a:ext>
                  </a:extLst>
                </a:gridCol>
                <a:gridCol w="1910401">
                  <a:extLst>
                    <a:ext uri="{9D8B030D-6E8A-4147-A177-3AD203B41FA5}">
                      <a16:colId xmlns:a16="http://schemas.microsoft.com/office/drawing/2014/main" val="586967598"/>
                    </a:ext>
                  </a:extLst>
                </a:gridCol>
                <a:gridCol w="1689092">
                  <a:extLst>
                    <a:ext uri="{9D8B030D-6E8A-4147-A177-3AD203B41FA5}">
                      <a16:colId xmlns:a16="http://schemas.microsoft.com/office/drawing/2014/main" val="2683734392"/>
                    </a:ext>
                  </a:extLst>
                </a:gridCol>
              </a:tblGrid>
              <a:tr h="5914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2000" b="0">
                          <a:solidFill>
                            <a:srgbClr val="2D65BC"/>
                          </a:solidFill>
                          <a:latin typeface="Community"/>
                        </a:rPr>
                        <a:t>Aufgabe</a:t>
                      </a:r>
                    </a:p>
                  </a:txBody>
                  <a:tcPr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Abteilung/</a:t>
                      </a:r>
                    </a:p>
                    <a:p>
                      <a:pPr lvl="0" algn="l" rtl="0">
                        <a:buNone/>
                      </a:pPr>
                      <a:r>
                        <a:rPr lang="de-DE" sz="2000" b="0" dirty="0" err="1">
                          <a:solidFill>
                            <a:srgbClr val="2D65BC"/>
                          </a:solidFill>
                          <a:latin typeface="Community"/>
                        </a:rPr>
                        <a:t>Verantwortliche:r</a:t>
                      </a:r>
                      <a:endParaRPr lang="de-DE" sz="2000" b="0" dirty="0">
                        <a:solidFill>
                          <a:srgbClr val="2D65BC"/>
                        </a:solidFill>
                        <a:latin typeface="Community"/>
                      </a:endParaRPr>
                    </a:p>
                  </a:txBody>
                  <a:tcPr marL="457200" marR="182880"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de-DE" sz="2000" b="0">
                          <a:solidFill>
                            <a:srgbClr val="2D65BC"/>
                          </a:solidFill>
                          <a:latin typeface="Community"/>
                        </a:rPr>
                        <a:t>Phase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de-DE" sz="2000" b="0">
                          <a:solidFill>
                            <a:srgbClr val="2D65BC"/>
                          </a:solidFill>
                          <a:latin typeface="Community"/>
                        </a:rPr>
                        <a:t>Beschreibung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de-DE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Ziel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de-DE" sz="2000" b="0">
                          <a:solidFill>
                            <a:srgbClr val="2D65BC"/>
                          </a:solidFill>
                          <a:latin typeface="Community"/>
                        </a:rPr>
                        <a:t>Starttermin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2000" b="0">
                          <a:solidFill>
                            <a:srgbClr val="2D65BC"/>
                          </a:solidFill>
                          <a:latin typeface="Community"/>
                        </a:rPr>
                        <a:t>Endtermin 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2000" b="0">
                          <a:solidFill>
                            <a:srgbClr val="2D65BC"/>
                          </a:solidFill>
                          <a:latin typeface="Community"/>
                        </a:rPr>
                        <a:t>Status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37267"/>
                  </a:ext>
                </a:extLst>
              </a:tr>
              <a:tr h="5914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>
                          <a:solidFill>
                            <a:schemeClr val="tx1"/>
                          </a:solidFill>
                          <a:latin typeface="Community"/>
                          <a:cs typeface="Arial"/>
                        </a:rPr>
                        <a:t>Die wichtigsten Stakeholder:innen identifizieren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Vor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Die wichtigsten Stakeholder:innen und Partner:innen identifizieren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Unterstützer:innen für die Einführung und die weitere Kommunikation finden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 dirty="0">
                          <a:latin typeface="Community"/>
                        </a:rPr>
                        <a:t>Kommunikationsteam einbinden und </a:t>
                      </a:r>
                    </a:p>
                    <a:p>
                      <a:pPr lvl="0" algn="l" rtl="0">
                        <a:buNone/>
                      </a:pPr>
                      <a:r>
                        <a:rPr lang="de-DE" sz="1500" b="0" i="0" u="none" strike="noStrike" dirty="0">
                          <a:latin typeface="Community"/>
                        </a:rPr>
                        <a:t>Plan entwickeln 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Vor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Kommunikationsplan erstellen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Awareness schaffen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5914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Sub-Admins zuweisen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Vor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Sub-Admins auf LinkedIn Learning zuweisen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Führungskräfte dazu motivieren, Inhalte zu empfehlen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Teaser-Kampagne starten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Vor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Teaser-Kampagne über Intranet, E-Mail-Poster etc. starten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Awareness schaffen/Neugier wecken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Mitarbeiter:innen einladen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Vor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Mitarbeiter:innen zur Nutzung von LinkedIn Learning einladen und Anmeldeanleitung bereitstellen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Awareness schaffen/Neugier wecken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Sponsored E-Mail/Newsletter verschicken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 dirty="0">
                          <a:latin typeface="Community"/>
                        </a:rPr>
                        <a:t>CEO/</a:t>
                      </a:r>
                      <a:r>
                        <a:rPr lang="de-DE" sz="1500" b="0" i="0" u="none" strike="noStrike" dirty="0" err="1">
                          <a:latin typeface="Community"/>
                        </a:rPr>
                        <a:t>Stakeholder:in</a:t>
                      </a:r>
                      <a:r>
                        <a:rPr lang="de-DE" sz="1500" b="0" i="0" u="none" strike="noStrike" dirty="0">
                          <a:latin typeface="Community"/>
                        </a:rPr>
                        <a:t> aus dem Top-Management bitten, die Belegschaft per E-Mail über den Go-live zu informieren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Awareness schaffen/über Nutzung informieren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Banner/Ankündigungen ins Intranet stellen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Awareness schaffen/über Nutzung informieren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620741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LinkedIn Learning-Champions bitten,  auf internen Kanälen für die Nutzung zu werben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LinkedIn Learning-Champions/Influencer:innen bitten, über ihre eigenen Kanäle für die Nutzung des Angebots zu werben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Awareness schaffen/Anregungen geben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89863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Mitarbeiter:innen Inhalte empfehlen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Einführung + nach der Einführung</a:t>
                      </a:r>
                      <a:br>
                        <a:rPr lang="en-US" sz="1500" b="1" i="0" u="none" strike="noStrike" noProof="0" dirty="0">
                          <a:latin typeface="Community Semibold" panose="02000303040000020003" pitchFamily="2" charset="0"/>
                        </a:rPr>
                      </a:br>
                      <a:endParaRPr lang="en-US" sz="1500" b="1" i="0" u="none" strike="noStrike" noProof="0" dirty="0">
                        <a:latin typeface="Community Semibold" panose="02000303040000020003" pitchFamily="2" charset="0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Mitarbeiter:innen Kurse und Lernpfade empfehlen und zur erstmaligen Nutzung auffordern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Über Nutzung informieren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56912"/>
                  </a:ext>
                </a:extLst>
              </a:tr>
              <a:tr h="1005960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Mitarbeiter:innen und Führungskräfte dazu ermutigen, Lernziele zu formulieren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Nach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Mitarbeiter:innen anregen, sich Ziele zu setzen, und Führungskräfte bitten, das Weiterbildungsangebot in Mitarbeitergesprächen zu thematisieren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Über Nutzung informieren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300163"/>
                  </a:ext>
                </a:extLst>
              </a:tr>
              <a:tr h="1005960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1. Engagement-Kampagne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Nach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Beispiel: „Nutzer:in des Monats“-Kampagne starten und Mitarbeiter:innen vorstellen, die LinkedIn Learning besonders intensiv nutzen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Anregungen geben und zur Nutzung motivieren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715663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2. Engagement-Kampagne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Nach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Beispiel: „Weiterbildung für einen guten Zweck“-Kampagne starten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Anregungen geben und Nutzeraktivität steigern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087781"/>
                  </a:ext>
                </a:extLst>
              </a:tr>
              <a:tr h="591474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3. Engagement-Kampagne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Nach der Einführung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Beispiel: thematische Neujahrsaktion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Anregungen geben und Nutzeraktivität steigern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345314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Erfolg mithilfe von Berichtsfunktionen und Umfragen messen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1" i="0" u="none" strike="noStrike">
                          <a:latin typeface="Community Semibold" panose="02000303040000020003" pitchFamily="2" charset="0"/>
                        </a:rPr>
                        <a:t>Laufend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Regelmäßig Einblicke nutzen, Berichte herunterladen und Mitarbeiterbefragungen durchführen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de-DE" sz="1500" b="0" i="0" u="none" strike="noStrike">
                          <a:latin typeface="Community"/>
                        </a:rPr>
                        <a:t>Wirksamkeit der Promo-Aktionen bewerten, ROI überprüfen, Strategie anpassen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30946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DBB9186-5C4C-174C-9B14-1530ED9C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9239" y="12872105"/>
            <a:ext cx="3252116" cy="4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357</Words>
  <Application>Microsoft Macintosh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Community</vt:lpstr>
      <vt:lpstr>Community Semibold</vt:lpstr>
      <vt:lpstr>LKN Sans</vt:lpstr>
      <vt:lpstr>LKN Sans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Elisabeth Wohofsky</cp:lastModifiedBy>
  <cp:revision>45</cp:revision>
  <cp:lastPrinted>2019-03-04T21:05:23Z</cp:lastPrinted>
  <dcterms:created xsi:type="dcterms:W3CDTF">2018-10-18T20:47:17Z</dcterms:created>
  <dcterms:modified xsi:type="dcterms:W3CDTF">2021-08-27T04:48:17Z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