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C23_BAE955DB.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2C0D_71161DFB.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1"/>
  </p:notesMasterIdLst>
  <p:sldIdLst>
    <p:sldId id="3710" r:id="rId2"/>
    <p:sldId id="4221" r:id="rId3"/>
    <p:sldId id="4220" r:id="rId4"/>
    <p:sldId id="4228" r:id="rId5"/>
    <p:sldId id="11263" r:id="rId6"/>
    <p:sldId id="11262" r:id="rId7"/>
    <p:sldId id="11302" r:id="rId8"/>
    <p:sldId id="11149" r:id="rId9"/>
    <p:sldId id="11152" r:id="rId10"/>
    <p:sldId id="11264" r:id="rId11"/>
    <p:sldId id="11265" r:id="rId12"/>
    <p:sldId id="11266" r:id="rId13"/>
    <p:sldId id="11267" r:id="rId14"/>
    <p:sldId id="11299" r:id="rId15"/>
    <p:sldId id="11298" r:id="rId16"/>
    <p:sldId id="11270" r:id="rId17"/>
    <p:sldId id="11271" r:id="rId18"/>
    <p:sldId id="11272" r:id="rId19"/>
    <p:sldId id="11273" r:id="rId20"/>
    <p:sldId id="11275" r:id="rId21"/>
    <p:sldId id="11277" r:id="rId22"/>
    <p:sldId id="11278" r:id="rId23"/>
    <p:sldId id="11279" r:id="rId24"/>
    <p:sldId id="11282" r:id="rId25"/>
    <p:sldId id="11283" r:id="rId26"/>
    <p:sldId id="11284" r:id="rId27"/>
    <p:sldId id="11285" r:id="rId28"/>
    <p:sldId id="11286" r:id="rId29"/>
    <p:sldId id="11287" r:id="rId30"/>
    <p:sldId id="11288" r:id="rId31"/>
    <p:sldId id="11289" r:id="rId32"/>
    <p:sldId id="11290" r:id="rId33"/>
    <p:sldId id="11292" r:id="rId34"/>
    <p:sldId id="11291" r:id="rId35"/>
    <p:sldId id="11300" r:id="rId36"/>
    <p:sldId id="11301" r:id="rId37"/>
    <p:sldId id="11294" r:id="rId38"/>
    <p:sldId id="11295" r:id="rId39"/>
    <p:sldId id="3810" r:id="rId4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3BD5E-3FE8-1BF6-280D-58AE79E0286F}" name="Jessica Feinstein" initials="JF" userId="S::jfeinste@linkedin.biz::27f095b9-4129-457d-8527-82b710261c71" providerId="AD"/>
  <p188:author id="{A2FA036C-7D10-6C4E-481D-B8FD54656753}" name="Paul Petrone" initials="PP" userId="S::ppetrone@linkedin.biz::03958cd3-0dcc-42e8-880f-c69c636cba66" providerId="AD"/>
  <p188:author id="{C151A494-3BDA-AF84-E1A5-391C1641382C}" name="Robert Firme" initials="RF" userId="S::rfirme@linkedin.biz::48ab0095-b744-4eb0-8f5e-cdf73bd39091" providerId="AD"/>
  <p188:author id="{056701C7-E439-348A-36DB-40F9749A761F}" name="Robert Tait" initials="RT" userId="b3f4f197ba9f4f5a" providerId="Windows Live"/>
  <p188:author id="{D3DCDBCB-6B6B-0CA7-A774-27CCBE12FDC5}" name="Reggie Hanson" initials="RH" userId="S::rhanson@linkedin.biz::e5e7131d-5ae5-42ce-8e8c-bf3fa9f01fd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BCE"/>
    <a:srgbClr val="44702D"/>
    <a:srgbClr val="B03E1E"/>
    <a:srgbClr val="54657A"/>
    <a:srgbClr val="935806"/>
    <a:srgbClr val="DBE6EF"/>
    <a:srgbClr val="0465C1"/>
    <a:srgbClr val="819320"/>
    <a:srgbClr val="E9E5DF"/>
    <a:srgbClr val="546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4"/>
    <p:restoredTop sz="94486"/>
  </p:normalViewPr>
  <p:slideViewPr>
    <p:cSldViewPr snapToGrid="0">
      <p:cViewPr varScale="1">
        <p:scale>
          <a:sx n="54" d="100"/>
          <a:sy n="54" d="100"/>
        </p:scale>
        <p:origin x="264"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2C0D_71161DFB.xml><?xml version="1.0" encoding="utf-8"?>
<p188:cmLst xmlns:a="http://schemas.openxmlformats.org/drawingml/2006/main" xmlns:r="http://schemas.openxmlformats.org/officeDocument/2006/relationships" xmlns:p188="http://schemas.microsoft.com/office/powerpoint/2018/8/main">
  <p188:cm id="{E2595F0C-F8CE-D940-AE0A-11D97A7D4596}" authorId="{A2FA036C-7D10-6C4E-481D-B8FD54656753}" created="2020-09-17T19:33:54.711">
    <pc:sldMkLst xmlns:pc="http://schemas.microsoft.com/office/powerpoint/2013/main/command">
      <pc:docMk/>
      <pc:sldMk cId="1897274875" sldId="11277"/>
    </pc:sldMkLst>
    <p188:txBody>
      <a:bodyPr/>
      <a:lstStyle/>
      <a:p>
        <a:r>
          <a:rPr lang="en-US"/>
          <a:t>DESIGN NOTE – Can we add in UCF’s logo?</a:t>
        </a:r>
      </a:p>
    </p188:txBody>
  </p188:cm>
</p188:cmLst>
</file>

<file path=ppt/comments/modernComment_2C23_BAE955DB.xml><?xml version="1.0" encoding="utf-8"?>
<p188:cmLst xmlns:a="http://schemas.openxmlformats.org/drawingml/2006/main" xmlns:r="http://schemas.openxmlformats.org/officeDocument/2006/relationships" xmlns:p188="http://schemas.microsoft.com/office/powerpoint/2018/8/main">
  <p188:cm id="{8FA9DE08-E8CE-DE4C-997A-A9146565BB44}" authorId="{A2FA036C-7D10-6C4E-481D-B8FD54656753}" created="2020-09-17T19:33:07.048">
    <ac:deMkLst xmlns:ac="http://schemas.microsoft.com/office/drawing/2013/main/command">
      <pc:docMk xmlns:pc="http://schemas.microsoft.com/office/powerpoint/2013/main/command"/>
      <pc:sldMk xmlns:pc="http://schemas.microsoft.com/office/powerpoint/2013/main/command" cId="3135854043" sldId="11299"/>
      <ac:spMk id="47" creationId="{31A8EAEC-9687-7A42-91AF-C73BB022A7F6}"/>
    </ac:deMkLst>
    <p188:pos x="20443701" y="995223"/>
    <p188:txBody>
      <a:bodyPr/>
      <a:lstStyle/>
      <a:p>
        <a:r>
          <a:rPr lang="en-US"/>
          <a:t>DESIGN Note – Can we add in King’s College’s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7DA5B-3182-8642-B34F-7EA3EA40A944}"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6BE04-478C-284C-85F5-3BA4FD0548AC}" type="slidenum">
              <a:rPr lang="en-US" smtClean="0"/>
              <a:t>‹N°›</a:t>
            </a:fld>
            <a:endParaRPr lang="en-US"/>
          </a:p>
        </p:txBody>
      </p:sp>
    </p:spTree>
    <p:extLst>
      <p:ext uri="{BB962C8B-B14F-4D97-AF65-F5344CB8AC3E}">
        <p14:creationId xmlns:p14="http://schemas.microsoft.com/office/powerpoint/2010/main" val="3019443998"/>
      </p:ext>
    </p:extLst>
  </p:cSld>
  <p:clrMap bg1="lt1" tx1="dk1" bg2="lt2" tx2="dk2" accent1="accent1" accent2="accent2" accent3="accent3" accent4="accent4" accent5="accent5" accent6="accent6" hlink="hlink" folHlink="folHlink"/>
  <p:notesStyle>
    <a:lvl1pPr marL="0" algn="l" defTabSz="1828597" rtl="0" eaLnBrk="1" latinLnBrk="0" hangingPunct="1">
      <a:defRPr sz="2400" kern="1200">
        <a:solidFill>
          <a:schemeClr val="tx1"/>
        </a:solidFill>
        <a:latin typeface="+mn-lt"/>
        <a:ea typeface="+mn-ea"/>
        <a:cs typeface="+mn-cs"/>
      </a:defRPr>
    </a:lvl1pPr>
    <a:lvl2pPr marL="914300" algn="l" defTabSz="1828597" rtl="0" eaLnBrk="1" latinLnBrk="0" hangingPunct="1">
      <a:defRPr sz="2400" kern="1200">
        <a:solidFill>
          <a:schemeClr val="tx1"/>
        </a:solidFill>
        <a:latin typeface="+mn-lt"/>
        <a:ea typeface="+mn-ea"/>
        <a:cs typeface="+mn-cs"/>
      </a:defRPr>
    </a:lvl2pPr>
    <a:lvl3pPr marL="1828597" algn="l" defTabSz="1828597" rtl="0" eaLnBrk="1" latinLnBrk="0" hangingPunct="1">
      <a:defRPr sz="2400" kern="1200">
        <a:solidFill>
          <a:schemeClr val="tx1"/>
        </a:solidFill>
        <a:latin typeface="+mn-lt"/>
        <a:ea typeface="+mn-ea"/>
        <a:cs typeface="+mn-cs"/>
      </a:defRPr>
    </a:lvl3pPr>
    <a:lvl4pPr marL="2742897" algn="l" defTabSz="1828597" rtl="0" eaLnBrk="1" latinLnBrk="0" hangingPunct="1">
      <a:defRPr sz="2400" kern="1200">
        <a:solidFill>
          <a:schemeClr val="tx1"/>
        </a:solidFill>
        <a:latin typeface="+mn-lt"/>
        <a:ea typeface="+mn-ea"/>
        <a:cs typeface="+mn-cs"/>
      </a:defRPr>
    </a:lvl4pPr>
    <a:lvl5pPr marL="3657197" algn="l" defTabSz="1828597" rtl="0" eaLnBrk="1" latinLnBrk="0" hangingPunct="1">
      <a:defRPr sz="2400" kern="1200">
        <a:solidFill>
          <a:schemeClr val="tx1"/>
        </a:solidFill>
        <a:latin typeface="+mn-lt"/>
        <a:ea typeface="+mn-ea"/>
        <a:cs typeface="+mn-cs"/>
      </a:defRPr>
    </a:lvl5pPr>
    <a:lvl6pPr marL="4571497" algn="l" defTabSz="1828597" rtl="0" eaLnBrk="1" latinLnBrk="0" hangingPunct="1">
      <a:defRPr sz="2400" kern="1200">
        <a:solidFill>
          <a:schemeClr val="tx1"/>
        </a:solidFill>
        <a:latin typeface="+mn-lt"/>
        <a:ea typeface="+mn-ea"/>
        <a:cs typeface="+mn-cs"/>
      </a:defRPr>
    </a:lvl6pPr>
    <a:lvl7pPr marL="5485794" algn="l" defTabSz="1828597" rtl="0" eaLnBrk="1" latinLnBrk="0" hangingPunct="1">
      <a:defRPr sz="2400" kern="1200">
        <a:solidFill>
          <a:schemeClr val="tx1"/>
        </a:solidFill>
        <a:latin typeface="+mn-lt"/>
        <a:ea typeface="+mn-ea"/>
        <a:cs typeface="+mn-cs"/>
      </a:defRPr>
    </a:lvl7pPr>
    <a:lvl8pPr marL="6400094" algn="l" defTabSz="1828597" rtl="0" eaLnBrk="1" latinLnBrk="0" hangingPunct="1">
      <a:defRPr sz="2400" kern="1200">
        <a:solidFill>
          <a:schemeClr val="tx1"/>
        </a:solidFill>
        <a:latin typeface="+mn-lt"/>
        <a:ea typeface="+mn-ea"/>
        <a:cs typeface="+mn-cs"/>
      </a:defRPr>
    </a:lvl8pPr>
    <a:lvl9pPr marL="7314394" algn="l" defTabSz="182859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marR="0" lvl="0" indent="0" algn="l" defTabSz="914400" rtl="0" eaLnBrk="1" fontAlgn="auto" latinLnBrk="0" hangingPunct="1">
              <a:lnSpc>
                <a:spcPct val="100000"/>
              </a:lnSpc>
              <a:spcBef>
                <a:spcPts val="0"/>
              </a:spcBef>
              <a:spcAft>
                <a:spcPts val="0"/>
              </a:spcAft>
              <a:buClrTx/>
              <a:buSzPts val="1200"/>
              <a:buFontTx/>
              <a:buNone/>
              <a:tabLst/>
              <a:defRPr/>
            </a:pPr>
            <a:endParaRPr lang="en-US" sz="1800" dirty="0">
              <a:solidFill>
                <a:srgbClr val="556679"/>
              </a:solidFill>
              <a:latin typeface="Community" panose="02000303040000020003" pitchFamily="2" charset="0"/>
            </a:endParaRPr>
          </a:p>
          <a:p>
            <a:pPr marL="152400" lvl="0" indent="0" algn="l" rtl="0">
              <a:spcBef>
                <a:spcPts val="0"/>
              </a:spcBef>
              <a:spcAft>
                <a:spcPts val="0"/>
              </a:spcAft>
              <a:buSzPts val="1200"/>
              <a:buNone/>
            </a:pPr>
            <a:endParaRPr lang="en-US" sz="1800" b="0" i="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t>1</a:t>
            </a:fld>
            <a:endParaRPr/>
          </a:p>
        </p:txBody>
      </p:sp>
    </p:spTree>
    <p:extLst>
      <p:ext uri="{BB962C8B-B14F-4D97-AF65-F5344CB8AC3E}">
        <p14:creationId xmlns:p14="http://schemas.microsoft.com/office/powerpoint/2010/main" val="422830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9907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581952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8531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1095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0537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fr-FR" sz="1800">
                <a:latin typeface="Community" panose="02000303040000020003" pitchFamily="2" charset="0"/>
              </a:rPr>
              <a:t>Added subhead</a:t>
            </a:r>
          </a:p>
        </p:txBody>
      </p:sp>
    </p:spTree>
    <p:extLst>
      <p:ext uri="{BB962C8B-B14F-4D97-AF65-F5344CB8AC3E}">
        <p14:creationId xmlns:p14="http://schemas.microsoft.com/office/powerpoint/2010/main" val="333772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pPr/>
              <a:t>16</a:t>
            </a:fld>
            <a:endParaRPr/>
          </a:p>
        </p:txBody>
      </p:sp>
    </p:spTree>
    <p:extLst>
      <p:ext uri="{BB962C8B-B14F-4D97-AF65-F5344CB8AC3E}">
        <p14:creationId xmlns:p14="http://schemas.microsoft.com/office/powerpoint/2010/main" val="233629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27233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fr-FR" sz="1800">
                <a:latin typeface="Community" panose="02000303040000020003" pitchFamily="2" charset="0"/>
              </a:rPr>
              <a:t>Change – quote to Rick Hodge</a:t>
            </a:r>
          </a:p>
        </p:txBody>
      </p:sp>
    </p:spTree>
    <p:extLst>
      <p:ext uri="{BB962C8B-B14F-4D97-AF65-F5344CB8AC3E}">
        <p14:creationId xmlns:p14="http://schemas.microsoft.com/office/powerpoint/2010/main" val="130363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667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mmunity" panose="02000303040000020003" pitchFamily="2" charset="0"/>
            </a:endParaRP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2</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38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fr-FR" sz="1800">
                <a:latin typeface="Community" panose="02000303040000020003" pitchFamily="2" charset="0"/>
              </a:rPr>
              <a:t>Change – stat on right,</a:t>
            </a:r>
          </a:p>
        </p:txBody>
      </p:sp>
    </p:spTree>
    <p:extLst>
      <p:ext uri="{BB962C8B-B14F-4D97-AF65-F5344CB8AC3E}">
        <p14:creationId xmlns:p14="http://schemas.microsoft.com/office/powerpoint/2010/main" val="2343713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37229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10657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23</a:t>
            </a:fld>
            <a:endParaRPr/>
          </a:p>
        </p:txBody>
      </p:sp>
    </p:spTree>
    <p:extLst>
      <p:ext uri="{BB962C8B-B14F-4D97-AF65-F5344CB8AC3E}">
        <p14:creationId xmlns:p14="http://schemas.microsoft.com/office/powerpoint/2010/main" val="2909814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96021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301035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6642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27</a:t>
            </a:fld>
            <a:endParaRPr/>
          </a:p>
        </p:txBody>
      </p:sp>
    </p:spTree>
    <p:extLst>
      <p:ext uri="{BB962C8B-B14F-4D97-AF65-F5344CB8AC3E}">
        <p14:creationId xmlns:p14="http://schemas.microsoft.com/office/powerpoint/2010/main" val="112193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242792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39956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latin typeface="Community" panose="02000303040000020003" pitchFamily="2" charset="0"/>
              </a:rPr>
              <a:t>Slight change – corrected spelling of “Alumni”</a:t>
            </a: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3</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613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80678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853917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4821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 typeface="Arial" panose="020B0604020202020204" pitchFamily="34" charset="0"/>
              <a:buNone/>
            </a:pPr>
            <a:r>
              <a:rPr lang="fr-FR" sz="1800">
                <a:latin typeface="Community" panose="02000303040000020003" pitchFamily="2" charset="0"/>
              </a:rPr>
              <a:t>Added subhead</a:t>
            </a:r>
          </a:p>
        </p:txBody>
      </p:sp>
      <p:sp>
        <p:nvSpPr>
          <p:cNvPr id="4" name="Slide Number Placeholder 3"/>
          <p:cNvSpPr>
            <a:spLocks noGrp="1"/>
          </p:cNvSpPr>
          <p:nvPr>
            <p:ph type="sldNum" sz="quarter" idx="5"/>
          </p:nvPr>
        </p:nvSpPr>
        <p:spPr/>
        <p:txBody>
          <a:bodyPr/>
          <a:lstStyle/>
          <a:p>
            <a:pPr rtl="0"/>
            <a:fld id="{6C528159-1B8D-AA4E-B029-EAC82009EB07}" type="slidenum">
              <a:rPr/>
              <a:pPr/>
              <a:t>33</a:t>
            </a:fld>
            <a:endParaRPr/>
          </a:p>
        </p:txBody>
      </p:sp>
    </p:spTree>
    <p:extLst>
      <p:ext uri="{BB962C8B-B14F-4D97-AF65-F5344CB8AC3E}">
        <p14:creationId xmlns:p14="http://schemas.microsoft.com/office/powerpoint/2010/main" val="80555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97900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43410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717585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2171993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776470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ommunity" panose="02000303040000020003" pitchFamily="2" charset="0"/>
            </a:endParaRPr>
          </a:p>
        </p:txBody>
      </p:sp>
      <p:sp>
        <p:nvSpPr>
          <p:cNvPr id="4" name="Slide Number Placeholder 3"/>
          <p:cNvSpPr>
            <a:spLocks noGrp="1"/>
          </p:cNvSpPr>
          <p:nvPr>
            <p:ph type="sldNum" sz="quarter" idx="10"/>
          </p:nvPr>
        </p:nvSpPr>
        <p:spPr/>
        <p:txBody>
          <a:bodyPr/>
          <a:lstStyle/>
          <a:p>
            <a:pPr marL="0" marR="0" lvl="0" indent="0" algn="r" defTabSz="1828891" rtl="0" eaLnBrk="1" fontAlgn="auto" latinLnBrk="0" hangingPunct="1">
              <a:lnSpc>
                <a:spcPct val="100000"/>
              </a:lnSpc>
              <a:spcBef>
                <a:spcPct val="0"/>
              </a:spcBef>
              <a:spcAft>
                <a:spcPct val="0"/>
              </a:spcAft>
              <a:buClrTx/>
              <a:buSzTx/>
              <a:buFontTx/>
              <a:buNone/>
              <a:defRPr/>
            </a:pPr>
            <a:fld id="{C82A3EF7-70D2-6F43-B2CC-06F0F10C8C22}" type="slidenum">
              <a:rPr kumimoji="0" sz="1200" b="0" i="0" u="none" strike="noStrike" kern="1200" cap="none" normalizeH="0" baseline="0">
                <a:ln>
                  <a:noFill/>
                </a:ln>
                <a:solidFill>
                  <a:prstClr val="black"/>
                </a:solidFill>
                <a:effectLst/>
                <a:uLnTx/>
                <a:uFillTx/>
                <a:latin typeface="Calibri"/>
                <a:ea typeface="+mn-ea"/>
                <a:cs typeface="+mn-cs"/>
              </a:rPr>
              <a:pPr marL="0" marR="0" lvl="0" indent="0" algn="r" defTabSz="1828891" rtl="0" eaLnBrk="1" fontAlgn="auto" latinLnBrk="0" hangingPunct="1">
                <a:lnSpc>
                  <a:spcPct val="100000"/>
                </a:lnSpc>
                <a:spcBef>
                  <a:spcPct val="0"/>
                </a:spcBef>
                <a:spcAft>
                  <a:spcPct val="0"/>
                </a:spcAft>
                <a:buClrTx/>
                <a:buSzTx/>
                <a:buFontTx/>
                <a:buNone/>
                <a:defRPr/>
              </a:pPr>
              <a:t>39</a:t>
            </a:fld>
            <a:endParaRPr kumimoji="0" sz="1200" b="0" i="0" u="none" strike="noStrike" kern="1200" cap="none" normalizeH="0" baseline="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35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t>4</a:t>
            </a:fld>
            <a:endParaRPr/>
          </a:p>
        </p:txBody>
      </p:sp>
    </p:spTree>
    <p:extLst>
      <p:ext uri="{BB962C8B-B14F-4D97-AF65-F5344CB8AC3E}">
        <p14:creationId xmlns:p14="http://schemas.microsoft.com/office/powerpoint/2010/main" val="220545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18135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165707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022ef87b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022ef87b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endParaRPr lang="en-US" sz="1800" dirty="0">
              <a:latin typeface="Community" panose="02000303040000020003" pitchFamily="2" charset="0"/>
            </a:endParaRPr>
          </a:p>
        </p:txBody>
      </p:sp>
    </p:spTree>
    <p:extLst>
      <p:ext uri="{BB962C8B-B14F-4D97-AF65-F5344CB8AC3E}">
        <p14:creationId xmlns:p14="http://schemas.microsoft.com/office/powerpoint/2010/main" val="366295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DB6AE9EC-0FD7-3348-8882-476CFC85BB30}" type="slidenum">
              <a:rPr/>
              <a:t>8</a:t>
            </a:fld>
            <a:endParaRPr/>
          </a:p>
        </p:txBody>
      </p:sp>
    </p:spTree>
    <p:extLst>
      <p:ext uri="{BB962C8B-B14F-4D97-AF65-F5344CB8AC3E}">
        <p14:creationId xmlns:p14="http://schemas.microsoft.com/office/powerpoint/2010/main" val="28348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latin typeface="Community" panose="02000303040000020003" pitchFamily="2" charset="0"/>
            </a:endParaRPr>
          </a:p>
        </p:txBody>
      </p:sp>
      <p:sp>
        <p:nvSpPr>
          <p:cNvPr id="4" name="Slide Number Placeholder 3"/>
          <p:cNvSpPr>
            <a:spLocks noGrp="1"/>
          </p:cNvSpPr>
          <p:nvPr>
            <p:ph type="sldNum" sz="quarter" idx="5"/>
          </p:nvPr>
        </p:nvSpPr>
        <p:spPr/>
        <p:txBody>
          <a:bodyPr/>
          <a:lstStyle/>
          <a:p>
            <a:pPr rtl="0"/>
            <a:fld id="{6C528159-1B8D-AA4E-B029-EAC82009EB07}" type="slidenum">
              <a:rPr/>
              <a:pPr/>
              <a:t>9</a:t>
            </a:fld>
            <a:endParaRPr/>
          </a:p>
        </p:txBody>
      </p:sp>
    </p:spTree>
    <p:extLst>
      <p:ext uri="{BB962C8B-B14F-4D97-AF65-F5344CB8AC3E}">
        <p14:creationId xmlns:p14="http://schemas.microsoft.com/office/powerpoint/2010/main" val="196758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245796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162030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5167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AC6BD4D-D643-9547-80C4-FD1A03F61C1D}"/>
              </a:ext>
            </a:extLst>
          </p:cNvPr>
          <p:cNvSpPr>
            <a:spLocks noGrp="1"/>
          </p:cNvSpPr>
          <p:nvPr>
            <p:ph type="body" sz="quarter" idx="10"/>
          </p:nvPr>
        </p:nvSpPr>
        <p:spPr>
          <a:xfrm>
            <a:off x="1388946" y="1279526"/>
            <a:ext cx="21611908" cy="907416"/>
          </a:xfrm>
        </p:spPr>
        <p:txBody>
          <a:bodyPr>
            <a:normAutofit/>
          </a:bodyPr>
          <a:lstStyle>
            <a:lvl1pPr marL="0" indent="0">
              <a:buFontTx/>
              <a:buNone/>
              <a:defRPr sz="6596" b="0" i="0">
                <a:solidFill>
                  <a:schemeClr val="accent2"/>
                </a:solidFill>
                <a:latin typeface="Community Light" panose="02000303040000020003" pitchFamily="2" charset="0"/>
              </a:defRPr>
            </a:lvl1pPr>
            <a:lvl2pPr marL="913990" indent="0">
              <a:buFontTx/>
              <a:buNone/>
              <a:defRPr b="0" i="0">
                <a:solidFill>
                  <a:schemeClr val="bg2"/>
                </a:solidFill>
                <a:latin typeface="LKN Sans Light" panose="02000303040000020003" pitchFamily="2" charset="0"/>
              </a:defRPr>
            </a:lvl2pPr>
            <a:lvl3pPr marL="1827976" indent="0">
              <a:buFontTx/>
              <a:buNone/>
              <a:defRPr b="0" i="0">
                <a:solidFill>
                  <a:schemeClr val="bg2"/>
                </a:solidFill>
                <a:latin typeface="LKN Sans Light" panose="02000303040000020003" pitchFamily="2" charset="0"/>
              </a:defRPr>
            </a:lvl3pPr>
            <a:lvl4pPr marL="2741966" indent="0">
              <a:buFontTx/>
              <a:buNone/>
              <a:defRPr b="0" i="0">
                <a:solidFill>
                  <a:schemeClr val="bg2"/>
                </a:solidFill>
                <a:latin typeface="LKN Sans Light" panose="02000303040000020003" pitchFamily="2" charset="0"/>
              </a:defRPr>
            </a:lvl4pPr>
            <a:lvl5pPr marL="3655952" indent="0">
              <a:buFontTx/>
              <a:buNone/>
              <a:defRPr b="0" i="0">
                <a:solidFill>
                  <a:schemeClr val="bg2"/>
                </a:solidFill>
                <a:latin typeface="LKN Sans Light" panose="02000303040000020003" pitchFamily="2" charset="0"/>
              </a:defRPr>
            </a:lvl5pPr>
          </a:lstStyle>
          <a:p>
            <a:pPr lvl="0"/>
            <a:r>
              <a:rPr lang="en-US"/>
              <a:t>Edit Master text styles</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p:nvPr>
        </p:nvSpPr>
        <p:spPr>
          <a:xfrm>
            <a:off x="1388946" y="2200714"/>
            <a:ext cx="21611908" cy="1371600"/>
          </a:xfrm>
        </p:spPr>
        <p:txBody>
          <a:bodyPr lIns="109728">
            <a:normAutofit/>
          </a:bodyPr>
          <a:lstStyle>
            <a:lvl1pPr marL="0" indent="0">
              <a:buFontTx/>
              <a:buNone/>
              <a:defRPr sz="4400" b="0" i="0">
                <a:solidFill>
                  <a:schemeClr val="accent6"/>
                </a:solidFill>
                <a:latin typeface="Community Light" panose="02000303040000020003" pitchFamily="2" charset="0"/>
              </a:defRPr>
            </a:lvl1pPr>
            <a:lvl2pPr marL="913990" indent="0">
              <a:buFontTx/>
              <a:buNone/>
              <a:defRPr b="0" i="0">
                <a:solidFill>
                  <a:schemeClr val="accent6"/>
                </a:solidFill>
                <a:latin typeface="LKN Sans Light" panose="02000303040000020003" pitchFamily="2" charset="0"/>
              </a:defRPr>
            </a:lvl2pPr>
            <a:lvl3pPr marL="1827976" indent="0">
              <a:buFontTx/>
              <a:buNone/>
              <a:defRPr b="0" i="0">
                <a:solidFill>
                  <a:schemeClr val="accent6"/>
                </a:solidFill>
                <a:latin typeface="LKN Sans Light" panose="02000303040000020003" pitchFamily="2" charset="0"/>
              </a:defRPr>
            </a:lvl3pPr>
            <a:lvl4pPr marL="2741966" indent="0">
              <a:buFontTx/>
              <a:buNone/>
              <a:defRPr b="0" i="0">
                <a:solidFill>
                  <a:schemeClr val="accent6"/>
                </a:solidFill>
                <a:latin typeface="LKN Sans Light" panose="02000303040000020003" pitchFamily="2" charset="0"/>
              </a:defRPr>
            </a:lvl4pPr>
            <a:lvl5pPr marL="3655952" indent="0">
              <a:buFontTx/>
              <a:buNone/>
              <a:defRPr b="0" i="0">
                <a:solidFill>
                  <a:schemeClr val="accent6"/>
                </a:solidFill>
                <a:latin typeface="LKN Sans Light" panose="02000303040000020003" pitchFamily="2" charset="0"/>
              </a:defRPr>
            </a:lvl5pPr>
          </a:lstStyle>
          <a:p>
            <a:pPr lvl="0"/>
            <a:r>
              <a:rPr lang="en-US"/>
              <a:t>Edit Master text styles</a:t>
            </a:r>
          </a:p>
        </p:txBody>
      </p:sp>
    </p:spTree>
    <p:extLst>
      <p:ext uri="{BB962C8B-B14F-4D97-AF65-F5344CB8AC3E}">
        <p14:creationId xmlns:p14="http://schemas.microsoft.com/office/powerpoint/2010/main" val="3499347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x13 Image Flush Right">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Lst>
          </p:cNvPr>
          <p:cNvSpPr>
            <a:spLocks noGrp="1"/>
          </p:cNvSpPr>
          <p:nvPr>
            <p:ph type="pic" sz="quarter" idx="10" hasCustomPrompt="1"/>
          </p:nvPr>
        </p:nvSpPr>
        <p:spPr>
          <a:xfrm>
            <a:off x="12420600" y="0"/>
            <a:ext cx="11966576" cy="13716000"/>
          </a:xfrm>
        </p:spPr>
        <p:txBody>
          <a:bodyPr anchor="ctr">
            <a:normAutofit/>
          </a:bodyPr>
          <a:lstStyle>
            <a:lvl1pPr marL="0" indent="0" algn="ctr">
              <a:buFontTx/>
              <a:buNone/>
              <a:defRPr sz="4400"/>
            </a:lvl1pPr>
          </a:lstStyle>
          <a:p>
            <a:r>
              <a:rPr lang="en-US"/>
              <a:t>Insert Image</a:t>
            </a:r>
          </a:p>
        </p:txBody>
      </p:sp>
    </p:spTree>
    <p:extLst>
      <p:ext uri="{BB962C8B-B14F-4D97-AF65-F5344CB8AC3E}">
        <p14:creationId xmlns:p14="http://schemas.microsoft.com/office/powerpoint/2010/main" val="135321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x13 Image Flush Left">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Lst>
          </p:cNvPr>
          <p:cNvSpPr>
            <a:spLocks noGrp="1"/>
          </p:cNvSpPr>
          <p:nvPr>
            <p:ph type="pic" sz="quarter" idx="10" hasCustomPrompt="1"/>
          </p:nvPr>
        </p:nvSpPr>
        <p:spPr>
          <a:xfrm>
            <a:off x="0" y="0"/>
            <a:ext cx="11966575" cy="13716000"/>
          </a:xfrm>
        </p:spPr>
        <p:txBody>
          <a:bodyPr anchor="ctr">
            <a:normAutofit/>
          </a:bodyPr>
          <a:lstStyle>
            <a:lvl1pPr marL="0" indent="0" algn="ctr">
              <a:buFontTx/>
              <a:buNone/>
              <a:defRPr sz="4400">
                <a:solidFill>
                  <a:schemeClr val="accent6"/>
                </a:solidFill>
              </a:defRPr>
            </a:lvl1pPr>
          </a:lstStyle>
          <a:p>
            <a:r>
              <a:rPr lang="en-US"/>
              <a:t>Insert Image</a:t>
            </a:r>
          </a:p>
        </p:txBody>
      </p:sp>
    </p:spTree>
    <p:extLst>
      <p:ext uri="{BB962C8B-B14F-4D97-AF65-F5344CB8AC3E}">
        <p14:creationId xmlns:p14="http://schemas.microsoft.com/office/powerpoint/2010/main" val="89346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52394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CE020-C9D3-8342-B37A-5282A44BB7E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305200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7CE020-C9D3-8342-B37A-5282A44BB7E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156584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CE020-C9D3-8342-B37A-5282A44BB7E7}" type="datetimeFigureOut">
              <a:rPr lang="en-US" smtClean="0"/>
              <a:t>9/7/21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5148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7CE020-C9D3-8342-B37A-5282A44BB7E7}" type="datetimeFigureOut">
              <a:rPr lang="en-US" smtClean="0"/>
              <a:t>9/7/21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381549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CE020-C9D3-8342-B37A-5282A44BB7E7}" type="datetimeFigureOut">
              <a:rPr lang="en-US" smtClean="0"/>
              <a:t>9/7/21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126132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07CE020-C9D3-8342-B37A-5282A44BB7E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304386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07CE020-C9D3-8342-B37A-5282A44BB7E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3E8EA-51DB-F140-B9DD-D75A92D37EAC}" type="slidenum">
              <a:rPr lang="en-US" smtClean="0"/>
              <a:t>‹N°›</a:t>
            </a:fld>
            <a:endParaRPr lang="en-US"/>
          </a:p>
        </p:txBody>
      </p:sp>
    </p:spTree>
    <p:extLst>
      <p:ext uri="{BB962C8B-B14F-4D97-AF65-F5344CB8AC3E}">
        <p14:creationId xmlns:p14="http://schemas.microsoft.com/office/powerpoint/2010/main" val="408177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07CE020-C9D3-8342-B37A-5282A44BB7E7}" type="datetimeFigureOut">
              <a:rPr lang="en-US" smtClean="0"/>
              <a:t>9/7/21</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5B3E8EA-51DB-F140-B9DD-D75A92D37EAC}" type="slidenum">
              <a:rPr lang="en-US" smtClean="0"/>
              <a:t>‹N°›</a:t>
            </a:fld>
            <a:endParaRPr lang="en-US"/>
          </a:p>
        </p:txBody>
      </p:sp>
    </p:spTree>
    <p:extLst>
      <p:ext uri="{BB962C8B-B14F-4D97-AF65-F5344CB8AC3E}">
        <p14:creationId xmlns:p14="http://schemas.microsoft.com/office/powerpoint/2010/main" val="20324194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forbes.com/sites/niallmccarthy/2019/03/29/study-a-comprehensive-linkedin-profile-gives-a-71-higher-chance-of-a-job-interview-infographic/#19edc9715ba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linkedin.com/learning/learning-linkedin-for-stud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2C23_BAE955DB.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2C0D_71161DFB.xml"/><Relationship Id="rId7"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learning.linkedin.com/blog/learning-thought-leadership/the-reasons-why-ucf-s-new-business-program-is-so-popular" TargetMode="External"/><Relationship Id="rId5" Type="http://schemas.openxmlformats.org/officeDocument/2006/relationships/image" Target="../media/image11.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learning.linkedin.com/customer/linkedin-learning-champion-progra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blog.linkedin.com/2020/may/june/2/linkedins-2020-grad-s-guide-to-getting-hi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learning/expert-tips-for-answering-common-interview-questions" TargetMode="External"/><Relationship Id="rId13" Type="http://schemas.openxmlformats.org/officeDocument/2006/relationships/hyperlink" Target="https://www.linkedin.com/learning/career-advice-from-some-of-the-biggest-names-in-business" TargetMode="External"/><Relationship Id="rId3" Type="http://schemas.openxmlformats.org/officeDocument/2006/relationships/image" Target="../media/image1.png"/><Relationship Id="rId7" Type="http://schemas.openxmlformats.org/officeDocument/2006/relationships/hyperlink" Target="https://www.linkedin.com/learning/j-t-o-donnell-on-making-recruiters-come-to-you" TargetMode="External"/><Relationship Id="rId12" Type="http://schemas.openxmlformats.org/officeDocument/2006/relationships/hyperlink" Target="https://www.linkedin.com/learning/turning-an-internship-into-a-job"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linkedin.com/learning/professional-networking" TargetMode="External"/><Relationship Id="rId11" Type="http://schemas.openxmlformats.org/officeDocument/2006/relationships/hyperlink" Target="https://www.linkedin.com/learning/jodi-glickman-on-pitching-yourself" TargetMode="External"/><Relationship Id="rId5" Type="http://schemas.openxmlformats.org/officeDocument/2006/relationships/hyperlink" Target="https://www.linkedin.com/learning/rock-your-linkedin-profile" TargetMode="External"/><Relationship Id="rId15" Type="http://schemas.openxmlformats.org/officeDocument/2006/relationships/image" Target="../media/image17.jpg"/><Relationship Id="rId10" Type="http://schemas.openxmlformats.org/officeDocument/2006/relationships/hyperlink" Target="https://www.linkedin.com/learning/resume-makeover" TargetMode="External"/><Relationship Id="rId4" Type="http://schemas.openxmlformats.org/officeDocument/2006/relationships/hyperlink" Target="https://www.linkedin.com/learning/job-hunting-for-college-grads" TargetMode="External"/><Relationship Id="rId9" Type="http://schemas.openxmlformats.org/officeDocument/2006/relationships/hyperlink" Target="https://www.linkedin.com/learning/managing-stress-and-building-resilience-while-job-hunting" TargetMode="External"/><Relationship Id="rId14" Type="http://schemas.openxmlformats.org/officeDocument/2006/relationships/hyperlink" Target="https://www.linkedin.com/learning/topics/job-search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learning.linkedin.com/blog/engaging-your-workforce/how-to-keep-your-employees-motivated--according-to-researc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learning.linkedin.com/blog/learning-thought-leadership/workplace-learning-report--higher-education-edi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learning.linkedin.com/blog/learning-thought-leadership/workplace-learning-report--higher-education-edit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s://www.linkedin.com/learning/preparing-for-your-review-2" TargetMode="External"/><Relationship Id="rId4" Type="http://schemas.openxmlformats.org/officeDocument/2006/relationships/hyperlink" Target="https://learning.linkedin.com/content/dam/me/learning/en-us/images/guide-images/learner-engagement/18621_LNK_EngagementTacticsPlaybook_withResources_R2_V1.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hyperlink" Target="https://learning.linkedin.com/for-higher-education"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9F9EFF-4204-8342-B1A3-9DF3A4BB9A8C}"/>
              </a:ext>
            </a:extLst>
          </p:cNvPr>
          <p:cNvSpPr/>
          <p:nvPr/>
        </p:nvSpPr>
        <p:spPr>
          <a:xfrm>
            <a:off x="0" y="-203200"/>
            <a:ext cx="5006975" cy="14274800"/>
          </a:xfrm>
          <a:prstGeom prst="rect">
            <a:avLst/>
          </a:prstGeom>
          <a:solidFill>
            <a:srgbClr val="DBE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A7C02DF7-8CA0-5440-9888-5A2B4911C445}"/>
              </a:ext>
            </a:extLst>
          </p:cNvPr>
          <p:cNvPicPr>
            <a:picLocks noChangeAspect="1"/>
          </p:cNvPicPr>
          <p:nvPr/>
        </p:nvPicPr>
        <p:blipFill>
          <a:blip r:embed="rId3"/>
          <a:stretch>
            <a:fillRect/>
          </a:stretch>
        </p:blipFill>
        <p:spPr>
          <a:xfrm>
            <a:off x="19362483" y="12215812"/>
            <a:ext cx="3710729" cy="509572"/>
          </a:xfrm>
          <a:prstGeom prst="rect">
            <a:avLst/>
          </a:prstGeom>
        </p:spPr>
      </p:pic>
      <p:sp>
        <p:nvSpPr>
          <p:cNvPr id="8" name="Title 2">
            <a:extLst>
              <a:ext uri="{FF2B5EF4-FFF2-40B4-BE49-F238E27FC236}">
                <a16:creationId xmlns:a16="http://schemas.microsoft.com/office/drawing/2014/main" id="{1AB0AE7C-A62D-C346-817C-4C3DA7DF77F2}"/>
              </a:ext>
            </a:extLst>
          </p:cNvPr>
          <p:cNvSpPr txBox="1">
            <a:spLocks/>
          </p:cNvSpPr>
          <p:nvPr/>
        </p:nvSpPr>
        <p:spPr>
          <a:xfrm>
            <a:off x="12193587" y="4966289"/>
            <a:ext cx="10879625" cy="3783422"/>
          </a:xfrm>
          <a:prstGeom prst="rect">
            <a:avLst/>
          </a:prstGeom>
        </p:spPr>
        <p:txBody>
          <a:bodyPr lIns="0" tIns="0" rIns="0" bIns="0"/>
          <a:lst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a:lstStyle>
          <a:p>
            <a:pPr rtl="0"/>
            <a:r>
              <a:rPr lang="fr-FR" sz="9000">
                <a:solidFill>
                  <a:srgbClr val="0664C2"/>
                </a:solidFill>
              </a:rPr>
              <a:t>Pourquoi et comment adopter une stratégie LinkedIn dans votre établissement</a:t>
            </a:r>
          </a:p>
        </p:txBody>
      </p:sp>
      <p:sp>
        <p:nvSpPr>
          <p:cNvPr id="16" name="Google Shape;277;p58">
            <a:extLst>
              <a:ext uri="{FF2B5EF4-FFF2-40B4-BE49-F238E27FC236}">
                <a16:creationId xmlns:a16="http://schemas.microsoft.com/office/drawing/2014/main" id="{D25002D1-AF08-5042-89E6-24F3F79F02A4}"/>
              </a:ext>
            </a:extLst>
          </p:cNvPr>
          <p:cNvSpPr txBox="1"/>
          <p:nvPr/>
        </p:nvSpPr>
        <p:spPr>
          <a:xfrm>
            <a:off x="1340310" y="12934500"/>
            <a:ext cx="1999482" cy="588876"/>
          </a:xfrm>
          <a:prstGeom prst="rect">
            <a:avLst/>
          </a:prstGeom>
          <a:noFill/>
          <a:ln>
            <a:noFill/>
          </a:ln>
        </p:spPr>
        <p:txBody>
          <a:bodyPr spcFirstLastPara="1" wrap="square" lIns="0" tIns="0" rIns="0" bIns="0" anchor="t" anchorCtr="0">
            <a:noAutofit/>
          </a:bodyPr>
          <a:lstStyle/>
          <a:p>
            <a:pPr lvl="0" rtl="0">
              <a:lnSpc>
                <a:spcPct val="90000"/>
              </a:lnSpc>
            </a:pPr>
            <a:r>
              <a:rPr lang="fr-FR" sz="1800">
                <a:solidFill>
                  <a:srgbClr val="556879"/>
                </a:solidFill>
                <a:latin typeface="Community Light" panose="02000303040000020003" pitchFamily="2" charset="0"/>
                <a:ea typeface="Century Gothic"/>
                <a:cs typeface="Century Gothic"/>
                <a:sym typeface="Century Gothic"/>
              </a:rPr>
              <a:t>Date de création : 23/10/20</a:t>
            </a:r>
          </a:p>
        </p:txBody>
      </p:sp>
      <p:pic>
        <p:nvPicPr>
          <p:cNvPr id="6" name="Picture 5">
            <a:extLst>
              <a:ext uri="{FF2B5EF4-FFF2-40B4-BE49-F238E27FC236}">
                <a16:creationId xmlns:a16="http://schemas.microsoft.com/office/drawing/2014/main" id="{B7CE3DF3-980B-A64F-AD97-85CCE5722AD5}"/>
              </a:ext>
            </a:extLst>
          </p:cNvPr>
          <p:cNvPicPr>
            <a:picLocks noChangeAspect="1"/>
          </p:cNvPicPr>
          <p:nvPr/>
        </p:nvPicPr>
        <p:blipFill>
          <a:blip r:embed="rId4"/>
          <a:stretch>
            <a:fillRect/>
          </a:stretch>
        </p:blipFill>
        <p:spPr>
          <a:xfrm>
            <a:off x="-1364381" y="785983"/>
            <a:ext cx="12129122" cy="12129122"/>
          </a:xfrm>
          <a:prstGeom prst="ellipse">
            <a:avLst/>
          </a:prstGeom>
        </p:spPr>
      </p:pic>
    </p:spTree>
    <p:extLst>
      <p:ext uri="{BB962C8B-B14F-4D97-AF65-F5344CB8AC3E}">
        <p14:creationId xmlns:p14="http://schemas.microsoft.com/office/powerpoint/2010/main" val="200944069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Cela accroît leurs </a:t>
            </a:r>
            <a:br>
              <a:rPr lang="en-US" sz="3800" b="1" dirty="0">
                <a:solidFill>
                  <a:srgbClr val="0B64C2"/>
                </a:solidFill>
                <a:latin typeface="Community Light" panose="02000303040000020003" pitchFamily="2" charset="0"/>
              </a:rPr>
            </a:br>
            <a:r>
              <a:rPr lang="fr-FR" sz="3800" b="1">
                <a:solidFill>
                  <a:srgbClr val="0B64C2"/>
                </a:solidFill>
                <a:latin typeface="Community Light" panose="02000303040000020003" pitchFamily="2" charset="0"/>
              </a:rPr>
              <a:t>chances de recrutement une fois leur diplôme en poche.</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C’est la principale raison. Forbes a constaté qu’un jeune diplômé ayant un profil LinkedIn bien rempli avait </a:t>
            </a:r>
            <a:r>
              <a:rPr lang="fr-FR" sz="3200" b="1" i="1">
                <a:solidFill>
                  <a:srgbClr val="546779"/>
                </a:solidFill>
                <a:latin typeface="Community Light" panose="02000303040000020003" pitchFamily="2" charset="0"/>
              </a:rPr>
              <a:t>2 fois plus</a:t>
            </a:r>
            <a:r>
              <a:rPr lang="fr-FR" sz="3200">
                <a:solidFill>
                  <a:srgbClr val="546779"/>
                </a:solidFill>
                <a:latin typeface="Community Light" panose="02000303040000020003" pitchFamily="2" charset="0"/>
              </a:rPr>
              <a:t> de chances de passer un entretien qu’une personne récemment diplômée sans profil LinkedIn.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610239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Pourquoi LinkedIn ? </a:t>
            </a:r>
            <a:r>
              <a:rPr lang="fr-FR" sz="7700" dirty="0">
                <a:solidFill>
                  <a:srgbClr val="0B64C2"/>
                </a:solidFill>
                <a:latin typeface="Community Light"/>
                <a:cs typeface="Arial"/>
              </a:rPr>
              <a:t>Décuplez les débouchés des étudiants en les encourageant à créer un profil LinkedIn.</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Intégration</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338539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a:solidFill>
                  <a:srgbClr val="5B696B"/>
                </a:solidFill>
                <a:latin typeface="Community"/>
              </a:rPr>
              <a:t>Pourquoi chaque étudiant doit créer un profil LinkedIn ? Cela offre 4 avantages principaux :</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Plus les étudiants s’y prennent tôt pour créer un profil, plus celui-ci aura un fort impact.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Pourquoi créer leur profil tôt dans leurs études ? Pourquoi ne pas attendre qu’ils recherchent activement du travail ? Plus un étudiant s’y prend tôt pour créer son profil LinkedIn, plus son réseau sera développé après l’obtention de son diplôme. C’est particulièrement important pour les personnes désavantagées et sous-représentées, qui ne disposent pas systématiquement d’un réseau sur lequel s’appuyer. </a:t>
            </a:r>
          </a:p>
          <a:p>
            <a:endParaRPr lang="en-US" sz="3100" dirty="0">
              <a:solidFill>
                <a:srgbClr val="546779"/>
              </a:solidFill>
              <a:latin typeface="Community Light" panose="02000303040000020003" pitchFamily="2" charset="0"/>
            </a:endParaRP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2392"/>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577099" y="7743645"/>
            <a:ext cx="4546930" cy="3447098"/>
          </a:xfrm>
          <a:prstGeom prst="rect">
            <a:avLst/>
          </a:prstGeom>
        </p:spPr>
        <p:txBody>
          <a:bodyPr vert="horz" wrap="square" lIns="0" tIns="0" rIns="0" bIns="0" rtlCol="0">
            <a:spAutoFit/>
          </a:bodyPr>
          <a:lstStyle>
            <a:defPPr>
              <a:defRPr lang="en-US"/>
            </a:defPPr>
          </a:lstStyle>
          <a:p>
            <a:pPr algn="ctr" rtl="0"/>
            <a:r>
              <a:rPr lang="fr-FR" sz="2800">
                <a:solidFill>
                  <a:srgbClr val="546779"/>
                </a:solidFill>
                <a:latin typeface="Community Light" panose="02000303040000020003" pitchFamily="2" charset="0"/>
              </a:rPr>
              <a:t>Un profil LinkedIn complet, avec des éléments tels que les compétences, les certificats de formation, les certifications professionnelles et d’autres types de contenu, double le taux de rappel des candidats pour des postes junior </a:t>
            </a:r>
            <a:r>
              <a:rPr lang="fr-FR" sz="2800">
                <a:solidFill>
                  <a:srgbClr val="0B64C2"/>
                </a:solidFill>
                <a:latin typeface="Community Light" panose="02000303040000020003" pitchFamily="2" charset="0"/>
                <a:hlinkClick r:id="rId4"/>
              </a:rPr>
              <a:t>d’après Forbes</a:t>
            </a:r>
            <a:r>
              <a:rPr lang="fr-FR" sz="2800">
                <a:solidFill>
                  <a:srgbClr val="546779"/>
                </a:solidFill>
                <a:latin typeface="Community Light" panose="02000303040000020003" pitchFamily="2" charset="0"/>
              </a:rPr>
              <a:t>.</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577100" y="6098148"/>
            <a:ext cx="4605402" cy="1692771"/>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1000">
                <a:solidFill>
                  <a:srgbClr val="0B64C2"/>
                </a:solidFill>
                <a:latin typeface="Community Light" panose="02000303040000020003" pitchFamily="2" charset="0"/>
                <a:cs typeface="AvenirNext LT Pro Regular"/>
              </a:rPr>
              <a:t>2x</a:t>
            </a:r>
          </a:p>
        </p:txBody>
      </p:sp>
    </p:spTree>
    <p:extLst>
      <p:ext uri="{BB962C8B-B14F-4D97-AF65-F5344CB8AC3E}">
        <p14:creationId xmlns:p14="http://schemas.microsoft.com/office/powerpoint/2010/main" val="33139412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2" name="Rectangle 1">
            <a:extLst>
              <a:ext uri="{FF2B5EF4-FFF2-40B4-BE49-F238E27FC236}">
                <a16:creationId xmlns:a16="http://schemas.microsoft.com/office/drawing/2014/main" id="{7913223D-CE9F-2E4E-BFD0-283B8BDC8C45}"/>
              </a:ext>
            </a:extLst>
          </p:cNvPr>
          <p:cNvSpPr/>
          <p:nvPr/>
        </p:nvSpPr>
        <p:spPr>
          <a:xfrm>
            <a:off x="16720253" y="6105000"/>
            <a:ext cx="6298608" cy="4508377"/>
          </a:xfrm>
          <a:prstGeom prst="rect">
            <a:avLst/>
          </a:prstGeom>
          <a:solidFill>
            <a:srgbClr val="DBE6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31396"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Cela donne aux étudiants les moyens d’explorer leurs possibilités d’emploi.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LinkedIn et LinkedIn Learning leur permettent d’en savoir plus sur les emplois, les compétences recherchées et les difficultés dans pratiquement tout secteur et toute profession. Cela peut les aider à mieux cerner le parcours qui les mènera à la carrière souhaitée.</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50267" y="610500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59" name="Rectangle 58">
            <a:extLst>
              <a:ext uri="{FF2B5EF4-FFF2-40B4-BE49-F238E27FC236}">
                <a16:creationId xmlns:a16="http://schemas.microsoft.com/office/drawing/2014/main" id="{D1EC0C08-7BD4-3043-B944-F305E061E97E}"/>
              </a:ext>
            </a:extLst>
          </p:cNvPr>
          <p:cNvSpPr/>
          <p:nvPr/>
        </p:nvSpPr>
        <p:spPr>
          <a:xfrm>
            <a:off x="9007365" y="6068527"/>
            <a:ext cx="6335527" cy="4613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Les étudiants ont accès à </a:t>
            </a:r>
            <a:br>
              <a:rPr lang="en-US" sz="3800" b="1" dirty="0">
                <a:solidFill>
                  <a:srgbClr val="0B64C2"/>
                </a:solidFill>
                <a:latin typeface="Community Light" panose="02000303040000020003" pitchFamily="2" charset="0"/>
              </a:rPr>
            </a:br>
            <a:r>
              <a:rPr lang="fr-FR" sz="3800" b="1">
                <a:solidFill>
                  <a:srgbClr val="0B64C2"/>
                </a:solidFill>
                <a:latin typeface="Community Light" panose="02000303040000020003" pitchFamily="2" charset="0"/>
              </a:rPr>
              <a:t>une formation adaptée à leurs besoins.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Avec LinkedIn Learning, les étudiants bénéficient de cours personnalisés et pertinents, de sorte que l’apprentissage reste l’une de leurs priorités. Par ailleurs, sur LinkedIn, ils peuvent suivre les leaders d’opinion et les actualités dans le domaine de leur choix.</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5001"/>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sp>
        <p:nvSpPr>
          <p:cNvPr id="40" name="Rectangle 39">
            <a:extLst>
              <a:ext uri="{FF2B5EF4-FFF2-40B4-BE49-F238E27FC236}">
                <a16:creationId xmlns:a16="http://schemas.microsoft.com/office/drawing/2014/main" id="{C776BDE5-617F-BE44-AB1F-96DD85CAA6CB}"/>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Pourquoi LinkedIn ? </a:t>
            </a:r>
            <a:r>
              <a:rPr lang="fr-FR" sz="7700" dirty="0">
                <a:solidFill>
                  <a:srgbClr val="0B64C2"/>
                </a:solidFill>
                <a:latin typeface="Community Light"/>
                <a:cs typeface="Arial"/>
              </a:rPr>
              <a:t>Décuplez les débouchés des étudiants en les encourageant à créer un profil LinkedIn.</a:t>
            </a:r>
          </a:p>
        </p:txBody>
      </p:sp>
      <p:sp>
        <p:nvSpPr>
          <p:cNvPr id="41" name="Rectangle 40">
            <a:extLst>
              <a:ext uri="{FF2B5EF4-FFF2-40B4-BE49-F238E27FC236}">
                <a16:creationId xmlns:a16="http://schemas.microsoft.com/office/drawing/2014/main" id="{C9A00FA5-CB5A-A341-8BA3-AB5E41B222EA}"/>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Intégration</a:t>
            </a:r>
          </a:p>
        </p:txBody>
      </p:sp>
      <p:sp>
        <p:nvSpPr>
          <p:cNvPr id="42" name="Oval 41">
            <a:extLst>
              <a:ext uri="{FF2B5EF4-FFF2-40B4-BE49-F238E27FC236}">
                <a16:creationId xmlns:a16="http://schemas.microsoft.com/office/drawing/2014/main" id="{7C657790-BCEA-6E4F-805E-CE97D4D4455A}"/>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3" name="Rectangle 42">
            <a:extLst>
              <a:ext uri="{FF2B5EF4-FFF2-40B4-BE49-F238E27FC236}">
                <a16:creationId xmlns:a16="http://schemas.microsoft.com/office/drawing/2014/main" id="{60B6E12E-A4A2-D347-907A-EE413A65147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0B64C2"/>
                </a:solidFill>
                <a:latin typeface="Community" panose="02000303040000020003" pitchFamily="2" charset="0"/>
              </a:rPr>
              <a:t>1</a:t>
            </a:r>
          </a:p>
        </p:txBody>
      </p:sp>
      <p:sp>
        <p:nvSpPr>
          <p:cNvPr id="44" name="Rectangle 43">
            <a:extLst>
              <a:ext uri="{FF2B5EF4-FFF2-40B4-BE49-F238E27FC236}">
                <a16:creationId xmlns:a16="http://schemas.microsoft.com/office/drawing/2014/main" id="{B2F9A612-4318-934B-9C52-E91E80670711}"/>
              </a:ext>
            </a:extLst>
          </p:cNvPr>
          <p:cNvSpPr/>
          <p:nvPr/>
        </p:nvSpPr>
        <p:spPr>
          <a:xfrm>
            <a:off x="1311843" y="3978112"/>
            <a:ext cx="1338539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a:solidFill>
                  <a:srgbClr val="5B696B"/>
                </a:solidFill>
                <a:latin typeface="Community"/>
              </a:rPr>
              <a:t>Pourquoi chaque étudiant doit créer un profil LinkedIn ? Cela offre 4 avantages principaux :</a:t>
            </a:r>
          </a:p>
        </p:txBody>
      </p:sp>
      <p:sp>
        <p:nvSpPr>
          <p:cNvPr id="19" name="Rectangle 18">
            <a:extLst>
              <a:ext uri="{FF2B5EF4-FFF2-40B4-BE49-F238E27FC236}">
                <a16:creationId xmlns:a16="http://schemas.microsoft.com/office/drawing/2014/main" id="{96EAB2B5-A701-8E41-AB93-E447A9DD1203}"/>
              </a:ext>
            </a:extLst>
          </p:cNvPr>
          <p:cNvSpPr/>
          <p:nvPr/>
        </p:nvSpPr>
        <p:spPr>
          <a:xfrm>
            <a:off x="17301384" y="7533340"/>
            <a:ext cx="5212033" cy="2513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a:solidFill>
                  <a:srgbClr val="546779"/>
                </a:solidFill>
                <a:latin typeface="Community Light" panose="02000303040000020003" pitchFamily="2" charset="0"/>
              </a:rPr>
              <a:t>Si l’ensemble de vos étudiants dispose d’un profil LinkedIn, votre établissement pourra voir quelles entreprises les recrutent une fois leur diplôme obtenu.</a:t>
            </a:r>
          </a:p>
        </p:txBody>
      </p:sp>
      <p:sp>
        <p:nvSpPr>
          <p:cNvPr id="3" name="Rectangle 2">
            <a:extLst>
              <a:ext uri="{FF2B5EF4-FFF2-40B4-BE49-F238E27FC236}">
                <a16:creationId xmlns:a16="http://schemas.microsoft.com/office/drawing/2014/main" id="{A985FEFF-4DB0-114A-8F8D-1C5601E25271}"/>
              </a:ext>
            </a:extLst>
          </p:cNvPr>
          <p:cNvSpPr/>
          <p:nvPr/>
        </p:nvSpPr>
        <p:spPr>
          <a:xfrm flipV="1">
            <a:off x="17226762" y="6681220"/>
            <a:ext cx="5212033" cy="631358"/>
          </a:xfrm>
          <a:prstGeom prst="rect">
            <a:avLst/>
          </a:prstGeom>
          <a:solidFill>
            <a:srgbClr val="06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D667649-79FB-804C-9DD2-80C0FD4889D2}"/>
              </a:ext>
            </a:extLst>
          </p:cNvPr>
          <p:cNvSpPr/>
          <p:nvPr/>
        </p:nvSpPr>
        <p:spPr>
          <a:xfrm>
            <a:off x="17445364" y="6967212"/>
            <a:ext cx="5546458" cy="168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457108" rtl="0">
              <a:spcBef>
                <a:spcPct val="0"/>
              </a:spcBef>
              <a:spcAft>
                <a:spcPct val="0"/>
              </a:spcAft>
              <a:defRPr/>
            </a:pPr>
            <a:r>
              <a:rPr lang="fr-FR" sz="3000" dirty="0">
                <a:solidFill>
                  <a:srgbClr val="FEFAF6"/>
                </a:solidFill>
                <a:latin typeface="Community" panose="02000303040000020003" pitchFamily="2" charset="0"/>
              </a:rPr>
              <a:t>Un plus pour les établissements</a:t>
            </a:r>
          </a:p>
        </p:txBody>
      </p:sp>
    </p:spTree>
    <p:extLst>
      <p:ext uri="{BB962C8B-B14F-4D97-AF65-F5344CB8AC3E}">
        <p14:creationId xmlns:p14="http://schemas.microsoft.com/office/powerpoint/2010/main" val="413774852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Intégration des étudiants de première année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Donnez le ton avant même que les étudiants ne mettent les pieds sur le campus : votre établissement vise les connecter à l’emploi. Dans le cadre de leur intégration, demandez-leur de créer un profil LinkedIn de manière à développer leur réseau au cours de leur formation.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6105000"/>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a:cs typeface="Arial"/>
              </a:rPr>
              <a:t>Comment ? </a:t>
            </a:r>
            <a:r>
              <a:rPr lang="fr-FR" sz="7700">
                <a:solidFill>
                  <a:srgbClr val="0B64C2"/>
                </a:solidFill>
                <a:latin typeface="Community Light"/>
                <a:cs typeface="Arial"/>
              </a:rPr>
              <a:t>Encouragez les étudiants à créer un profil LinkedIn à ces 3 moments clés.</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Intégration</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2" y="3978112"/>
            <a:ext cx="21659956"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a:solidFill>
                  <a:srgbClr val="5B696B"/>
                </a:solidFill>
                <a:latin typeface="Community"/>
              </a:rPr>
              <a:t>Vous avez saisi l’importance pour vos étudiants d’utiliser LinkedIn. Maintenant, comment allez-vous vous y prendre ? Profitez des moments propices. Il existe 3 moments propices pour la création d’un profil LinkedIn pour vos étudiants :</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6068526"/>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Cours de première année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De nombreux établissements offrent des présentations d’information générale pour accueillir les étudiants, leur donner des conseils pour étudier, leur dispenser des connaissances financières de base, etc. Envisagez d’aborder LinkedIn à cette occasion. Un cours de 45 minutes sur la meilleure façon d’utiliser LinkedIn peut aider les étudiants tout au long de leur carrière. </a:t>
            </a:r>
          </a:p>
          <a:p>
            <a:endParaRPr lang="en-US" sz="3200" dirty="0">
              <a:solidFill>
                <a:srgbClr val="546779"/>
              </a:solidFill>
              <a:latin typeface="Community Light" panose="02000303040000020003" pitchFamily="2" charset="0"/>
            </a:endParaRPr>
          </a:p>
          <a:p>
            <a:pPr rtl="0"/>
            <a:r>
              <a:rPr lang="fr-FR" sz="3200" b="1" i="1">
                <a:solidFill>
                  <a:srgbClr val="546779"/>
                </a:solidFill>
                <a:latin typeface="Community Light" panose="02000303040000020003" pitchFamily="2" charset="0"/>
              </a:rPr>
              <a:t>Cours connexe : </a:t>
            </a:r>
            <a:r>
              <a:rPr lang="fr-FR" sz="3200" b="1" i="1">
                <a:solidFill>
                  <a:srgbClr val="546779"/>
                </a:solidFill>
                <a:latin typeface="Community Light" panose="02000303040000020003" pitchFamily="2" charset="0"/>
                <a:hlinkClick r:id="rId4"/>
              </a:rPr>
              <a:t>LinkedIn pour les étudiants</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6105000"/>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40" name="Rectangle 39">
            <a:extLst>
              <a:ext uri="{FF2B5EF4-FFF2-40B4-BE49-F238E27FC236}">
                <a16:creationId xmlns:a16="http://schemas.microsoft.com/office/drawing/2014/main" id="{10FA77BD-490F-C542-98B5-1A953DC2277C}"/>
              </a:ext>
            </a:extLst>
          </p:cNvPr>
          <p:cNvSpPr/>
          <p:nvPr/>
        </p:nvSpPr>
        <p:spPr>
          <a:xfrm>
            <a:off x="16756070" y="6068526"/>
            <a:ext cx="6241235" cy="531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Choix d’une spécialité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Une autre étape majeure est celle du choix officiel de la spécialité. Malgré des différences d’un établissement à l’autre, c’est toujours une  décision importante pour la future carrière des étudiants. C’est aussi un moment opportun pour se mettre en relation avec d’anciens élèves sur LinkedIn dans le domaine souhaité et pour suivre des entreprises dans lesquelles ils souhaiteraient travailler.</a:t>
            </a:r>
          </a:p>
          <a:p>
            <a:endParaRPr lang="en-US" sz="3100" dirty="0">
              <a:solidFill>
                <a:srgbClr val="546779"/>
              </a:solidFill>
              <a:latin typeface="Community Light" panose="02000303040000020003" pitchFamily="2" charset="0"/>
            </a:endParaRPr>
          </a:p>
        </p:txBody>
      </p:sp>
      <p:grpSp>
        <p:nvGrpSpPr>
          <p:cNvPr id="41" name="Group 40">
            <a:extLst>
              <a:ext uri="{FF2B5EF4-FFF2-40B4-BE49-F238E27FC236}">
                <a16:creationId xmlns:a16="http://schemas.microsoft.com/office/drawing/2014/main" id="{FFA3F7E8-A29E-834C-B172-93789E418A17}"/>
              </a:ext>
            </a:extLst>
          </p:cNvPr>
          <p:cNvGrpSpPr/>
          <p:nvPr/>
        </p:nvGrpSpPr>
        <p:grpSpPr>
          <a:xfrm>
            <a:off x="16774941" y="6105000"/>
            <a:ext cx="492782" cy="492784"/>
            <a:chOff x="1382351" y="3938979"/>
            <a:chExt cx="492782" cy="492784"/>
          </a:xfrm>
        </p:grpSpPr>
        <p:sp>
          <p:nvSpPr>
            <p:cNvPr id="42" name="Oval 41">
              <a:extLst>
                <a:ext uri="{FF2B5EF4-FFF2-40B4-BE49-F238E27FC236}">
                  <a16:creationId xmlns:a16="http://schemas.microsoft.com/office/drawing/2014/main" id="{4F6DBA54-13C0-0744-A511-0C26F50CE0C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A947AD7D-8BE5-C34A-B3E8-867466CB5C6E}"/>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Tree>
    <p:extLst>
      <p:ext uri="{BB962C8B-B14F-4D97-AF65-F5344CB8AC3E}">
        <p14:creationId xmlns:p14="http://schemas.microsoft.com/office/powerpoint/2010/main" val="335508169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a:cs typeface="Arial"/>
              </a:rPr>
              <a:t>Comment ? </a:t>
            </a:r>
            <a:r>
              <a:rPr lang="fr-FR" sz="7700">
                <a:solidFill>
                  <a:srgbClr val="0B64C2"/>
                </a:solidFill>
                <a:latin typeface="Community Light"/>
                <a:cs typeface="Arial"/>
              </a:rPr>
              <a:t>Encouragez les étudiants à créer un profil LinkedIn à ces 3 moments clés.</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Intégration</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311842" y="6324374"/>
            <a:ext cx="9881229" cy="3264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200">
                <a:solidFill>
                  <a:srgbClr val="5B696B"/>
                </a:solidFill>
                <a:latin typeface="Community Light" panose="02000303040000020003" pitchFamily="2" charset="0"/>
              </a:rPr>
              <a:t>Il y a peut-être d’autres occasions plus opportunes pour votre établissement ; c’est à vous de voir. </a:t>
            </a:r>
          </a:p>
          <a:p>
            <a:pPr defTabSz="457108">
              <a:spcBef>
                <a:spcPct val="0"/>
              </a:spcBef>
              <a:spcAft>
                <a:spcPct val="0"/>
              </a:spcAft>
              <a:defRPr/>
            </a:pPr>
            <a:endParaRPr lang="en-US" sz="3200" dirty="0">
              <a:solidFill>
                <a:srgbClr val="5B696B"/>
              </a:solidFill>
              <a:latin typeface="Community Light" panose="02000303040000020003" pitchFamily="2" charset="0"/>
            </a:endParaRPr>
          </a:p>
          <a:p>
            <a:pPr defTabSz="457108" rtl="0">
              <a:spcBef>
                <a:spcPct val="0"/>
              </a:spcBef>
              <a:spcAft>
                <a:spcPct val="0"/>
              </a:spcAft>
              <a:defRPr/>
            </a:pPr>
            <a:r>
              <a:rPr lang="fr-FR" sz="3200">
                <a:solidFill>
                  <a:srgbClr val="5B696B"/>
                </a:solidFill>
                <a:latin typeface="Community Light" panose="02000303040000020003" pitchFamily="2" charset="0"/>
              </a:rPr>
              <a:t>Quoi qu’il en soit, adopter une approche systématique à travers laquelle tous les étudiants créent un profil LinkedIn et comprennent pleinement les avantages de la plateforme leur permet de se rapprocher de l’emploi.</a:t>
            </a:r>
          </a:p>
          <a:p>
            <a:pPr defTabSz="457108">
              <a:lnSpc>
                <a:spcPct val="90000"/>
              </a:lnSpc>
              <a:spcBef>
                <a:spcPct val="0"/>
              </a:spcBef>
              <a:spcAft>
                <a:spcPct val="0"/>
              </a:spcAft>
              <a:defRPr/>
            </a:pPr>
            <a:endParaRPr lang="en-US" sz="3400" dirty="0">
              <a:solidFill>
                <a:srgbClr val="5B696B"/>
              </a:solidFill>
              <a:latin typeface="Community"/>
            </a:endParaRPr>
          </a:p>
          <a:p>
            <a:pPr defTabSz="457108">
              <a:lnSpc>
                <a:spcPct val="90000"/>
              </a:lnSpc>
              <a:spcBef>
                <a:spcPct val="0"/>
              </a:spcBef>
              <a:spcAft>
                <a:spcPct val="0"/>
              </a:spcAft>
              <a:defRPr/>
            </a:pPr>
            <a:endParaRPr lang="en-US" sz="3400" dirty="0">
              <a:solidFill>
                <a:srgbClr val="5B696B"/>
              </a:solidFill>
              <a:latin typeface="Community"/>
            </a:endParaRPr>
          </a:p>
        </p:txBody>
      </p:sp>
      <p:sp>
        <p:nvSpPr>
          <p:cNvPr id="44" name="Rectangle 43">
            <a:extLst>
              <a:ext uri="{FF2B5EF4-FFF2-40B4-BE49-F238E27FC236}">
                <a16:creationId xmlns:a16="http://schemas.microsoft.com/office/drawing/2014/main" id="{EE5C3A1D-8040-164F-BB36-DF7B7440D71E}"/>
              </a:ext>
            </a:extLst>
          </p:cNvPr>
          <p:cNvSpPr/>
          <p:nvPr/>
        </p:nvSpPr>
        <p:spPr>
          <a:xfrm>
            <a:off x="12859100" y="4768817"/>
            <a:ext cx="10233174" cy="6375640"/>
          </a:xfrm>
          <a:prstGeom prst="rect">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3614628" y="5497075"/>
            <a:ext cx="8838093" cy="266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4000" b="1">
                <a:solidFill>
                  <a:srgbClr val="0B64C2"/>
                </a:solidFill>
                <a:latin typeface="Community Light" panose="02000303040000020003" pitchFamily="2" charset="0"/>
              </a:rPr>
              <a:t>« Je souhaite que chaque nouvel étudiant de notre établissement active un compte LinkedIn et l’utilise, parce que je vois l’impact que cela peut avoir. »</a:t>
            </a:r>
          </a:p>
          <a:p>
            <a:endParaRPr lang="en-US" sz="2800" b="1" dirty="0">
              <a:solidFill>
                <a:srgbClr val="B1401F"/>
              </a:solidFill>
              <a:latin typeface="Community Light" panose="02000303040000020003" pitchFamily="2" charset="0"/>
            </a:endParaRPr>
          </a:p>
        </p:txBody>
      </p:sp>
      <p:sp>
        <p:nvSpPr>
          <p:cNvPr id="67" name="Rectangle 66">
            <a:extLst>
              <a:ext uri="{FF2B5EF4-FFF2-40B4-BE49-F238E27FC236}">
                <a16:creationId xmlns:a16="http://schemas.microsoft.com/office/drawing/2014/main" id="{48609D3A-3B3F-F849-B2F5-A4BB2146D423}"/>
              </a:ext>
            </a:extLst>
          </p:cNvPr>
          <p:cNvSpPr/>
          <p:nvPr/>
        </p:nvSpPr>
        <p:spPr>
          <a:xfrm>
            <a:off x="15689290" y="8806843"/>
            <a:ext cx="3457941" cy="1477328"/>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Jimmt Dawes</a:t>
            </a:r>
          </a:p>
          <a:p>
            <a:pPr rtl="0"/>
            <a:r>
              <a:rPr lang="fr-FR" sz="2400">
                <a:solidFill>
                  <a:srgbClr val="556679"/>
                </a:solidFill>
                <a:latin typeface="Community" panose="02000303040000020003" pitchFamily="2" charset="0"/>
              </a:rPr>
              <a:t>Programme de mentorat et d’assistanat de Lambton College</a:t>
            </a:r>
          </a:p>
          <a:p>
            <a:endParaRPr lang="en-US" sz="2400" dirty="0">
              <a:solidFill>
                <a:srgbClr val="556679"/>
              </a:solidFill>
              <a:latin typeface="Community" panose="02000303040000020003" pitchFamily="2" charset="0"/>
            </a:endParaRPr>
          </a:p>
        </p:txBody>
      </p:sp>
      <p:pic>
        <p:nvPicPr>
          <p:cNvPr id="70" name="Picture 69" descr="A person wearing a suit and tie&#10;&#10;Description automatically generated">
            <a:extLst>
              <a:ext uri="{FF2B5EF4-FFF2-40B4-BE49-F238E27FC236}">
                <a16:creationId xmlns:a16="http://schemas.microsoft.com/office/drawing/2014/main" id="{AE652475-BAD4-A543-BC0F-B08899422156}"/>
              </a:ext>
            </a:extLst>
          </p:cNvPr>
          <p:cNvPicPr>
            <a:picLocks noChangeAspect="1"/>
          </p:cNvPicPr>
          <p:nvPr/>
        </p:nvPicPr>
        <p:blipFill rotWithShape="1">
          <a:blip r:embed="rId4"/>
          <a:srcRect/>
          <a:stretch/>
        </p:blipFill>
        <p:spPr>
          <a:xfrm>
            <a:off x="13631522" y="8590601"/>
            <a:ext cx="1728447" cy="1728447"/>
          </a:xfrm>
          <a:prstGeom prst="ellipse">
            <a:avLst/>
          </a:prstGeom>
        </p:spPr>
      </p:pic>
    </p:spTree>
    <p:extLst>
      <p:ext uri="{BB962C8B-B14F-4D97-AF65-F5344CB8AC3E}">
        <p14:creationId xmlns:p14="http://schemas.microsoft.com/office/powerpoint/2010/main" val="204993730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4"/>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7079318" y="5972630"/>
            <a:ext cx="4448757" cy="414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0B64C2"/>
                </a:solidFill>
                <a:latin typeface="Community Light" panose="02000303040000020003" pitchFamily="2" charset="0"/>
              </a:rPr>
              <a:t>      Première année</a:t>
            </a:r>
          </a:p>
          <a:p>
            <a:pPr rtl="0"/>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Les cours sont axés sur l’accélération de la lecture, la prise de notes, comment relire son travail, la résilience et la gestion de la pression et des échecs.</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7081256" y="6009103"/>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Exemple </a:t>
            </a:r>
            <a:r>
              <a:rPr lang="fr-FR" sz="7700" dirty="0">
                <a:solidFill>
                  <a:srgbClr val="54667A"/>
                </a:solidFill>
                <a:latin typeface="Community Light"/>
                <a:cs typeface="Arial"/>
              </a:rPr>
              <a:t>:</a:t>
            </a:r>
            <a:r>
              <a:rPr lang="fr-FR" sz="7700" dirty="0">
                <a:solidFill>
                  <a:srgbClr val="0465C1"/>
                </a:solidFill>
                <a:latin typeface="Community Light"/>
                <a:cs typeface="Arial"/>
              </a:rPr>
              <a:t> le </a:t>
            </a:r>
            <a:r>
              <a:rPr lang="fr-FR" sz="7700" dirty="0" err="1">
                <a:solidFill>
                  <a:srgbClr val="0465C1"/>
                </a:solidFill>
                <a:latin typeface="Community Light"/>
                <a:cs typeface="Arial"/>
              </a:rPr>
              <a:t>King’s</a:t>
            </a:r>
            <a:r>
              <a:rPr lang="fr-FR" sz="7700" dirty="0">
                <a:solidFill>
                  <a:srgbClr val="0465C1"/>
                </a:solidFill>
                <a:latin typeface="Community Light"/>
                <a:cs typeface="Arial"/>
              </a:rPr>
              <a:t> </a:t>
            </a:r>
            <a:r>
              <a:rPr lang="fr-FR" sz="7700" dirty="0" err="1">
                <a:solidFill>
                  <a:srgbClr val="0465C1"/>
                </a:solidFill>
                <a:latin typeface="Community Light"/>
                <a:cs typeface="Arial"/>
              </a:rPr>
              <a:t>College</a:t>
            </a:r>
            <a:r>
              <a:rPr lang="fr-FR" sz="7700" dirty="0">
                <a:solidFill>
                  <a:srgbClr val="0465C1"/>
                </a:solidFill>
                <a:latin typeface="Community Light"/>
                <a:cs typeface="Arial"/>
              </a:rPr>
              <a:t> encourage les étudiants à s’inscrire sur LinkedIn tôt dans leurs études en vue d’augmenter leur employabilité.</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Intégration</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0B64C2"/>
                </a:solidFill>
                <a:latin typeface="Community" panose="02000303040000020003" pitchFamily="2" charset="0"/>
              </a:rPr>
              <a:t>1</a:t>
            </a:r>
          </a:p>
        </p:txBody>
      </p:sp>
      <p:sp>
        <p:nvSpPr>
          <p:cNvPr id="58" name="Rectangle 57">
            <a:extLst>
              <a:ext uri="{FF2B5EF4-FFF2-40B4-BE49-F238E27FC236}">
                <a16:creationId xmlns:a16="http://schemas.microsoft.com/office/drawing/2014/main" id="{BC337799-6AA7-3A4F-AD73-E49881E3729B}"/>
              </a:ext>
            </a:extLst>
          </p:cNvPr>
          <p:cNvSpPr/>
          <p:nvPr/>
        </p:nvSpPr>
        <p:spPr>
          <a:xfrm>
            <a:off x="1280226" y="4792900"/>
            <a:ext cx="21155041"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dirty="0">
                <a:solidFill>
                  <a:srgbClr val="5B696B"/>
                </a:solidFill>
                <a:latin typeface="Community"/>
              </a:rPr>
              <a:t>Selon le </a:t>
            </a:r>
            <a:r>
              <a:rPr lang="fr-FR" sz="3400" dirty="0" err="1">
                <a:solidFill>
                  <a:srgbClr val="5B696B"/>
                </a:solidFill>
                <a:latin typeface="Community"/>
              </a:rPr>
              <a:t>King’s</a:t>
            </a:r>
            <a:r>
              <a:rPr lang="fr-FR" sz="3400" dirty="0">
                <a:solidFill>
                  <a:srgbClr val="5B696B"/>
                </a:solidFill>
                <a:latin typeface="Community"/>
              </a:rPr>
              <a:t> </a:t>
            </a:r>
            <a:r>
              <a:rPr lang="fr-FR" sz="3400" dirty="0" err="1">
                <a:solidFill>
                  <a:srgbClr val="5B696B"/>
                </a:solidFill>
                <a:latin typeface="Community"/>
              </a:rPr>
              <a:t>College</a:t>
            </a:r>
            <a:r>
              <a:rPr lang="fr-FR" sz="3400" dirty="0">
                <a:solidFill>
                  <a:srgbClr val="5B696B"/>
                </a:solidFill>
                <a:latin typeface="Community"/>
              </a:rPr>
              <a:t>, prestigieuse université publique à Londres, ses étudiants nécessitent plus qu’un simple diplôme au sortir de leurs études. Il leur faut un ensemble complet de compétences pertinentes qui augmentent leur employabilité.</a:t>
            </a:r>
          </a:p>
        </p:txBody>
      </p:sp>
      <p:sp>
        <p:nvSpPr>
          <p:cNvPr id="59" name="Rectangle 58">
            <a:extLst>
              <a:ext uri="{FF2B5EF4-FFF2-40B4-BE49-F238E27FC236}">
                <a16:creationId xmlns:a16="http://schemas.microsoft.com/office/drawing/2014/main" id="{D1EC0C08-7BD4-3043-B944-F305E061E97E}"/>
              </a:ext>
            </a:extLst>
          </p:cNvPr>
          <p:cNvSpPr/>
          <p:nvPr/>
        </p:nvSpPr>
        <p:spPr>
          <a:xfrm>
            <a:off x="12859102" y="5972629"/>
            <a:ext cx="4433012" cy="3354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0B64C2"/>
                </a:solidFill>
                <a:latin typeface="Community Light" panose="02000303040000020003" pitchFamily="2" charset="0"/>
              </a:rPr>
              <a:t>      Deuxième année</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Le contenu recommandé évolue en deuxième année pour aborder la grammaire, l’écriture, la relecture et l’utilisation de logiciels comme </a:t>
            </a:r>
            <a:r>
              <a:rPr lang="fr-FR" sz="3200" dirty="0" err="1">
                <a:solidFill>
                  <a:srgbClr val="546779"/>
                </a:solidFill>
                <a:latin typeface="Community Light" panose="02000303040000020003" pitchFamily="2" charset="0"/>
              </a:rPr>
              <a:t>Endnote</a:t>
            </a:r>
            <a:r>
              <a:rPr lang="fr-FR" sz="3200" dirty="0">
                <a:solidFill>
                  <a:srgbClr val="546779"/>
                </a:solidFill>
                <a:latin typeface="Community Light" panose="02000303040000020003" pitchFamily="2" charset="0"/>
              </a:rPr>
              <a:t>.</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12877972" y="6009103"/>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40" name="Rectangle 39">
            <a:extLst>
              <a:ext uri="{FF2B5EF4-FFF2-40B4-BE49-F238E27FC236}">
                <a16:creationId xmlns:a16="http://schemas.microsoft.com/office/drawing/2014/main" id="{10FA77BD-490F-C542-98B5-1A953DC2277C}"/>
              </a:ext>
            </a:extLst>
          </p:cNvPr>
          <p:cNvSpPr/>
          <p:nvPr/>
        </p:nvSpPr>
        <p:spPr>
          <a:xfrm>
            <a:off x="18623085" y="5972630"/>
            <a:ext cx="4374220" cy="4330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0B64C2"/>
                </a:solidFill>
                <a:latin typeface="Community Light" panose="02000303040000020003" pitchFamily="2" charset="0"/>
              </a:rPr>
              <a:t> 	  Troisième année</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Les cours se concentrent </a:t>
            </a:r>
            <a:br>
              <a:rPr lang="en-US" sz="3200"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à la fois sur la gestion du temps et des projets, et sur la construction d’une carrière, en abordant la recherche d’emploi, les </a:t>
            </a:r>
            <a:r>
              <a:rPr lang="fr-FR" sz="3200" dirty="0" err="1">
                <a:solidFill>
                  <a:srgbClr val="546779"/>
                </a:solidFill>
                <a:latin typeface="Community Light" panose="02000303040000020003" pitchFamily="2" charset="0"/>
              </a:rPr>
              <a:t>elevator</a:t>
            </a:r>
            <a:r>
              <a:rPr lang="fr-FR" sz="3200" dirty="0">
                <a:solidFill>
                  <a:srgbClr val="546779"/>
                </a:solidFill>
                <a:latin typeface="Community Light" panose="02000303040000020003" pitchFamily="2" charset="0"/>
              </a:rPr>
              <a:t> </a:t>
            </a:r>
            <a:r>
              <a:rPr lang="fr-FR" sz="3200" dirty="0" err="1">
                <a:solidFill>
                  <a:srgbClr val="546779"/>
                </a:solidFill>
                <a:latin typeface="Community Light" panose="02000303040000020003" pitchFamily="2" charset="0"/>
              </a:rPr>
              <a:t>pitches</a:t>
            </a:r>
            <a:r>
              <a:rPr lang="fr-FR" sz="3200" dirty="0">
                <a:solidFill>
                  <a:srgbClr val="546779"/>
                </a:solidFill>
                <a:latin typeface="Community Light" panose="02000303040000020003" pitchFamily="2" charset="0"/>
              </a:rPr>
              <a:t> et l’importance des stages.</a:t>
            </a:r>
          </a:p>
        </p:txBody>
      </p:sp>
      <p:grpSp>
        <p:nvGrpSpPr>
          <p:cNvPr id="41" name="Group 40">
            <a:extLst>
              <a:ext uri="{FF2B5EF4-FFF2-40B4-BE49-F238E27FC236}">
                <a16:creationId xmlns:a16="http://schemas.microsoft.com/office/drawing/2014/main" id="{FFA3F7E8-A29E-834C-B172-93789E418A17}"/>
              </a:ext>
            </a:extLst>
          </p:cNvPr>
          <p:cNvGrpSpPr/>
          <p:nvPr/>
        </p:nvGrpSpPr>
        <p:grpSpPr>
          <a:xfrm>
            <a:off x="18641956" y="6009103"/>
            <a:ext cx="492782" cy="492784"/>
            <a:chOff x="1382351" y="3938979"/>
            <a:chExt cx="492782" cy="492784"/>
          </a:xfrm>
        </p:grpSpPr>
        <p:sp>
          <p:nvSpPr>
            <p:cNvPr id="42" name="Oval 41">
              <a:extLst>
                <a:ext uri="{FF2B5EF4-FFF2-40B4-BE49-F238E27FC236}">
                  <a16:creationId xmlns:a16="http://schemas.microsoft.com/office/drawing/2014/main" id="{4F6DBA54-13C0-0744-A511-0C26F50CE0C1}"/>
                </a:ext>
              </a:extLst>
            </p:cNvPr>
            <p:cNvSpPr/>
            <p:nvPr/>
          </p:nvSpPr>
          <p:spPr>
            <a:xfrm>
              <a:off x="1382351" y="3938979"/>
              <a:ext cx="492782" cy="492784"/>
            </a:xfrm>
            <a:prstGeom prst="ellipse">
              <a:avLst/>
            </a:prstGeom>
            <a:solidFill>
              <a:srgbClr val="0B6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A947AD7D-8BE5-C34A-B3E8-867466CB5C6E}"/>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44" name="Rectangle 43">
            <a:extLst>
              <a:ext uri="{FF2B5EF4-FFF2-40B4-BE49-F238E27FC236}">
                <a16:creationId xmlns:a16="http://schemas.microsoft.com/office/drawing/2014/main" id="{02E2072A-B8D4-584D-8978-7D0691378822}"/>
              </a:ext>
            </a:extLst>
          </p:cNvPr>
          <p:cNvSpPr/>
          <p:nvPr/>
        </p:nvSpPr>
        <p:spPr>
          <a:xfrm>
            <a:off x="1319568" y="6038744"/>
            <a:ext cx="4538720" cy="4755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400" dirty="0">
                <a:solidFill>
                  <a:srgbClr val="0465C1"/>
                </a:solidFill>
                <a:latin typeface="Community" panose="02000303040000020003" pitchFamily="2" charset="0"/>
              </a:rPr>
              <a:t>Pour ce faire, le </a:t>
            </a:r>
            <a:r>
              <a:rPr lang="fr-FR" sz="3400" dirty="0" err="1">
                <a:solidFill>
                  <a:srgbClr val="0465C1"/>
                </a:solidFill>
                <a:latin typeface="Community" panose="02000303040000020003" pitchFamily="2" charset="0"/>
              </a:rPr>
              <a:t>King’s</a:t>
            </a:r>
            <a:r>
              <a:rPr lang="fr-FR" sz="3400" dirty="0">
                <a:solidFill>
                  <a:srgbClr val="0465C1"/>
                </a:solidFill>
                <a:latin typeface="Community" panose="02000303040000020003" pitchFamily="2" charset="0"/>
              </a:rPr>
              <a:t> </a:t>
            </a:r>
            <a:r>
              <a:rPr lang="fr-FR" sz="3400" dirty="0" err="1">
                <a:solidFill>
                  <a:srgbClr val="0465C1"/>
                </a:solidFill>
                <a:latin typeface="Community" panose="02000303040000020003" pitchFamily="2" charset="0"/>
              </a:rPr>
              <a:t>College</a:t>
            </a:r>
            <a:r>
              <a:rPr lang="fr-FR" sz="3400" dirty="0">
                <a:solidFill>
                  <a:srgbClr val="0465C1"/>
                </a:solidFill>
                <a:latin typeface="Community" panose="02000303040000020003" pitchFamily="2" charset="0"/>
              </a:rPr>
              <a:t> a encouragé les étudiants qui n’avaient pas encore obtenu leur diplôme à créer un profil LinkedIn, puis les enseignants ont sélectionné des cours LinkedIn Learning afin d’enrichir leur parcours d’étude. </a:t>
            </a:r>
            <a:r>
              <a:rPr lang="fr-FR" sz="3400" dirty="0">
                <a:solidFill>
                  <a:srgbClr val="54667A"/>
                </a:solidFill>
                <a:latin typeface="Community" panose="02000303040000020003" pitchFamily="2" charset="0"/>
              </a:rPr>
              <a:t>Les cours recommandés sont les suivants :</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spTree>
    <p:extLst>
      <p:ext uri="{BB962C8B-B14F-4D97-AF65-F5344CB8AC3E}">
        <p14:creationId xmlns:p14="http://schemas.microsoft.com/office/powerpoint/2010/main" val="3135854043"/>
      </p:ext>
    </p:extLst>
  </p:cSld>
  <p:clrMapOvr>
    <a:masterClrMapping/>
  </p:clrMapOvr>
  <p:transition spd="slow">
    <p:wipe/>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58" name="Rectangle 57">
            <a:extLst>
              <a:ext uri="{FF2B5EF4-FFF2-40B4-BE49-F238E27FC236}">
                <a16:creationId xmlns:a16="http://schemas.microsoft.com/office/drawing/2014/main" id="{BC337799-6AA7-3A4F-AD73-E49881E3729B}"/>
              </a:ext>
            </a:extLst>
          </p:cNvPr>
          <p:cNvSpPr/>
          <p:nvPr/>
        </p:nvSpPr>
        <p:spPr>
          <a:xfrm>
            <a:off x="1311842" y="7547782"/>
            <a:ext cx="10012351" cy="270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200" dirty="0">
                <a:solidFill>
                  <a:srgbClr val="0465C1"/>
                </a:solidFill>
                <a:latin typeface="Community Light" panose="02000303040000020003" pitchFamily="2" charset="0"/>
              </a:rPr>
              <a:t>Le résultat ?</a:t>
            </a:r>
            <a:r>
              <a:rPr lang="fr-FR" sz="3200" dirty="0">
                <a:solidFill>
                  <a:srgbClr val="5B696B"/>
                </a:solidFill>
                <a:latin typeface="Community Light" panose="02000303040000020003" pitchFamily="2" charset="0"/>
              </a:rPr>
              <a:t> Des milliers d’étudiants ont suivi ces cours et 72 % affirment les avoir trouvé utiles, très utiles ou extrêmement utiles. Les étudiants estiment également être mieux préparés au monde du travail, et être dotés aussi bien des compétences requises que d’un solide profil professionnel.</a:t>
            </a:r>
          </a:p>
        </p:txBody>
      </p:sp>
      <p:sp>
        <p:nvSpPr>
          <p:cNvPr id="44" name="Rectangle 43">
            <a:extLst>
              <a:ext uri="{FF2B5EF4-FFF2-40B4-BE49-F238E27FC236}">
                <a16:creationId xmlns:a16="http://schemas.microsoft.com/office/drawing/2014/main" id="{EE5C3A1D-8040-164F-BB36-DF7B7440D71E}"/>
              </a:ext>
            </a:extLst>
          </p:cNvPr>
          <p:cNvSpPr/>
          <p:nvPr/>
        </p:nvSpPr>
        <p:spPr>
          <a:xfrm>
            <a:off x="12842159" y="5965369"/>
            <a:ext cx="10233174" cy="6375640"/>
          </a:xfrm>
          <a:prstGeom prst="rect">
            <a:avLst/>
          </a:prstGeom>
          <a:solidFill>
            <a:srgbClr val="DCE5E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3614628" y="6440975"/>
            <a:ext cx="8877629" cy="2664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0B64C2"/>
                </a:solidFill>
                <a:latin typeface="Community Light" panose="02000303040000020003" pitchFamily="2" charset="0"/>
              </a:rPr>
              <a:t>« Cela nous permet d’offrir un ensemble de compétences exhaustif tout en misant sur nos points forts académiques. Du point de vue des étudiants, ces compétences deviennent plus inclusives et accessibles. »</a:t>
            </a:r>
          </a:p>
        </p:txBody>
      </p:sp>
      <p:sp>
        <p:nvSpPr>
          <p:cNvPr id="67" name="Rectangle 66">
            <a:extLst>
              <a:ext uri="{FF2B5EF4-FFF2-40B4-BE49-F238E27FC236}">
                <a16:creationId xmlns:a16="http://schemas.microsoft.com/office/drawing/2014/main" id="{48609D3A-3B3F-F849-B2F5-A4BB2146D423}"/>
              </a:ext>
            </a:extLst>
          </p:cNvPr>
          <p:cNvSpPr/>
          <p:nvPr/>
        </p:nvSpPr>
        <p:spPr>
          <a:xfrm>
            <a:off x="15689290" y="9828049"/>
            <a:ext cx="3457941" cy="1477328"/>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Dr. Eleanor Dommett</a:t>
            </a:r>
          </a:p>
          <a:p>
            <a:pPr rtl="0"/>
            <a:r>
              <a:rPr lang="fr-FR" sz="2400">
                <a:solidFill>
                  <a:srgbClr val="556679"/>
                </a:solidFill>
                <a:latin typeface="Community" panose="02000303040000020003" pitchFamily="2" charset="0"/>
              </a:rPr>
              <a:t>Senior Lecturer,</a:t>
            </a:r>
            <a:br>
              <a:rPr lang="en-US" sz="2400" dirty="0">
                <a:solidFill>
                  <a:srgbClr val="556679"/>
                </a:solidFill>
                <a:latin typeface="Community" panose="02000303040000020003" pitchFamily="2" charset="0"/>
              </a:rPr>
            </a:br>
            <a:r>
              <a:rPr lang="fr-FR" sz="2400">
                <a:solidFill>
                  <a:srgbClr val="556679"/>
                </a:solidFill>
                <a:latin typeface="Community" panose="02000303040000020003" pitchFamily="2" charset="0"/>
              </a:rPr>
              <a:t>Départment de psychologie</a:t>
            </a:r>
          </a:p>
          <a:p>
            <a:pPr rtl="0"/>
            <a:r>
              <a:rPr lang="fr-FR" sz="2400">
                <a:solidFill>
                  <a:srgbClr val="556679"/>
                </a:solidFill>
                <a:latin typeface="Community" panose="02000303040000020003" pitchFamily="2" charset="0"/>
              </a:rPr>
              <a:t>King’s College</a:t>
            </a:r>
          </a:p>
        </p:txBody>
      </p:sp>
      <p:sp>
        <p:nvSpPr>
          <p:cNvPr id="35" name="Rectangle 34">
            <a:extLst>
              <a:ext uri="{FF2B5EF4-FFF2-40B4-BE49-F238E27FC236}">
                <a16:creationId xmlns:a16="http://schemas.microsoft.com/office/drawing/2014/main" id="{AB0008CB-5B9A-8745-BEFD-6C348F7CF7F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Exemple </a:t>
            </a:r>
            <a:r>
              <a:rPr lang="fr-FR" sz="7700" dirty="0">
                <a:solidFill>
                  <a:srgbClr val="54667A"/>
                </a:solidFill>
                <a:latin typeface="Community Light"/>
                <a:cs typeface="Arial"/>
              </a:rPr>
              <a:t>:</a:t>
            </a:r>
            <a:r>
              <a:rPr lang="fr-FR" sz="7700" dirty="0">
                <a:solidFill>
                  <a:srgbClr val="0465C1"/>
                </a:solidFill>
                <a:latin typeface="Community Light"/>
                <a:cs typeface="Arial"/>
              </a:rPr>
              <a:t> le </a:t>
            </a:r>
            <a:r>
              <a:rPr lang="fr-FR" sz="7700" dirty="0" err="1">
                <a:solidFill>
                  <a:srgbClr val="0465C1"/>
                </a:solidFill>
                <a:latin typeface="Community Light"/>
                <a:cs typeface="Arial"/>
              </a:rPr>
              <a:t>King’s</a:t>
            </a:r>
            <a:r>
              <a:rPr lang="fr-FR" sz="7700" dirty="0">
                <a:solidFill>
                  <a:srgbClr val="0465C1"/>
                </a:solidFill>
                <a:latin typeface="Community Light"/>
                <a:cs typeface="Arial"/>
              </a:rPr>
              <a:t> </a:t>
            </a:r>
            <a:r>
              <a:rPr lang="fr-FR" sz="7700" dirty="0" err="1">
                <a:solidFill>
                  <a:srgbClr val="0465C1"/>
                </a:solidFill>
                <a:latin typeface="Community Light"/>
                <a:cs typeface="Arial"/>
              </a:rPr>
              <a:t>College</a:t>
            </a:r>
            <a:r>
              <a:rPr lang="fr-FR" sz="7700" dirty="0">
                <a:solidFill>
                  <a:srgbClr val="0465C1"/>
                </a:solidFill>
                <a:latin typeface="Community Light"/>
                <a:cs typeface="Arial"/>
              </a:rPr>
              <a:t> encourage les étudiants à s’inscrire sur LinkedIn tôt dans leurs études en vue d’augmenter leur employabilité.</a:t>
            </a:r>
          </a:p>
        </p:txBody>
      </p:sp>
      <p:sp>
        <p:nvSpPr>
          <p:cNvPr id="37" name="Rectangle 36">
            <a:extLst>
              <a:ext uri="{FF2B5EF4-FFF2-40B4-BE49-F238E27FC236}">
                <a16:creationId xmlns:a16="http://schemas.microsoft.com/office/drawing/2014/main" id="{52491123-4C6D-AD4C-A873-194804809377}"/>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Intégration</a:t>
            </a:r>
          </a:p>
        </p:txBody>
      </p:sp>
      <p:sp>
        <p:nvSpPr>
          <p:cNvPr id="38" name="Oval 37">
            <a:extLst>
              <a:ext uri="{FF2B5EF4-FFF2-40B4-BE49-F238E27FC236}">
                <a16:creationId xmlns:a16="http://schemas.microsoft.com/office/drawing/2014/main" id="{C0384AA0-D556-E146-A3E2-085AD4C6DB8E}"/>
              </a:ext>
            </a:extLst>
          </p:cNvPr>
          <p:cNvSpPr/>
          <p:nvPr/>
        </p:nvSpPr>
        <p:spPr>
          <a:xfrm>
            <a:off x="1286846" y="962503"/>
            <a:ext cx="509013" cy="509015"/>
          </a:xfrm>
          <a:prstGeom prst="ellipse">
            <a:avLst/>
          </a:prstGeom>
          <a:solidFill>
            <a:srgbClr val="DCE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A46687D7-C578-4344-8D17-169446AB6993}"/>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0B64C2"/>
                </a:solidFill>
                <a:latin typeface="Community" panose="02000303040000020003" pitchFamily="2" charset="0"/>
              </a:rPr>
              <a:t>1</a:t>
            </a:r>
          </a:p>
        </p:txBody>
      </p:sp>
      <p:sp>
        <p:nvSpPr>
          <p:cNvPr id="40" name="Rectangle 39">
            <a:extLst>
              <a:ext uri="{FF2B5EF4-FFF2-40B4-BE49-F238E27FC236}">
                <a16:creationId xmlns:a16="http://schemas.microsoft.com/office/drawing/2014/main" id="{5FA0650D-59DF-4849-AAAC-5F598B3F0A99}"/>
              </a:ext>
            </a:extLst>
          </p:cNvPr>
          <p:cNvSpPr/>
          <p:nvPr/>
        </p:nvSpPr>
        <p:spPr>
          <a:xfrm>
            <a:off x="1337216" y="4809547"/>
            <a:ext cx="21155041" cy="1012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dirty="0">
                <a:solidFill>
                  <a:srgbClr val="5B696B"/>
                </a:solidFill>
                <a:latin typeface="Community"/>
              </a:rPr>
              <a:t>Selon le </a:t>
            </a:r>
            <a:r>
              <a:rPr lang="fr-FR" sz="3400" dirty="0" err="1">
                <a:solidFill>
                  <a:srgbClr val="5B696B"/>
                </a:solidFill>
                <a:latin typeface="Community"/>
              </a:rPr>
              <a:t>King’s</a:t>
            </a:r>
            <a:r>
              <a:rPr lang="fr-FR" sz="3400" dirty="0">
                <a:solidFill>
                  <a:srgbClr val="5B696B"/>
                </a:solidFill>
                <a:latin typeface="Community"/>
              </a:rPr>
              <a:t> </a:t>
            </a:r>
            <a:r>
              <a:rPr lang="fr-FR" sz="3400" dirty="0" err="1">
                <a:solidFill>
                  <a:srgbClr val="5B696B"/>
                </a:solidFill>
                <a:latin typeface="Community"/>
              </a:rPr>
              <a:t>College</a:t>
            </a:r>
            <a:r>
              <a:rPr lang="fr-FR" sz="3400" dirty="0">
                <a:solidFill>
                  <a:srgbClr val="5B696B"/>
                </a:solidFill>
                <a:latin typeface="Community"/>
              </a:rPr>
              <a:t>, prestigieuse université publique à Londres, ses étudiants nécessitent plus qu’un simple diplôme au sortir de leurs études. Il leur faut un ensemble complet de compétences pertinentes qui augmentent leur employabilité.</a:t>
            </a:r>
          </a:p>
        </p:txBody>
      </p:sp>
      <p:pic>
        <p:nvPicPr>
          <p:cNvPr id="42" name="Picture 41" descr="A person smiling for the camera&#10;&#10;Description automatically generated">
            <a:extLst>
              <a:ext uri="{FF2B5EF4-FFF2-40B4-BE49-F238E27FC236}">
                <a16:creationId xmlns:a16="http://schemas.microsoft.com/office/drawing/2014/main" id="{C97F0094-F27B-AD42-AA60-B2DFBE3A12E3}"/>
              </a:ext>
            </a:extLst>
          </p:cNvPr>
          <p:cNvPicPr>
            <a:picLocks noChangeAspect="1"/>
          </p:cNvPicPr>
          <p:nvPr/>
        </p:nvPicPr>
        <p:blipFill>
          <a:blip r:embed="rId4"/>
          <a:stretch>
            <a:fillRect/>
          </a:stretch>
        </p:blipFill>
        <p:spPr>
          <a:xfrm>
            <a:off x="13631522" y="9698829"/>
            <a:ext cx="1728447" cy="1728447"/>
          </a:xfrm>
          <a:prstGeom prst="ellipse">
            <a:avLst/>
          </a:prstGeom>
        </p:spPr>
      </p:pic>
    </p:spTree>
    <p:extLst>
      <p:ext uri="{BB962C8B-B14F-4D97-AF65-F5344CB8AC3E}">
        <p14:creationId xmlns:p14="http://schemas.microsoft.com/office/powerpoint/2010/main" val="40374372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59" y="6027397"/>
            <a:ext cx="9108536" cy="1937508"/>
            <a:chOff x="1362560" y="3216828"/>
            <a:chExt cx="8212927" cy="1937508"/>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7000" u="none" strike="noStrike" kern="1200" cap="none" normalizeH="0" baseline="0">
                  <a:ln>
                    <a:noFill/>
                  </a:ln>
                  <a:solidFill>
                    <a:srgbClr val="446F2C"/>
                  </a:solidFill>
                  <a:effectLst/>
                  <a:uLnTx/>
                  <a:uFillTx/>
                  <a:latin typeface="Community" panose="02000303040000020003" pitchFamily="2" charset="0"/>
                </a:rPr>
                <a:t>2</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8"/>
              <a:ext cx="6627814" cy="1937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fr-FR" sz="12000" dirty="0">
                  <a:solidFill>
                    <a:srgbClr val="5B696B"/>
                  </a:solidFill>
                  <a:latin typeface="Community Light" panose="02000303040000020003" pitchFamily="2" charset="0"/>
                </a:rPr>
                <a:t>Enseignants</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5" name="Picture 4">
            <a:extLst>
              <a:ext uri="{FF2B5EF4-FFF2-40B4-BE49-F238E27FC236}">
                <a16:creationId xmlns:a16="http://schemas.microsoft.com/office/drawing/2014/main" id="{9CF8821C-0304-1848-AACE-CE9DA9CCF486}"/>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211A4F8A-F8D4-F14B-B1F4-A7D7E68B2443}"/>
              </a:ext>
            </a:extLst>
          </p:cNvPr>
          <p:cNvSpPr/>
          <p:nvPr/>
        </p:nvSpPr>
        <p:spPr>
          <a:xfrm>
            <a:off x="2947673" y="7688603"/>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44702D"/>
                </a:solidFill>
                <a:latin typeface="Community" panose="02000303040000020003" pitchFamily="2" charset="0"/>
              </a:rPr>
              <a:t>Alignez LinkedIn sur le programme enseigné pour créer une expérience d’apprentissage plus dynamique.</a:t>
            </a:r>
          </a:p>
        </p:txBody>
      </p:sp>
    </p:spTree>
    <p:extLst>
      <p:ext uri="{BB962C8B-B14F-4D97-AF65-F5344CB8AC3E}">
        <p14:creationId xmlns:p14="http://schemas.microsoft.com/office/powerpoint/2010/main" val="97038366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4" name="Rectangle 63">
            <a:extLst>
              <a:ext uri="{FF2B5EF4-FFF2-40B4-BE49-F238E27FC236}">
                <a16:creationId xmlns:a16="http://schemas.microsoft.com/office/drawing/2014/main" id="{004AD94F-11E6-AE41-B079-2442124B29B8}"/>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a:cs typeface="Arial"/>
              </a:rPr>
              <a:t>Pourquoi LinkedIn ? </a:t>
            </a:r>
            <a:r>
              <a:rPr lang="fr-FR" sz="7700">
                <a:solidFill>
                  <a:srgbClr val="446F2C"/>
                </a:solidFill>
                <a:latin typeface="Community Light"/>
                <a:cs typeface="Arial"/>
              </a:rPr>
              <a:t>LinkedIn aide les enseignants à proposer une expérience d’apprentissage plus riche.</a:t>
            </a:r>
          </a:p>
        </p:txBody>
      </p:sp>
      <p:sp>
        <p:nvSpPr>
          <p:cNvPr id="65" name="Rectangle 64">
            <a:extLst>
              <a:ext uri="{FF2B5EF4-FFF2-40B4-BE49-F238E27FC236}">
                <a16:creationId xmlns:a16="http://schemas.microsoft.com/office/drawing/2014/main" id="{DBF7E2A1-A638-D24E-9B85-041FCCB258B0}"/>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Enseignants</a:t>
            </a:r>
          </a:p>
        </p:txBody>
      </p:sp>
      <p:sp>
        <p:nvSpPr>
          <p:cNvPr id="66" name="Oval 65">
            <a:extLst>
              <a:ext uri="{FF2B5EF4-FFF2-40B4-BE49-F238E27FC236}">
                <a16:creationId xmlns:a16="http://schemas.microsoft.com/office/drawing/2014/main" id="{F6086D62-5DF9-2D4E-BAD8-ABA06F57D0DC}"/>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67" name="Rectangle 66">
            <a:extLst>
              <a:ext uri="{FF2B5EF4-FFF2-40B4-BE49-F238E27FC236}">
                <a16:creationId xmlns:a16="http://schemas.microsoft.com/office/drawing/2014/main" id="{7ABF5264-C3E2-5949-9C46-66075FA37F07}"/>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446F2C"/>
                </a:solidFill>
                <a:latin typeface="Community" panose="02000303040000020003" pitchFamily="2" charset="0"/>
              </a:rPr>
              <a:t>2</a:t>
            </a:r>
          </a:p>
        </p:txBody>
      </p:sp>
      <p:sp>
        <p:nvSpPr>
          <p:cNvPr id="69" name="Oval 68">
            <a:extLst>
              <a:ext uri="{FF2B5EF4-FFF2-40B4-BE49-F238E27FC236}">
                <a16:creationId xmlns:a16="http://schemas.microsoft.com/office/drawing/2014/main" id="{E05C552B-7155-D149-AD28-5C7F2D2A44BD}"/>
              </a:ext>
            </a:extLst>
          </p:cNvPr>
          <p:cNvSpPr/>
          <p:nvPr/>
        </p:nvSpPr>
        <p:spPr>
          <a:xfrm>
            <a:off x="16436148" y="4893733"/>
            <a:ext cx="6955740" cy="6907256"/>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75" name="Rectangle 74">
            <a:extLst>
              <a:ext uri="{FF2B5EF4-FFF2-40B4-BE49-F238E27FC236}">
                <a16:creationId xmlns:a16="http://schemas.microsoft.com/office/drawing/2014/main" id="{A9809505-147C-BD43-9C66-7217D6FE4262}"/>
              </a:ext>
            </a:extLst>
          </p:cNvPr>
          <p:cNvSpPr/>
          <p:nvPr/>
        </p:nvSpPr>
        <p:spPr>
          <a:xfrm>
            <a:off x="1297530" y="5548912"/>
            <a:ext cx="6335527" cy="6292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a:solidFill>
                  <a:srgbClr val="546779"/>
                </a:solidFill>
                <a:latin typeface="Community Light" panose="02000303040000020003" pitchFamily="2" charset="0"/>
              </a:rPr>
              <a:t>De tout le campus, c’est le corps enseignant qui a le plus grand impact sur la vie des étudiants. Sa capacité à inspirer les élèves et à interagir avec eux aura une influence majeure sur le souvenir qu’ils se feront de l’enseignement supérieur. </a:t>
            </a:r>
          </a:p>
          <a:p>
            <a:endParaRPr lang="en-US" sz="3200" dirty="0">
              <a:solidFill>
                <a:srgbClr val="546779"/>
              </a:solidFill>
              <a:latin typeface="Community Light" panose="02000303040000020003" pitchFamily="2" charset="0"/>
            </a:endParaRPr>
          </a:p>
          <a:p>
            <a:pPr rtl="0"/>
            <a:r>
              <a:rPr lang="fr-FR" sz="3200">
                <a:solidFill>
                  <a:srgbClr val="546779"/>
                </a:solidFill>
                <a:latin typeface="Community Light" panose="02000303040000020003" pitchFamily="2" charset="0"/>
              </a:rPr>
              <a:t>La bonne nouvelle est que les enseignants peuvent se faire aider. Les établissements savent qu’ils doivent leur apporter les ressources adéquates pour exceller.</a:t>
            </a:r>
          </a:p>
          <a:p>
            <a:endParaRPr lang="en-US" sz="3200" dirty="0">
              <a:solidFill>
                <a:srgbClr val="546779"/>
              </a:solidFill>
              <a:latin typeface="Community Light" panose="02000303040000020003" pitchFamily="2" charset="0"/>
            </a:endParaRPr>
          </a:p>
        </p:txBody>
      </p:sp>
      <p:sp>
        <p:nvSpPr>
          <p:cNvPr id="83" name="Rectangle 82">
            <a:extLst>
              <a:ext uri="{FF2B5EF4-FFF2-40B4-BE49-F238E27FC236}">
                <a16:creationId xmlns:a16="http://schemas.microsoft.com/office/drawing/2014/main" id="{D07A5353-40C0-5344-B342-6A18BB0440CC}"/>
              </a:ext>
            </a:extLst>
          </p:cNvPr>
          <p:cNvSpPr/>
          <p:nvPr/>
        </p:nvSpPr>
        <p:spPr>
          <a:xfrm>
            <a:off x="9018526" y="5548912"/>
            <a:ext cx="6335527" cy="4545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LinkedIn et LinkedIn Learning font justement partie de ces ressources. Les plus de 16 000 cours sont dispensés par un vaste panel de formateurs spécialisés dans des centaines de sujets. Cela va des compétences techniques telles que Python et le cloud </a:t>
            </a:r>
            <a:r>
              <a:rPr lang="fr-FR" sz="3200" dirty="0" err="1">
                <a:solidFill>
                  <a:srgbClr val="546779"/>
                </a:solidFill>
                <a:latin typeface="Community Light" panose="02000303040000020003" pitchFamily="2" charset="0"/>
              </a:rPr>
              <a:t>computing</a:t>
            </a:r>
            <a:r>
              <a:rPr lang="fr-FR" sz="3200" dirty="0">
                <a:solidFill>
                  <a:srgbClr val="546779"/>
                </a:solidFill>
                <a:latin typeface="Community Light" panose="02000303040000020003" pitchFamily="2" charset="0"/>
              </a:rPr>
              <a:t> aux compétences créatives telles que la maîtrise de Photoshop et la réflexion conceptuelle, en passant par les compétences interpersonnelles telles que le leadership et la communication.</a:t>
            </a:r>
          </a:p>
          <a:p>
            <a:endParaRPr lang="en-US" sz="320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(suite à la page suivante)</a:t>
            </a:r>
          </a:p>
        </p:txBody>
      </p:sp>
      <p:sp>
        <p:nvSpPr>
          <p:cNvPr id="45" name="Rectangle 44">
            <a:extLst>
              <a:ext uri="{FF2B5EF4-FFF2-40B4-BE49-F238E27FC236}">
                <a16:creationId xmlns:a16="http://schemas.microsoft.com/office/drawing/2014/main" id="{1D473C76-F4CC-E84C-905C-A0E13E67CE40}"/>
              </a:ext>
            </a:extLst>
          </p:cNvPr>
          <p:cNvSpPr/>
          <p:nvPr/>
        </p:nvSpPr>
        <p:spPr>
          <a:xfrm>
            <a:off x="16739522" y="6897574"/>
            <a:ext cx="6350123" cy="30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rtl="0"/>
            <a:r>
              <a:rPr lang="fr-FR" sz="2800" b="1" dirty="0">
                <a:solidFill>
                  <a:srgbClr val="446F2C"/>
                </a:solidFill>
                <a:latin typeface="Community Light" panose="02000303040000020003" pitchFamily="2" charset="0"/>
              </a:rPr>
              <a:t>« Il existe très peu de plateformes offrant un si vaste éventail de ressources adaptées aux besoins des étudiants. Celle-ci couvre les compétences techniques et interpersonnelles les plus prisées dans un grand nombre de domaines. »</a:t>
            </a:r>
          </a:p>
        </p:txBody>
      </p:sp>
      <p:sp>
        <p:nvSpPr>
          <p:cNvPr id="46" name="Rectangle 45">
            <a:extLst>
              <a:ext uri="{FF2B5EF4-FFF2-40B4-BE49-F238E27FC236}">
                <a16:creationId xmlns:a16="http://schemas.microsoft.com/office/drawing/2014/main" id="{D935BC31-E74B-AF42-AC50-0E76894160B9}"/>
              </a:ext>
            </a:extLst>
          </p:cNvPr>
          <p:cNvSpPr/>
          <p:nvPr/>
        </p:nvSpPr>
        <p:spPr>
          <a:xfrm>
            <a:off x="17975179" y="9690600"/>
            <a:ext cx="4042610" cy="1846659"/>
          </a:xfrm>
          <a:prstGeom prst="rect">
            <a:avLst/>
          </a:prstGeom>
        </p:spPr>
        <p:txBody>
          <a:bodyPr wrap="square" lIns="0" tIns="0" rIns="0" bIns="0">
            <a:spAutoFit/>
          </a:bodyPr>
          <a:lstStyle/>
          <a:p>
            <a:pPr algn="ctr" rtl="0"/>
            <a:r>
              <a:rPr lang="fr-FR" sz="2400" b="1" dirty="0">
                <a:solidFill>
                  <a:srgbClr val="556679"/>
                </a:solidFill>
                <a:latin typeface="Community Semibold" panose="02000303040000020003" pitchFamily="2" charset="0"/>
              </a:rPr>
              <a:t>David Porter </a:t>
            </a:r>
            <a:br>
              <a:rPr lang="en-US" sz="2400" b="1" dirty="0">
                <a:solidFill>
                  <a:srgbClr val="556679"/>
                </a:solidFill>
                <a:latin typeface="Community Semibold" panose="02000303040000020003" pitchFamily="2" charset="0"/>
              </a:rPr>
            </a:br>
            <a:r>
              <a:rPr lang="fr-FR" sz="2400" dirty="0">
                <a:solidFill>
                  <a:srgbClr val="556679"/>
                </a:solidFill>
                <a:latin typeface="Community" panose="02000303040000020003" pitchFamily="2" charset="0"/>
              </a:rPr>
              <a:t>au sujet de LinkedIn Learning</a:t>
            </a:r>
          </a:p>
          <a:p>
            <a:pPr algn="ctr" rtl="0"/>
            <a:r>
              <a:rPr lang="fr-FR" sz="2400" dirty="0">
                <a:solidFill>
                  <a:srgbClr val="556679"/>
                </a:solidFill>
                <a:latin typeface="Community" panose="02000303040000020003" pitchFamily="2" charset="0"/>
              </a:rPr>
              <a:t>Ancien PDG, </a:t>
            </a:r>
            <a:r>
              <a:rPr lang="fr-FR" sz="2400" dirty="0" err="1">
                <a:solidFill>
                  <a:srgbClr val="556679"/>
                </a:solidFill>
                <a:latin typeface="Community" panose="02000303040000020003" pitchFamily="2" charset="0"/>
              </a:rPr>
              <a:t>eCampus</a:t>
            </a:r>
            <a:r>
              <a:rPr lang="fr-FR" sz="2400" dirty="0">
                <a:solidFill>
                  <a:srgbClr val="556679"/>
                </a:solidFill>
                <a:latin typeface="Community" panose="02000303040000020003" pitchFamily="2" charset="0"/>
              </a:rPr>
              <a:t> Ontario 	</a:t>
            </a:r>
          </a:p>
          <a:p>
            <a:pPr algn="ctr"/>
            <a:endParaRPr lang="en-US" sz="2400" dirty="0">
              <a:solidFill>
                <a:srgbClr val="556679"/>
              </a:solidFill>
              <a:latin typeface="Community" panose="02000303040000020003" pitchFamily="2" charset="0"/>
            </a:endParaRPr>
          </a:p>
        </p:txBody>
      </p:sp>
      <p:pic>
        <p:nvPicPr>
          <p:cNvPr id="84" name="Picture 83" descr="A person wearing a suit and tie smiling at the camera&#10;&#10;Description automatically generated">
            <a:extLst>
              <a:ext uri="{FF2B5EF4-FFF2-40B4-BE49-F238E27FC236}">
                <a16:creationId xmlns:a16="http://schemas.microsoft.com/office/drawing/2014/main" id="{27F7AA95-8447-B24D-B658-0DEC402C3C12}"/>
              </a:ext>
            </a:extLst>
          </p:cNvPr>
          <p:cNvPicPr>
            <a:picLocks noChangeAspect="1"/>
          </p:cNvPicPr>
          <p:nvPr/>
        </p:nvPicPr>
        <p:blipFill rotWithShape="1">
          <a:blip r:embed="rId4"/>
          <a:srcRect/>
          <a:stretch/>
        </p:blipFill>
        <p:spPr>
          <a:xfrm>
            <a:off x="19238282" y="5390186"/>
            <a:ext cx="1351472" cy="1351472"/>
          </a:xfrm>
          <a:prstGeom prst="ellipse">
            <a:avLst/>
          </a:prstGeom>
        </p:spPr>
      </p:pic>
      <p:sp>
        <p:nvSpPr>
          <p:cNvPr id="2" name="ZoneTexte 1">
            <a:extLst>
              <a:ext uri="{FF2B5EF4-FFF2-40B4-BE49-F238E27FC236}">
                <a16:creationId xmlns:a16="http://schemas.microsoft.com/office/drawing/2014/main" id="{A7A56652-05F1-A94C-A0BE-9638CCA793C8}"/>
              </a:ext>
            </a:extLst>
          </p:cNvPr>
          <p:cNvSpPr txBox="1"/>
          <p:nvPr/>
        </p:nvSpPr>
        <p:spPr>
          <a:xfrm>
            <a:off x="4307305" y="1227221"/>
            <a:ext cx="184731" cy="369332"/>
          </a:xfrm>
          <a:prstGeom prst="rect">
            <a:avLst/>
          </a:prstGeom>
          <a:noFill/>
        </p:spPr>
        <p:txBody>
          <a:bodyPr wrap="none" rtlCol="0">
            <a:spAutoFit/>
          </a:bodyPr>
          <a:lstStyle/>
          <a:p>
            <a:endParaRPr lang="fr-US" dirty="0"/>
          </a:p>
        </p:txBody>
      </p:sp>
    </p:spTree>
    <p:extLst>
      <p:ext uri="{BB962C8B-B14F-4D97-AF65-F5344CB8AC3E}">
        <p14:creationId xmlns:p14="http://schemas.microsoft.com/office/powerpoint/2010/main" val="36931210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4" name="Rectangle 63">
            <a:extLst>
              <a:ext uri="{FF2B5EF4-FFF2-40B4-BE49-F238E27FC236}">
                <a16:creationId xmlns:a16="http://schemas.microsoft.com/office/drawing/2014/main" id="{004AD94F-11E6-AE41-B079-2442124B29B8}"/>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a:cs typeface="Arial"/>
              </a:rPr>
              <a:t>Pourquoi LinkedIn ? </a:t>
            </a:r>
            <a:r>
              <a:rPr lang="fr-FR" sz="7700">
                <a:solidFill>
                  <a:srgbClr val="446F2C"/>
                </a:solidFill>
                <a:latin typeface="Community Light"/>
                <a:cs typeface="Arial"/>
              </a:rPr>
              <a:t>LinkedIn aide les enseignants à proposer une expérience d’apprentissage plus riche.</a:t>
            </a:r>
          </a:p>
        </p:txBody>
      </p:sp>
      <p:sp>
        <p:nvSpPr>
          <p:cNvPr id="65" name="Rectangle 64">
            <a:extLst>
              <a:ext uri="{FF2B5EF4-FFF2-40B4-BE49-F238E27FC236}">
                <a16:creationId xmlns:a16="http://schemas.microsoft.com/office/drawing/2014/main" id="{DBF7E2A1-A638-D24E-9B85-041FCCB258B0}"/>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a:lnSpc>
                <a:spcPct val="90000"/>
              </a:lnSpc>
              <a:spcBef>
                <a:spcPct val="0"/>
              </a:spcBef>
              <a:spcAft>
                <a:spcPct val="0"/>
              </a:spcAft>
              <a:defRPr/>
            </a:pPr>
            <a:r>
              <a:rPr lang="fr-FR" sz="3400" dirty="0">
                <a:solidFill>
                  <a:srgbClr val="5B696B"/>
                </a:solidFill>
                <a:latin typeface="Community"/>
              </a:rPr>
              <a:t>Enseignants</a:t>
            </a:r>
          </a:p>
          <a:p>
            <a:pPr defTabSz="457108" rtl="0">
              <a:lnSpc>
                <a:spcPct val="90000"/>
              </a:lnSpc>
              <a:spcBef>
                <a:spcPct val="0"/>
              </a:spcBef>
              <a:spcAft>
                <a:spcPct val="0"/>
              </a:spcAft>
              <a:defRPr/>
            </a:pPr>
            <a:endParaRPr lang="fr-FR" sz="3400" dirty="0">
              <a:solidFill>
                <a:srgbClr val="5B696B"/>
              </a:solidFill>
              <a:latin typeface="Community"/>
            </a:endParaRPr>
          </a:p>
        </p:txBody>
      </p:sp>
      <p:sp>
        <p:nvSpPr>
          <p:cNvPr id="66" name="Oval 65">
            <a:extLst>
              <a:ext uri="{FF2B5EF4-FFF2-40B4-BE49-F238E27FC236}">
                <a16:creationId xmlns:a16="http://schemas.microsoft.com/office/drawing/2014/main" id="{F6086D62-5DF9-2D4E-BAD8-ABA06F57D0DC}"/>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67" name="Rectangle 66">
            <a:extLst>
              <a:ext uri="{FF2B5EF4-FFF2-40B4-BE49-F238E27FC236}">
                <a16:creationId xmlns:a16="http://schemas.microsoft.com/office/drawing/2014/main" id="{7ABF5264-C3E2-5949-9C46-66075FA37F07}"/>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446F2C"/>
                </a:solidFill>
                <a:latin typeface="Community" panose="02000303040000020003" pitchFamily="2" charset="0"/>
              </a:rPr>
              <a:t>2</a:t>
            </a:r>
          </a:p>
        </p:txBody>
      </p:sp>
      <p:sp>
        <p:nvSpPr>
          <p:cNvPr id="75" name="Rectangle 74">
            <a:extLst>
              <a:ext uri="{FF2B5EF4-FFF2-40B4-BE49-F238E27FC236}">
                <a16:creationId xmlns:a16="http://schemas.microsoft.com/office/drawing/2014/main" id="{A9809505-147C-BD43-9C66-7217D6FE4262}"/>
              </a:ext>
            </a:extLst>
          </p:cNvPr>
          <p:cNvSpPr/>
          <p:nvPr/>
        </p:nvSpPr>
        <p:spPr>
          <a:xfrm>
            <a:off x="1297530" y="5548913"/>
            <a:ext cx="6335527" cy="318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a:solidFill>
                  <a:srgbClr val="546779"/>
                </a:solidFill>
                <a:latin typeface="Community Light" panose="02000303040000020003" pitchFamily="2" charset="0"/>
              </a:rPr>
              <a:t>(suite) Les enseignants peuvent compléter leur programme par les cours LinkedIn Learning en abordant les compétences techniques et interpersonnelles les plus recherchées du moment. Les représentants LinkedIn Learning aident également les enseignants à planifier leur contenu en fonction de leurs besoins.</a:t>
            </a:r>
          </a:p>
        </p:txBody>
      </p:sp>
      <p:sp>
        <p:nvSpPr>
          <p:cNvPr id="83" name="Rectangle 82">
            <a:extLst>
              <a:ext uri="{FF2B5EF4-FFF2-40B4-BE49-F238E27FC236}">
                <a16:creationId xmlns:a16="http://schemas.microsoft.com/office/drawing/2014/main" id="{D07A5353-40C0-5344-B342-6A18BB0440CC}"/>
              </a:ext>
            </a:extLst>
          </p:cNvPr>
          <p:cNvSpPr/>
          <p:nvPr/>
        </p:nvSpPr>
        <p:spPr>
          <a:xfrm>
            <a:off x="9018526" y="5548912"/>
            <a:ext cx="6335527" cy="355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a:solidFill>
                  <a:srgbClr val="546779"/>
                </a:solidFill>
                <a:latin typeface="Community Light" panose="02000303040000020003" pitchFamily="2" charset="0"/>
              </a:rPr>
              <a:t>Les cours LinkedIn Learning peuvent aussi contribuer à mettre en œuvre la classe inversée, libérant ainsi du temps en cours pour la discussion, la mise en pratique et le feedback. Cette approche peut favoriser un apprentissage plus approfondi du point de vue des étudiants et une expérience plus gratifiante du point de vue des enseignants.</a:t>
            </a:r>
          </a:p>
        </p:txBody>
      </p:sp>
      <p:sp>
        <p:nvSpPr>
          <p:cNvPr id="38" name="Oval 37">
            <a:extLst>
              <a:ext uri="{FF2B5EF4-FFF2-40B4-BE49-F238E27FC236}">
                <a16:creationId xmlns:a16="http://schemas.microsoft.com/office/drawing/2014/main" id="{C0E55CEA-0029-BE4E-A6E6-567A69A1B9E4}"/>
              </a:ext>
            </a:extLst>
          </p:cNvPr>
          <p:cNvSpPr/>
          <p:nvPr/>
        </p:nvSpPr>
        <p:spPr>
          <a:xfrm>
            <a:off x="16436148" y="4893733"/>
            <a:ext cx="6955740" cy="6907256"/>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39" name="Rectangle 38">
            <a:extLst>
              <a:ext uri="{FF2B5EF4-FFF2-40B4-BE49-F238E27FC236}">
                <a16:creationId xmlns:a16="http://schemas.microsoft.com/office/drawing/2014/main" id="{45035E7B-4E42-0D41-8742-59BAE9D5E7F3}"/>
              </a:ext>
            </a:extLst>
          </p:cNvPr>
          <p:cNvSpPr/>
          <p:nvPr/>
        </p:nvSpPr>
        <p:spPr>
          <a:xfrm>
            <a:off x="17103281" y="6897574"/>
            <a:ext cx="5621474" cy="30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rtl="0"/>
            <a:r>
              <a:rPr lang="fr-FR" sz="2800" b="1">
                <a:solidFill>
                  <a:srgbClr val="446F2C"/>
                </a:solidFill>
                <a:latin typeface="Community Light" panose="02000303040000020003" pitchFamily="2" charset="0"/>
              </a:rPr>
              <a:t>« Les cours proposés par LinkedIn Learning sont pratiques, ils reflètent le monde réel et les vidéos répondent à nos besoins. »</a:t>
            </a:r>
          </a:p>
        </p:txBody>
      </p:sp>
      <p:sp>
        <p:nvSpPr>
          <p:cNvPr id="40" name="Rectangle 39">
            <a:extLst>
              <a:ext uri="{FF2B5EF4-FFF2-40B4-BE49-F238E27FC236}">
                <a16:creationId xmlns:a16="http://schemas.microsoft.com/office/drawing/2014/main" id="{ABFF0F28-14AE-CD45-B3C7-4719CE985DE2}"/>
              </a:ext>
            </a:extLst>
          </p:cNvPr>
          <p:cNvSpPr/>
          <p:nvPr/>
        </p:nvSpPr>
        <p:spPr>
          <a:xfrm>
            <a:off x="17975179" y="9690600"/>
            <a:ext cx="4162926" cy="1477328"/>
          </a:xfrm>
          <a:prstGeom prst="rect">
            <a:avLst/>
          </a:prstGeom>
        </p:spPr>
        <p:txBody>
          <a:bodyPr wrap="square" lIns="0" tIns="0" rIns="0" bIns="0">
            <a:spAutoFit/>
          </a:bodyPr>
          <a:lstStyle/>
          <a:p>
            <a:pPr algn="ctr" rtl="0"/>
            <a:r>
              <a:rPr lang="fr-FR" sz="2400" b="1" dirty="0">
                <a:solidFill>
                  <a:srgbClr val="556679"/>
                </a:solidFill>
                <a:latin typeface="Community Semibold" panose="02000303040000020003" pitchFamily="2" charset="0"/>
              </a:rPr>
              <a:t>Rick </a:t>
            </a:r>
            <a:r>
              <a:rPr lang="fr-FR" sz="2400" b="1" dirty="0" err="1">
                <a:solidFill>
                  <a:srgbClr val="556679"/>
                </a:solidFill>
                <a:latin typeface="Community Semibold" panose="02000303040000020003" pitchFamily="2" charset="0"/>
              </a:rPr>
              <a:t>Hodges</a:t>
            </a:r>
            <a:endParaRPr lang="fr-FR" sz="2400" b="1" dirty="0">
              <a:solidFill>
                <a:srgbClr val="556679"/>
              </a:solidFill>
              <a:latin typeface="Community Semibold" panose="02000303040000020003" pitchFamily="2" charset="0"/>
            </a:endParaRPr>
          </a:p>
          <a:p>
            <a:pPr algn="ctr" rtl="0"/>
            <a:r>
              <a:rPr lang="fr-FR" sz="2400" dirty="0">
                <a:solidFill>
                  <a:srgbClr val="556679"/>
                </a:solidFill>
                <a:latin typeface="Community" panose="02000303040000020003" pitchFamily="2" charset="0"/>
              </a:rPr>
              <a:t>Doyen</a:t>
            </a:r>
          </a:p>
          <a:p>
            <a:pPr algn="ctr" rtl="0"/>
            <a:r>
              <a:rPr lang="fr-FR" sz="2400" dirty="0">
                <a:solidFill>
                  <a:srgbClr val="556679"/>
                </a:solidFill>
                <a:latin typeface="Community" panose="02000303040000020003" pitchFamily="2" charset="0"/>
              </a:rPr>
              <a:t>LA </a:t>
            </a:r>
            <a:r>
              <a:rPr lang="fr-FR" sz="2400" dirty="0" err="1">
                <a:solidFill>
                  <a:srgbClr val="556679"/>
                </a:solidFill>
                <a:latin typeface="Community" panose="02000303040000020003" pitchFamily="2" charset="0"/>
              </a:rPr>
              <a:t>Community</a:t>
            </a:r>
            <a:r>
              <a:rPr lang="fr-FR" sz="2400" dirty="0">
                <a:solidFill>
                  <a:srgbClr val="556679"/>
                </a:solidFill>
                <a:latin typeface="Community" panose="02000303040000020003" pitchFamily="2" charset="0"/>
              </a:rPr>
              <a:t> </a:t>
            </a:r>
            <a:r>
              <a:rPr lang="fr-FR" sz="2400" dirty="0" err="1">
                <a:solidFill>
                  <a:srgbClr val="556679"/>
                </a:solidFill>
                <a:latin typeface="Community" panose="02000303040000020003" pitchFamily="2" charset="0"/>
              </a:rPr>
              <a:t>College</a:t>
            </a:r>
            <a:r>
              <a:rPr lang="fr-FR" sz="2400" dirty="0">
                <a:solidFill>
                  <a:srgbClr val="556679"/>
                </a:solidFill>
                <a:latin typeface="Community" panose="02000303040000020003" pitchFamily="2" charset="0"/>
              </a:rPr>
              <a:t> District	</a:t>
            </a:r>
          </a:p>
          <a:p>
            <a:pPr algn="ctr"/>
            <a:endParaRPr lang="en-US" sz="2400" dirty="0">
              <a:solidFill>
                <a:srgbClr val="556679"/>
              </a:solidFill>
              <a:latin typeface="Community" panose="02000303040000020003" pitchFamily="2" charset="0"/>
            </a:endParaRPr>
          </a:p>
        </p:txBody>
      </p:sp>
      <p:pic>
        <p:nvPicPr>
          <p:cNvPr id="42" name="Picture 41" descr="A person wearing a suit and tie smiling at the camera&#10;&#10;Description automatically generated">
            <a:extLst>
              <a:ext uri="{FF2B5EF4-FFF2-40B4-BE49-F238E27FC236}">
                <a16:creationId xmlns:a16="http://schemas.microsoft.com/office/drawing/2014/main" id="{E141FE0D-BB24-1149-B952-C0002BF9690B}"/>
              </a:ext>
            </a:extLst>
          </p:cNvPr>
          <p:cNvPicPr>
            <a:picLocks noChangeAspect="1"/>
          </p:cNvPicPr>
          <p:nvPr/>
        </p:nvPicPr>
        <p:blipFill rotWithShape="1">
          <a:blip r:embed="rId4"/>
          <a:srcRect/>
          <a:stretch/>
        </p:blipFill>
        <p:spPr>
          <a:xfrm>
            <a:off x="19238282" y="5390186"/>
            <a:ext cx="1351472" cy="1351472"/>
          </a:xfrm>
          <a:prstGeom prst="ellipse">
            <a:avLst/>
          </a:prstGeom>
        </p:spPr>
      </p:pic>
      <p:pic>
        <p:nvPicPr>
          <p:cNvPr id="13" name="Picture 12" descr="A person wearing a suit and tie&#10;&#10;Description automatically generated">
            <a:extLst>
              <a:ext uri="{FF2B5EF4-FFF2-40B4-BE49-F238E27FC236}">
                <a16:creationId xmlns:a16="http://schemas.microsoft.com/office/drawing/2014/main" id="{72F575B7-2DBC-E349-B1E5-B99C7586883D}"/>
              </a:ext>
            </a:extLst>
          </p:cNvPr>
          <p:cNvPicPr>
            <a:picLocks noChangeAspect="1"/>
          </p:cNvPicPr>
          <p:nvPr/>
        </p:nvPicPr>
        <p:blipFill rotWithShape="1">
          <a:blip r:embed="rId5"/>
          <a:srcRect/>
          <a:stretch/>
        </p:blipFill>
        <p:spPr>
          <a:xfrm>
            <a:off x="19238282" y="5327257"/>
            <a:ext cx="1477329" cy="1477329"/>
          </a:xfrm>
          <a:prstGeom prst="ellipse">
            <a:avLst/>
          </a:prstGeom>
        </p:spPr>
      </p:pic>
      <p:sp>
        <p:nvSpPr>
          <p:cNvPr id="2" name="ZoneTexte 1">
            <a:extLst>
              <a:ext uri="{FF2B5EF4-FFF2-40B4-BE49-F238E27FC236}">
                <a16:creationId xmlns:a16="http://schemas.microsoft.com/office/drawing/2014/main" id="{8B86D330-8E20-644F-AD1F-4D29A801AF3D}"/>
              </a:ext>
            </a:extLst>
          </p:cNvPr>
          <p:cNvSpPr txBox="1"/>
          <p:nvPr/>
        </p:nvSpPr>
        <p:spPr>
          <a:xfrm>
            <a:off x="5077327" y="1279227"/>
            <a:ext cx="184731" cy="369332"/>
          </a:xfrm>
          <a:prstGeom prst="rect">
            <a:avLst/>
          </a:prstGeom>
          <a:noFill/>
        </p:spPr>
        <p:txBody>
          <a:bodyPr wrap="none" rtlCol="0">
            <a:spAutoFit/>
          </a:bodyPr>
          <a:lstStyle/>
          <a:p>
            <a:endParaRPr lang="fr-US" dirty="0"/>
          </a:p>
        </p:txBody>
      </p:sp>
    </p:spTree>
    <p:extLst>
      <p:ext uri="{BB962C8B-B14F-4D97-AF65-F5344CB8AC3E}">
        <p14:creationId xmlns:p14="http://schemas.microsoft.com/office/powerpoint/2010/main" val="26992512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15987" y="5668285"/>
            <a:ext cx="6335527" cy="6652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446F2C"/>
                </a:solidFill>
                <a:latin typeface="Community Light" panose="02000303040000020003" pitchFamily="2" charset="0"/>
              </a:rPr>
              <a:t>      Intégrez LinkedIn Learning au programme.</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La technologie évolue à un rythme que les manuels scolaires ne peuvent suivre. Pour combler ces lacunes, intégrez LinkedIn Learning et sa soixantaine de nouveaux cours hebdomadaires à votre programme afin d’aborder les compétences les plus récentes, tandis que les enseignants se concentrent sur les bases, les échanges et la pratique. </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17925" y="57080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Comment ? </a:t>
            </a:r>
            <a:r>
              <a:rPr lang="fr-FR" sz="7700" dirty="0">
                <a:solidFill>
                  <a:srgbClr val="446F2C"/>
                </a:solidFill>
                <a:latin typeface="Community Light"/>
                <a:cs typeface="Arial"/>
              </a:rPr>
              <a:t>4 pratiques permettant aux enseignants d’améliorer les débouchés avec LinkedIn Learning</a:t>
            </a:r>
          </a:p>
          <a:p>
            <a:pPr>
              <a:lnSpc>
                <a:spcPct val="90000"/>
              </a:lnSpc>
            </a:pPr>
            <a:endParaRPr lang="en-US" sz="7700" spc="-100" dirty="0">
              <a:solidFill>
                <a:srgbClr val="556679"/>
              </a:solidFill>
              <a:latin typeface="Community Light"/>
              <a:cs typeface="Arial"/>
            </a:endParaRPr>
          </a:p>
        </p:txBody>
      </p:sp>
      <p:sp>
        <p:nvSpPr>
          <p:cNvPr id="58" name="Rectangle 57">
            <a:extLst>
              <a:ext uri="{FF2B5EF4-FFF2-40B4-BE49-F238E27FC236}">
                <a16:creationId xmlns:a16="http://schemas.microsoft.com/office/drawing/2014/main" id="{BC337799-6AA7-3A4F-AD73-E49881E3729B}"/>
              </a:ext>
            </a:extLst>
          </p:cNvPr>
          <p:cNvSpPr/>
          <p:nvPr/>
        </p:nvSpPr>
        <p:spPr>
          <a:xfrm>
            <a:off x="1315987" y="4225861"/>
            <a:ext cx="18608308" cy="639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dirty="0">
                <a:solidFill>
                  <a:srgbClr val="5B696B"/>
                </a:solidFill>
                <a:latin typeface="Community"/>
              </a:rPr>
              <a:t>Quelles bonnes pratiques sont recommandées aux enseignants qui utilisent LinkedIn Learning ? En voici 4 :</a:t>
            </a:r>
          </a:p>
          <a:p>
            <a:pPr defTabSz="457108">
              <a:spcBef>
                <a:spcPct val="0"/>
              </a:spcBef>
              <a:spcAft>
                <a:spcPct val="0"/>
              </a:spcAft>
              <a:defRPr/>
            </a:pPr>
            <a:endParaRPr lang="en-US" sz="3400" dirty="0">
              <a:solidFill>
                <a:srgbClr val="5B696B"/>
              </a:solidFill>
              <a:latin typeface="Community"/>
            </a:endParaRPr>
          </a:p>
        </p:txBody>
      </p:sp>
      <p:sp>
        <p:nvSpPr>
          <p:cNvPr id="59" name="Rectangle 58">
            <a:extLst>
              <a:ext uri="{FF2B5EF4-FFF2-40B4-BE49-F238E27FC236}">
                <a16:creationId xmlns:a16="http://schemas.microsoft.com/office/drawing/2014/main" id="{D1EC0C08-7BD4-3043-B944-F305E061E97E}"/>
              </a:ext>
            </a:extLst>
          </p:cNvPr>
          <p:cNvSpPr/>
          <p:nvPr/>
        </p:nvSpPr>
        <p:spPr>
          <a:xfrm>
            <a:off x="9025822" y="5668285"/>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446F2C"/>
                </a:solidFill>
                <a:latin typeface="Community Light" panose="02000303040000020003" pitchFamily="2" charset="0"/>
              </a:rPr>
              <a:t>      Restez en contact avec les étudiants même après l’obtention de leur diplôme.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Les relations peuvent continuer une fois les cours terminés. Les enseignants peuvent communiquer avec leurs étudiants sur LinkedIn et rester en contact des années après la fin des études. Ils peuvent aussi leur écrire des recommandations sur LinkedIn, ce qui les rend plus attractifs aux yeux des responsables de recrutement.</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44693" y="5708041"/>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63" name="Oval 62">
            <a:extLst>
              <a:ext uri="{FF2B5EF4-FFF2-40B4-BE49-F238E27FC236}">
                <a16:creationId xmlns:a16="http://schemas.microsoft.com/office/drawing/2014/main" id="{B715A29A-200C-FB43-9875-67F076387752}"/>
              </a:ext>
            </a:extLst>
          </p:cNvPr>
          <p:cNvSpPr/>
          <p:nvPr/>
        </p:nvSpPr>
        <p:spPr>
          <a:xfrm>
            <a:off x="16714099" y="5765109"/>
            <a:ext cx="6420392" cy="6375640"/>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780212" y="8043579"/>
            <a:ext cx="4140702" cy="2954655"/>
          </a:xfrm>
          <a:prstGeom prst="rect">
            <a:avLst/>
          </a:prstGeom>
        </p:spPr>
        <p:txBody>
          <a:bodyPr vert="horz" wrap="square" lIns="0" tIns="0" rIns="0" bIns="0" rtlCol="0">
            <a:spAutoFit/>
          </a:bodyPr>
          <a:lstStyle>
            <a:defPPr>
              <a:defRPr lang="en-US"/>
            </a:defPPr>
          </a:lstStyle>
          <a:p>
            <a:pPr algn="ctr" rtl="0"/>
            <a:r>
              <a:rPr lang="fr-FR" sz="3200" dirty="0">
                <a:solidFill>
                  <a:srgbClr val="546779"/>
                </a:solidFill>
                <a:latin typeface="Community Light" panose="02000303040000020003" pitchFamily="2" charset="0"/>
              </a:rPr>
              <a:t>Plus de 60 cours sont ajoutés chaque semaine à LinkedIn Learning, ce qui couvre les compétences les plus recherchées dans le monde à tout moment.</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127141" y="6706371"/>
            <a:ext cx="5446845" cy="123110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8000" dirty="0">
                <a:solidFill>
                  <a:srgbClr val="446F2C"/>
                </a:solidFill>
                <a:latin typeface="Community Light" panose="02000303040000020003" pitchFamily="2" charset="0"/>
                <a:cs typeface="AvenirNext LT Pro Regular"/>
              </a:rPr>
              <a:t>+ de 60</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Enseignants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446F2C"/>
                </a:solidFill>
                <a:latin typeface="Community" panose="02000303040000020003" pitchFamily="2" charset="0"/>
              </a:rPr>
              <a:t>2</a:t>
            </a:r>
          </a:p>
        </p:txBody>
      </p:sp>
    </p:spTree>
    <p:extLst>
      <p:ext uri="{BB962C8B-B14F-4D97-AF65-F5344CB8AC3E}">
        <p14:creationId xmlns:p14="http://schemas.microsoft.com/office/powerpoint/2010/main" val="22739862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40D8A5-9886-2C45-B3BF-0F7E0623FAC3}"/>
              </a:ext>
            </a:extLst>
          </p:cNvPr>
          <p:cNvSpPr/>
          <p:nvPr/>
        </p:nvSpPr>
        <p:spPr>
          <a:xfrm>
            <a:off x="-2689337" y="1451112"/>
            <a:ext cx="10870152" cy="1087015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4" name="Rectangle 23">
            <a:extLst>
              <a:ext uri="{FF2B5EF4-FFF2-40B4-BE49-F238E27FC236}">
                <a16:creationId xmlns:a16="http://schemas.microsoft.com/office/drawing/2014/main" id="{9E744DCC-CBC1-1A4F-A347-823F957E3241}"/>
              </a:ext>
            </a:extLst>
          </p:cNvPr>
          <p:cNvSpPr/>
          <p:nvPr/>
        </p:nvSpPr>
        <p:spPr>
          <a:xfrm>
            <a:off x="969518" y="4257973"/>
            <a:ext cx="6330215" cy="4122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44702B"/>
                </a:solidFill>
                <a:latin typeface="Community Light"/>
                <a:cs typeface="Arial"/>
              </a:rPr>
              <a:t>Pourquoi mettre en place une stratégie LinkedIn dans votre établissement ? </a:t>
            </a:r>
          </a:p>
        </p:txBody>
      </p:sp>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1334092" y="12888051"/>
            <a:ext cx="2090518" cy="287078"/>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179203" y="1451112"/>
            <a:ext cx="6365413" cy="11510843"/>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fr-FR" sz="3400" dirty="0">
                <a:solidFill>
                  <a:srgbClr val="5E6869"/>
                </a:solidFill>
                <a:latin typeface="Community Light"/>
                <a:cs typeface="Arial"/>
              </a:rPr>
              <a:t>Votre mission actuelle pour l’enseignement supérieur est claire : améliorer les débouchés de l’ensemble des étudiants qui fréquentent votre établissement. Dans l’idéal, vos élèves développeront les compétences adéquates et une éthique exemplaire, nécessaires pour contribuer de manière positive à la société après l’obtention de leur diplôme. </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fr-FR" sz="3400" dirty="0">
                <a:solidFill>
                  <a:srgbClr val="5E6869"/>
                </a:solidFill>
                <a:latin typeface="Community Light"/>
                <a:cs typeface="Arial"/>
              </a:rPr>
              <a:t>Un objectif évidemment ambitieux. Certes, votre personnel enseignant, votre campus, l’état d’esprit que vous cultivez et les technologies que vous utilisez constituent des forces indéniables, mais vous n’y arriverez pas seuls. Il vous faut des partenariats avec des organisations qui partagent vos aspirations, dans l’optique d’améliorer la réussite des étudiants.</a:t>
            </a:r>
          </a:p>
        </p:txBody>
      </p:sp>
      <p:grpSp>
        <p:nvGrpSpPr>
          <p:cNvPr id="20" name="Group 19">
            <a:extLst>
              <a:ext uri="{FF2B5EF4-FFF2-40B4-BE49-F238E27FC236}">
                <a16:creationId xmlns:a16="http://schemas.microsoft.com/office/drawing/2014/main" id="{DEB06447-9814-F046-86F1-A3A409ED1DD1}"/>
              </a:ext>
            </a:extLst>
          </p:cNvPr>
          <p:cNvGrpSpPr/>
          <p:nvPr/>
        </p:nvGrpSpPr>
        <p:grpSpPr>
          <a:xfrm>
            <a:off x="16064191" y="7474225"/>
            <a:ext cx="6365413" cy="4969564"/>
            <a:chOff x="15886184" y="4949038"/>
            <a:chExt cx="7856434" cy="6133625"/>
          </a:xfrm>
        </p:grpSpPr>
        <p:sp>
          <p:nvSpPr>
            <p:cNvPr id="21" name="Oval 20">
              <a:extLst>
                <a:ext uri="{FF2B5EF4-FFF2-40B4-BE49-F238E27FC236}">
                  <a16:creationId xmlns:a16="http://schemas.microsoft.com/office/drawing/2014/main" id="{9036DA16-2571-6746-B8F1-534F77C402EC}"/>
                </a:ext>
              </a:extLst>
            </p:cNvPr>
            <p:cNvSpPr/>
            <p:nvPr/>
          </p:nvSpPr>
          <p:spPr>
            <a:xfrm>
              <a:off x="16713683" y="4949038"/>
              <a:ext cx="6176677" cy="6133625"/>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sp>
          <p:nvSpPr>
            <p:cNvPr id="23" name="TextBox 22">
              <a:extLst>
                <a:ext uri="{FF2B5EF4-FFF2-40B4-BE49-F238E27FC236}">
                  <a16:creationId xmlns:a16="http://schemas.microsoft.com/office/drawing/2014/main" id="{B7EECF6F-E6B7-DD46-B3A6-FB2591B24199}"/>
                </a:ext>
              </a:extLst>
            </p:cNvPr>
            <p:cNvSpPr txBox="1"/>
            <p:nvPr/>
          </p:nvSpPr>
          <p:spPr>
            <a:xfrm>
              <a:off x="17466671" y="7936926"/>
              <a:ext cx="4695462" cy="2431165"/>
            </a:xfrm>
            <a:prstGeom prst="rect">
              <a:avLst/>
            </a:prstGeom>
          </p:spPr>
          <p:txBody>
            <a:bodyPr vert="horz" wrap="square" lIns="0" tIns="0" rIns="0" bIns="0" rtlCol="0">
              <a:spAutoFit/>
            </a:bodyPr>
            <a:lstStyle>
              <a:defPPr>
                <a:defRPr lang="en-US"/>
              </a:defPPr>
            </a:lstStyle>
            <a:p>
              <a:pPr algn="ctr" rtl="0"/>
              <a:r>
                <a:rPr lang="fr-FR" sz="4800">
                  <a:solidFill>
                    <a:srgbClr val="546779"/>
                  </a:solidFill>
                  <a:latin typeface="Community Light" panose="02000303040000020003" pitchFamily="2" charset="0"/>
                </a:rPr>
                <a:t>établissements sont sur LinkedIn.</a:t>
              </a:r>
            </a:p>
            <a:p>
              <a:pPr algn="ctr"/>
              <a:endParaRPr lang="en-US" sz="3200" dirty="0">
                <a:solidFill>
                  <a:srgbClr val="546779"/>
                </a:solidFill>
                <a:latin typeface="Community Light" panose="02000303040000020003" pitchFamily="2" charset="0"/>
              </a:endParaRPr>
            </a:p>
          </p:txBody>
        </p:sp>
        <p:sp>
          <p:nvSpPr>
            <p:cNvPr id="25" name="TextBox 24">
              <a:extLst>
                <a:ext uri="{FF2B5EF4-FFF2-40B4-BE49-F238E27FC236}">
                  <a16:creationId xmlns:a16="http://schemas.microsoft.com/office/drawing/2014/main" id="{E5482A1C-35F1-1340-9287-53BDDCDDE9A9}"/>
                </a:ext>
              </a:extLst>
            </p:cNvPr>
            <p:cNvSpPr txBox="1"/>
            <p:nvPr/>
          </p:nvSpPr>
          <p:spPr>
            <a:xfrm>
              <a:off x="15886184" y="6417448"/>
              <a:ext cx="7856434" cy="151947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8000" dirty="0">
                  <a:solidFill>
                    <a:srgbClr val="44702B"/>
                  </a:solidFill>
                  <a:latin typeface="Community Light" panose="02000303040000020003" pitchFamily="2" charset="0"/>
                  <a:cs typeface="AvenirNext LT Pro Regular"/>
                </a:rPr>
                <a:t>+ de 90 000</a:t>
              </a:r>
            </a:p>
          </p:txBody>
        </p:sp>
      </p:grpSp>
      <p:sp>
        <p:nvSpPr>
          <p:cNvPr id="26" name="TextBox 25">
            <a:extLst>
              <a:ext uri="{FF2B5EF4-FFF2-40B4-BE49-F238E27FC236}">
                <a16:creationId xmlns:a16="http://schemas.microsoft.com/office/drawing/2014/main" id="{A96AA314-B7EB-EB4A-920C-4FDF582D00B0}"/>
              </a:ext>
            </a:extLst>
          </p:cNvPr>
          <p:cNvSpPr txBox="1"/>
          <p:nvPr/>
        </p:nvSpPr>
        <p:spPr>
          <a:xfrm>
            <a:off x="16734644" y="1554826"/>
            <a:ext cx="6365413" cy="4708981"/>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fr-FR" sz="3400" dirty="0">
                <a:solidFill>
                  <a:srgbClr val="5E6869"/>
                </a:solidFill>
                <a:latin typeface="Community Light"/>
                <a:cs typeface="Arial"/>
              </a:rPr>
              <a:t>C’est là que LinkedIn et LinkedIn Learning entrent en scène. Nous aidons les établissements du monde entier à s’adapter à un monde en rapide évolution afin d’assurer de meilleurs débouchés pour tous. Nous aidons également les étudiants d’horizons variés à se construire un réseau, à acquérir des compétences recherchées et, à terme, à obtenir l’emploi qui les intéresse.</a:t>
            </a:r>
          </a:p>
          <a:p>
            <a:pPr defTabSz="1828514">
              <a:spcBef>
                <a:spcPct val="0"/>
              </a:spcBef>
              <a:spcAft>
                <a:spcPct val="0"/>
              </a:spcAft>
              <a:defRPr/>
            </a:pPr>
            <a:endParaRPr lang="en-US" sz="3400" dirty="0">
              <a:solidFill>
                <a:srgbClr val="5E6869"/>
              </a:solidFill>
              <a:latin typeface="Community Light"/>
              <a:cs typeface="Arial"/>
            </a:endParaRPr>
          </a:p>
        </p:txBody>
      </p:sp>
      <p:sp>
        <p:nvSpPr>
          <p:cNvPr id="16" name="Rectangle 15">
            <a:extLst>
              <a:ext uri="{FF2B5EF4-FFF2-40B4-BE49-F238E27FC236}">
                <a16:creationId xmlns:a16="http://schemas.microsoft.com/office/drawing/2014/main" id="{3A702173-7835-2441-AF00-00096E0BB1CE}"/>
              </a:ext>
            </a:extLst>
          </p:cNvPr>
          <p:cNvSpPr/>
          <p:nvPr/>
        </p:nvSpPr>
        <p:spPr>
          <a:xfrm>
            <a:off x="969518" y="3119813"/>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Introduction</a:t>
            </a:r>
          </a:p>
        </p:txBody>
      </p:sp>
    </p:spTree>
    <p:extLst>
      <p:ext uri="{BB962C8B-B14F-4D97-AF65-F5344CB8AC3E}">
        <p14:creationId xmlns:p14="http://schemas.microsoft.com/office/powerpoint/2010/main" val="152400473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5646610"/>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446F2C"/>
                </a:solidFill>
                <a:latin typeface="Community Light" panose="02000303040000020003" pitchFamily="2" charset="0"/>
              </a:rPr>
              <a:t>      Utilisez les informations exclusives de LinkedIn pour orienter vos choix.</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Quels nouveaux programmes devriez-vous créer ? Quelles compétences clés sont utiles aux étudiants en ce moment ? Exploitez les informations exclusives de LinkedIn pour définir vos priorités.</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99468" y="567474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Comment ? </a:t>
            </a:r>
            <a:r>
              <a:rPr lang="fr-FR" sz="7700" dirty="0">
                <a:solidFill>
                  <a:srgbClr val="446F2C"/>
                </a:solidFill>
                <a:latin typeface="Community Light"/>
                <a:cs typeface="Arial"/>
              </a:rPr>
              <a:t>4 pratiques permettant aux enseignants d’améliorer les débouchés grâce à LinkedIn Learning</a:t>
            </a:r>
          </a:p>
          <a:p>
            <a:pPr>
              <a:lnSpc>
                <a:spcPct val="90000"/>
              </a:lnSpc>
            </a:pPr>
            <a:endParaRPr lang="en-US" sz="7700" spc="-100" dirty="0">
              <a:solidFill>
                <a:srgbClr val="556679"/>
              </a:solidFill>
              <a:latin typeface="Community Light"/>
              <a:cs typeface="Arial"/>
            </a:endParaRPr>
          </a:p>
        </p:txBody>
      </p:sp>
      <p:sp>
        <p:nvSpPr>
          <p:cNvPr id="58" name="Rectangle 57">
            <a:extLst>
              <a:ext uri="{FF2B5EF4-FFF2-40B4-BE49-F238E27FC236}">
                <a16:creationId xmlns:a16="http://schemas.microsoft.com/office/drawing/2014/main" id="{BC337799-6AA7-3A4F-AD73-E49881E3729B}"/>
              </a:ext>
            </a:extLst>
          </p:cNvPr>
          <p:cNvSpPr/>
          <p:nvPr/>
        </p:nvSpPr>
        <p:spPr>
          <a:xfrm>
            <a:off x="1311843" y="3978112"/>
            <a:ext cx="18203378" cy="71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spcBef>
                <a:spcPct val="0"/>
              </a:spcBef>
              <a:spcAft>
                <a:spcPct val="0"/>
              </a:spcAft>
              <a:defRPr/>
            </a:pPr>
            <a:r>
              <a:rPr lang="fr-FR" sz="3400" dirty="0">
                <a:solidFill>
                  <a:srgbClr val="5B696B"/>
                </a:solidFill>
                <a:latin typeface="Community"/>
              </a:rPr>
              <a:t>Quelles bonnes pratiques sont recommandées aux enseignants qui utilisent LinkedIn Learning ? En voici 4 :</a:t>
            </a:r>
          </a:p>
          <a:p>
            <a:pPr defTabSz="457108">
              <a:spcBef>
                <a:spcPct val="0"/>
              </a:spcBef>
              <a:spcAft>
                <a:spcPct val="0"/>
              </a:spcAft>
              <a:defRPr/>
            </a:pPr>
            <a:endParaRPr lang="en-US" sz="3400" dirty="0">
              <a:solidFill>
                <a:srgbClr val="5B696B"/>
              </a:solidFill>
              <a:latin typeface="Community"/>
            </a:endParaRPr>
          </a:p>
        </p:txBody>
      </p:sp>
      <p:sp>
        <p:nvSpPr>
          <p:cNvPr id="59" name="Rectangle 58">
            <a:extLst>
              <a:ext uri="{FF2B5EF4-FFF2-40B4-BE49-F238E27FC236}">
                <a16:creationId xmlns:a16="http://schemas.microsoft.com/office/drawing/2014/main" id="{D1EC0C08-7BD4-3043-B944-F305E061E97E}"/>
              </a:ext>
            </a:extLst>
          </p:cNvPr>
          <p:cNvSpPr/>
          <p:nvPr/>
        </p:nvSpPr>
        <p:spPr>
          <a:xfrm>
            <a:off x="9007365" y="5646610"/>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446F2C"/>
                </a:solidFill>
                <a:latin typeface="Community Light" panose="02000303040000020003" pitchFamily="2" charset="0"/>
              </a:rPr>
              <a:t> 	 </a:t>
            </a:r>
            <a:r>
              <a:rPr lang="fr-FR" sz="4000" b="1" dirty="0">
                <a:solidFill>
                  <a:srgbClr val="446F2C"/>
                </a:solidFill>
                <a:latin typeface="Community Light" panose="02000303040000020003" pitchFamily="2" charset="0"/>
              </a:rPr>
              <a:t>Favorisez l’apprentissage interactif pour renforcer la collaboration.</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Les cours LinkedIn Learning comportent aussi des groupes d’étude permettant aux étudiants d’apprendre en échangeant avec des experts, mais aussi les uns avec les autres, afin de bien intégrer les concepts.</a:t>
            </a:r>
          </a:p>
        </p:txBody>
      </p:sp>
      <p:grpSp>
        <p:nvGrpSpPr>
          <p:cNvPr id="60" name="Group 59">
            <a:extLst>
              <a:ext uri="{FF2B5EF4-FFF2-40B4-BE49-F238E27FC236}">
                <a16:creationId xmlns:a16="http://schemas.microsoft.com/office/drawing/2014/main" id="{6D4FF873-A7E4-C446-B967-61C988128AB5}"/>
              </a:ext>
            </a:extLst>
          </p:cNvPr>
          <p:cNvGrpSpPr/>
          <p:nvPr/>
        </p:nvGrpSpPr>
        <p:grpSpPr>
          <a:xfrm>
            <a:off x="9026236" y="5688946"/>
            <a:ext cx="492782" cy="492784"/>
            <a:chOff x="1382351" y="3938979"/>
            <a:chExt cx="492782" cy="492784"/>
          </a:xfrm>
        </p:grpSpPr>
        <p:sp>
          <p:nvSpPr>
            <p:cNvPr id="61" name="Oval 60">
              <a:extLst>
                <a:ext uri="{FF2B5EF4-FFF2-40B4-BE49-F238E27FC236}">
                  <a16:creationId xmlns:a16="http://schemas.microsoft.com/office/drawing/2014/main" id="{D9DB0C2A-5F21-CD4A-82DD-FAD8D52DA211}"/>
                </a:ext>
              </a:extLst>
            </p:cNvPr>
            <p:cNvSpPr/>
            <p:nvPr/>
          </p:nvSpPr>
          <p:spPr>
            <a:xfrm>
              <a:off x="1382351" y="3938979"/>
              <a:ext cx="492782" cy="492784"/>
            </a:xfrm>
            <a:prstGeom prst="ellipse">
              <a:avLst/>
            </a:prstGeom>
            <a:solidFill>
              <a:srgbClr val="446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B92A9FF8-281C-0847-89C0-1A0125F59A76}"/>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sp>
        <p:nvSpPr>
          <p:cNvPr id="63" name="Oval 62">
            <a:extLst>
              <a:ext uri="{FF2B5EF4-FFF2-40B4-BE49-F238E27FC236}">
                <a16:creationId xmlns:a16="http://schemas.microsoft.com/office/drawing/2014/main" id="{B715A29A-200C-FB43-9875-67F076387752}"/>
              </a:ext>
            </a:extLst>
          </p:cNvPr>
          <p:cNvSpPr/>
          <p:nvPr/>
        </p:nvSpPr>
        <p:spPr>
          <a:xfrm>
            <a:off x="16703822" y="5563136"/>
            <a:ext cx="6420392" cy="6375640"/>
          </a:xfrm>
          <a:prstGeom prst="ellipse">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64" name="TextBox 63">
            <a:extLst>
              <a:ext uri="{FF2B5EF4-FFF2-40B4-BE49-F238E27FC236}">
                <a16:creationId xmlns:a16="http://schemas.microsoft.com/office/drawing/2014/main" id="{3D0402F7-10A8-944C-96E6-FD0DF8C55140}"/>
              </a:ext>
            </a:extLst>
          </p:cNvPr>
          <p:cNvSpPr txBox="1"/>
          <p:nvPr/>
        </p:nvSpPr>
        <p:spPr>
          <a:xfrm>
            <a:off x="17809450" y="8843044"/>
            <a:ext cx="4140702" cy="1969770"/>
          </a:xfrm>
          <a:prstGeom prst="rect">
            <a:avLst/>
          </a:prstGeom>
        </p:spPr>
        <p:txBody>
          <a:bodyPr vert="horz" wrap="square" lIns="0" tIns="0" rIns="0" bIns="0" rtlCol="0">
            <a:spAutoFit/>
          </a:bodyPr>
          <a:lstStyle>
            <a:defPPr>
              <a:defRPr lang="en-US"/>
            </a:defPPr>
          </a:lstStyle>
          <a:p>
            <a:pPr algn="ctr" rtl="0"/>
            <a:r>
              <a:rPr lang="fr-FR" sz="3200">
                <a:solidFill>
                  <a:srgbClr val="546779"/>
                </a:solidFill>
                <a:latin typeface="Community Light" panose="02000303040000020003" pitchFamily="2" charset="0"/>
              </a:rPr>
              <a:t>des formateurs sont des experts dans leur domaine et justifient d’une expérience concrète.</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577100" y="6624229"/>
            <a:ext cx="4605402" cy="2154436"/>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4000">
                <a:solidFill>
                  <a:srgbClr val="446F2C"/>
                </a:solidFill>
                <a:latin typeface="Community Light" panose="02000303040000020003" pitchFamily="2" charset="0"/>
                <a:cs typeface="AvenirNext LT Pro Regular"/>
              </a:rPr>
              <a:t>100 %</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Enseignants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446F2C"/>
                </a:solidFill>
                <a:latin typeface="Community" panose="02000303040000020003" pitchFamily="2" charset="0"/>
              </a:rPr>
              <a:t>2</a:t>
            </a:r>
          </a:p>
        </p:txBody>
      </p:sp>
    </p:spTree>
    <p:extLst>
      <p:ext uri="{BB962C8B-B14F-4D97-AF65-F5344CB8AC3E}">
        <p14:creationId xmlns:p14="http://schemas.microsoft.com/office/powerpoint/2010/main" val="271455820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525950" y="5148047"/>
            <a:ext cx="4902992" cy="6275264"/>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4"/>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3155555" y="5704177"/>
            <a:ext cx="3727820" cy="267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a:solidFill>
                  <a:srgbClr val="446F2C"/>
                </a:solidFill>
                <a:latin typeface="Community Light" panose="02000303040000020003" pitchFamily="2" charset="0"/>
              </a:rPr>
              <a:t>« Quand nous l’avons lancé, beaucoup étaient sceptiques. Ce n’est presque plus le cas désormais. »</a:t>
            </a: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446F2C"/>
                </a:solidFill>
                <a:latin typeface="Community Light"/>
                <a:cs typeface="Arial"/>
              </a:rPr>
              <a:t>Comment l’UCF a recours à LinkedIn Learning dans son nouveau programme Integrated Business.</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a:lnSpc>
                <a:spcPct val="90000"/>
              </a:lnSpc>
              <a:spcBef>
                <a:spcPct val="0"/>
              </a:spcBef>
              <a:spcAft>
                <a:spcPct val="0"/>
              </a:spcAft>
              <a:defRPr/>
            </a:pPr>
            <a:r>
              <a:rPr lang="fr-FR" sz="3400" dirty="0">
                <a:solidFill>
                  <a:srgbClr val="5B696B"/>
                </a:solidFill>
                <a:latin typeface="Community"/>
              </a:rPr>
              <a:t>Enseignants</a:t>
            </a:r>
          </a:p>
          <a:p>
            <a:pPr defTabSz="457108" rtl="0">
              <a:lnSpc>
                <a:spcPct val="90000"/>
              </a:lnSpc>
              <a:spcBef>
                <a:spcPct val="0"/>
              </a:spcBef>
              <a:spcAft>
                <a:spcPct val="0"/>
              </a:spcAft>
              <a:defRPr/>
            </a:pPr>
            <a:endParaRPr lang="fr-FR" sz="3400" dirty="0">
              <a:solidFill>
                <a:srgbClr val="5B696B"/>
              </a:solidFill>
              <a:latin typeface="Community"/>
            </a:endParaRP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446F2C"/>
                </a:solidFill>
                <a:latin typeface="Community" panose="02000303040000020003" pitchFamily="2" charset="0"/>
              </a:rPr>
              <a:t>2</a:t>
            </a:r>
          </a:p>
        </p:txBody>
      </p:sp>
      <p:sp>
        <p:nvSpPr>
          <p:cNvPr id="43" name="Rectangle 42">
            <a:extLst>
              <a:ext uri="{FF2B5EF4-FFF2-40B4-BE49-F238E27FC236}">
                <a16:creationId xmlns:a16="http://schemas.microsoft.com/office/drawing/2014/main" id="{B05ACC49-9626-D84A-A374-3BC5D3453131}"/>
              </a:ext>
            </a:extLst>
          </p:cNvPr>
          <p:cNvSpPr/>
          <p:nvPr/>
        </p:nvSpPr>
        <p:spPr>
          <a:xfrm>
            <a:off x="1338805" y="5142835"/>
            <a:ext cx="4895455" cy="605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Le programme Integrated Business de l’UCF (</a:t>
            </a:r>
            <a:r>
              <a:rPr lang="fr-FR" sz="3200" dirty="0" err="1">
                <a:solidFill>
                  <a:srgbClr val="546779"/>
                </a:solidFill>
                <a:latin typeface="Community Light" panose="02000303040000020003" pitchFamily="2" charset="0"/>
              </a:rPr>
              <a:t>University</a:t>
            </a:r>
            <a:r>
              <a:rPr lang="fr-FR" sz="3200" dirty="0">
                <a:solidFill>
                  <a:srgbClr val="546779"/>
                </a:solidFill>
                <a:latin typeface="Community Light" panose="02000303040000020003" pitchFamily="2" charset="0"/>
              </a:rPr>
              <a:t> of Central Florida) n’existe que depuis 2016. Grâce à sa croissance exponentielle, c’est déjà le deuxième plus prisé de l’université.</a:t>
            </a:r>
          </a:p>
          <a:p>
            <a:endParaRPr lang="en-US" sz="3200" dirty="0">
              <a:solidFill>
                <a:srgbClr val="546779"/>
              </a:solidFill>
              <a:latin typeface="Community Light" panose="02000303040000020003" pitchFamily="2" charset="0"/>
            </a:endParaRPr>
          </a:p>
          <a:p>
            <a:pPr rtl="0"/>
            <a:r>
              <a:rPr lang="fr-FR" sz="3200" dirty="0">
                <a:solidFill>
                  <a:srgbClr val="556679"/>
                </a:solidFill>
                <a:latin typeface="Community Light" panose="02000303040000020003" pitchFamily="2" charset="0"/>
              </a:rPr>
              <a:t>Savez-vous ce qui n’est utilisé dans aucun cours de ce programme ?</a:t>
            </a:r>
          </a:p>
        </p:txBody>
      </p:sp>
      <p:grpSp>
        <p:nvGrpSpPr>
          <p:cNvPr id="6" name="Group 5">
            <a:extLst>
              <a:ext uri="{FF2B5EF4-FFF2-40B4-BE49-F238E27FC236}">
                <a16:creationId xmlns:a16="http://schemas.microsoft.com/office/drawing/2014/main" id="{B48B8567-268F-EA41-82BE-CAFF6011ED56}"/>
              </a:ext>
            </a:extLst>
          </p:cNvPr>
          <p:cNvGrpSpPr/>
          <p:nvPr/>
        </p:nvGrpSpPr>
        <p:grpSpPr>
          <a:xfrm>
            <a:off x="13163477" y="9177079"/>
            <a:ext cx="3848678" cy="1477328"/>
            <a:chOff x="18321191" y="5349132"/>
            <a:chExt cx="3848678" cy="1477328"/>
          </a:xfrm>
        </p:grpSpPr>
        <p:sp>
          <p:nvSpPr>
            <p:cNvPr id="46" name="Rectangle 45">
              <a:extLst>
                <a:ext uri="{FF2B5EF4-FFF2-40B4-BE49-F238E27FC236}">
                  <a16:creationId xmlns:a16="http://schemas.microsoft.com/office/drawing/2014/main" id="{D935BC31-E74B-AF42-AC50-0E76894160B9}"/>
                </a:ext>
              </a:extLst>
            </p:cNvPr>
            <p:cNvSpPr/>
            <p:nvPr/>
          </p:nvSpPr>
          <p:spPr>
            <a:xfrm>
              <a:off x="19962605" y="5349132"/>
              <a:ext cx="2207264" cy="1477328"/>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Jim Gilkeson</a:t>
              </a:r>
            </a:p>
            <a:p>
              <a:pPr rtl="0"/>
              <a:r>
                <a:rPr lang="fr-FR" sz="2400">
                  <a:solidFill>
                    <a:srgbClr val="556679"/>
                  </a:solidFill>
                  <a:latin typeface="Community" panose="02000303040000020003" pitchFamily="2" charset="0"/>
                </a:rPr>
                <a:t>Responsable de l’Integrated Business Program de l’UCF</a:t>
              </a:r>
            </a:p>
          </p:txBody>
        </p:sp>
        <p:pic>
          <p:nvPicPr>
            <p:cNvPr id="66" name="Picture 65" descr="A person wearing a suit and tie smiling at the camera&#10;&#10;Description automatically generated">
              <a:extLst>
                <a:ext uri="{FF2B5EF4-FFF2-40B4-BE49-F238E27FC236}">
                  <a16:creationId xmlns:a16="http://schemas.microsoft.com/office/drawing/2014/main" id="{AEABAE93-C22D-9346-A3FE-19A56B11F9F9}"/>
                </a:ext>
              </a:extLst>
            </p:cNvPr>
            <p:cNvPicPr>
              <a:picLocks noChangeAspect="1"/>
            </p:cNvPicPr>
            <p:nvPr/>
          </p:nvPicPr>
          <p:blipFill rotWithShape="1">
            <a:blip r:embed="rId5"/>
            <a:srcRect l="860" r="860"/>
            <a:stretch/>
          </p:blipFill>
          <p:spPr>
            <a:xfrm>
              <a:off x="18321191" y="5377135"/>
              <a:ext cx="1367928" cy="1367928"/>
            </a:xfrm>
            <a:prstGeom prst="ellipse">
              <a:avLst/>
            </a:prstGeom>
          </p:spPr>
        </p:pic>
      </p:grpSp>
      <p:sp>
        <p:nvSpPr>
          <p:cNvPr id="58" name="Rectangle 57">
            <a:extLst>
              <a:ext uri="{FF2B5EF4-FFF2-40B4-BE49-F238E27FC236}">
                <a16:creationId xmlns:a16="http://schemas.microsoft.com/office/drawing/2014/main" id="{0E4B2C88-9F06-0A48-A548-2FCDA16A1143}"/>
              </a:ext>
            </a:extLst>
          </p:cNvPr>
          <p:cNvSpPr/>
          <p:nvPr/>
        </p:nvSpPr>
        <p:spPr>
          <a:xfrm>
            <a:off x="6977838" y="5148047"/>
            <a:ext cx="4895455" cy="605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a:solidFill>
                  <a:srgbClr val="546779"/>
                </a:solidFill>
                <a:latin typeface="Community Light" panose="02000303040000020003" pitchFamily="2" charset="0"/>
              </a:rPr>
              <a:t>Un manuel scolaire ou un cours magistral. À la place, l’UCF utilise uniquement des ressources en ligne, notamment LinkedIn Learning, pour compléter son offre. Le temps de cours est mis à profit pour les projets de groupe, les présentations et le retour d’information.</a:t>
            </a:r>
          </a:p>
          <a:p>
            <a:endParaRPr lang="en-US" sz="3200" dirty="0">
              <a:solidFill>
                <a:srgbClr val="546779"/>
              </a:solidFill>
              <a:latin typeface="Community Light" panose="02000303040000020003" pitchFamily="2" charset="0"/>
            </a:endParaRPr>
          </a:p>
          <a:p>
            <a:pPr rtl="0"/>
            <a:r>
              <a:rPr lang="fr-FR" sz="3200">
                <a:solidFill>
                  <a:srgbClr val="446F2C"/>
                </a:solidFill>
                <a:latin typeface="Community Light" panose="02000303040000020003" pitchFamily="2" charset="0"/>
                <a:hlinkClick r:id="rId6"/>
              </a:rPr>
              <a:t>Cliquez ici</a:t>
            </a:r>
            <a:r>
              <a:rPr lang="fr-FR" sz="3200">
                <a:solidFill>
                  <a:srgbClr val="546779"/>
                </a:solidFill>
                <a:latin typeface="Community Light" panose="02000303040000020003" pitchFamily="2" charset="0"/>
              </a:rPr>
              <a:t> pour en savoir plus sur ce programme.</a:t>
            </a:r>
          </a:p>
        </p:txBody>
      </p:sp>
      <p:sp>
        <p:nvSpPr>
          <p:cNvPr id="59" name="Rectangle 58">
            <a:extLst>
              <a:ext uri="{FF2B5EF4-FFF2-40B4-BE49-F238E27FC236}">
                <a16:creationId xmlns:a16="http://schemas.microsoft.com/office/drawing/2014/main" id="{5E7478A5-0D71-DC40-A26E-7A42E58C1BB3}"/>
              </a:ext>
            </a:extLst>
          </p:cNvPr>
          <p:cNvSpPr/>
          <p:nvPr/>
        </p:nvSpPr>
        <p:spPr>
          <a:xfrm>
            <a:off x="18135925" y="5148047"/>
            <a:ext cx="4902992" cy="6275264"/>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8ABFA90-920B-EA48-9900-6872780ABC6E}"/>
              </a:ext>
            </a:extLst>
          </p:cNvPr>
          <p:cNvSpPr/>
          <p:nvPr/>
        </p:nvSpPr>
        <p:spPr>
          <a:xfrm>
            <a:off x="18550956" y="5295773"/>
            <a:ext cx="3727820" cy="312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dirty="0">
                <a:solidFill>
                  <a:srgbClr val="446F2C"/>
                </a:solidFill>
                <a:latin typeface="Community Light" panose="02000303040000020003" pitchFamily="2" charset="0"/>
              </a:rPr>
              <a:t>« C’est plus facile d’utiliser LinkedIn Learning pour apprendre à utiliser Excel que d’assister à un cours magistral. Je regarde la vidéo, je la mets en pause et je m’exerce au fur et à mesure. »</a:t>
            </a:r>
          </a:p>
        </p:txBody>
      </p:sp>
      <p:sp>
        <p:nvSpPr>
          <p:cNvPr id="62" name="Rectangle 61">
            <a:extLst>
              <a:ext uri="{FF2B5EF4-FFF2-40B4-BE49-F238E27FC236}">
                <a16:creationId xmlns:a16="http://schemas.microsoft.com/office/drawing/2014/main" id="{BA27BFA2-ADD4-3646-851A-62E8FEC45971}"/>
              </a:ext>
            </a:extLst>
          </p:cNvPr>
          <p:cNvSpPr/>
          <p:nvPr/>
        </p:nvSpPr>
        <p:spPr>
          <a:xfrm>
            <a:off x="20414866" y="9177079"/>
            <a:ext cx="2207264" cy="1477328"/>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Gabriel Santiago </a:t>
            </a:r>
            <a:r>
              <a:rPr lang="fr-FR" sz="2400">
                <a:solidFill>
                  <a:srgbClr val="556679"/>
                </a:solidFill>
                <a:latin typeface="Community" panose="02000303040000020003" pitchFamily="2" charset="0"/>
              </a:rPr>
              <a:t>Diplômé de l’Integrated Business Program</a:t>
            </a:r>
          </a:p>
        </p:txBody>
      </p:sp>
      <p:pic>
        <p:nvPicPr>
          <p:cNvPr id="57" name="Picture 56" descr="A person wearing glasses and smiling at the camera&#10;&#10;Description automatically generated">
            <a:extLst>
              <a:ext uri="{FF2B5EF4-FFF2-40B4-BE49-F238E27FC236}">
                <a16:creationId xmlns:a16="http://schemas.microsoft.com/office/drawing/2014/main" id="{5EFFCE42-3A61-3C4C-B0BF-55C06624ACBC}"/>
              </a:ext>
            </a:extLst>
          </p:cNvPr>
          <p:cNvPicPr>
            <a:picLocks noChangeAspect="1"/>
          </p:cNvPicPr>
          <p:nvPr/>
        </p:nvPicPr>
        <p:blipFill rotWithShape="1">
          <a:blip r:embed="rId7"/>
          <a:srcRect/>
          <a:stretch/>
        </p:blipFill>
        <p:spPr>
          <a:xfrm>
            <a:off x="18764227" y="9228373"/>
            <a:ext cx="1377154" cy="1353462"/>
          </a:xfrm>
          <a:prstGeom prst="ellipse">
            <a:avLst/>
          </a:prstGeom>
        </p:spPr>
      </p:pic>
    </p:spTree>
    <p:extLst>
      <p:ext uri="{BB962C8B-B14F-4D97-AF65-F5344CB8AC3E}">
        <p14:creationId xmlns:p14="http://schemas.microsoft.com/office/powerpoint/2010/main" val="1897274875"/>
      </p:ext>
    </p:extLst>
  </p:cSld>
  <p:clrMapOvr>
    <a:masterClrMapping/>
  </p:clrMapOvr>
  <p:transition spd="slow">
    <p:wipe/>
  </p:transition>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525950" y="4563895"/>
            <a:ext cx="4902992" cy="6262602"/>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3155555" y="5120025"/>
            <a:ext cx="3727820" cy="267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dirty="0">
                <a:solidFill>
                  <a:srgbClr val="446F2C"/>
                </a:solidFill>
                <a:latin typeface="Community Light" panose="02000303040000020003" pitchFamily="2" charset="0"/>
              </a:rPr>
              <a:t>« J’ai beaucoup appris de LinkedIn Learning. En effet, j’apprends bien plus vite en écoutant qu’en lisant et la passion des formateurs était incroyable. »</a:t>
            </a:r>
          </a:p>
          <a:p>
            <a:endParaRPr lang="en-US" sz="2800" b="1" dirty="0">
              <a:solidFill>
                <a:srgbClr val="446F2C"/>
              </a:solidFill>
              <a:latin typeface="Community Light" panose="02000303040000020003" pitchFamily="2" charset="0"/>
            </a:endParaRP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06542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446F2C"/>
                </a:solidFill>
                <a:latin typeface="Community Light"/>
                <a:cs typeface="Arial"/>
              </a:rPr>
              <a:t>Voici un exemple d’intégration de LinkedIn Learning à un cours</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93541"/>
            <a:ext cx="4075314"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Enseignants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D6E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446F2C"/>
                </a:solidFill>
                <a:latin typeface="Community" panose="02000303040000020003" pitchFamily="2" charset="0"/>
              </a:rPr>
              <a:t>2</a:t>
            </a:r>
          </a:p>
        </p:txBody>
      </p:sp>
      <p:sp>
        <p:nvSpPr>
          <p:cNvPr id="43" name="Rectangle 42">
            <a:extLst>
              <a:ext uri="{FF2B5EF4-FFF2-40B4-BE49-F238E27FC236}">
                <a16:creationId xmlns:a16="http://schemas.microsoft.com/office/drawing/2014/main" id="{B05ACC49-9626-D84A-A374-3BC5D3453131}"/>
              </a:ext>
            </a:extLst>
          </p:cNvPr>
          <p:cNvSpPr/>
          <p:nvPr/>
        </p:nvSpPr>
        <p:spPr>
          <a:xfrm>
            <a:off x="1348258" y="4052012"/>
            <a:ext cx="4895455" cy="78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En hiver 2020, alors que la formatrice </a:t>
            </a:r>
            <a:r>
              <a:rPr lang="fr-FR" sz="3200" dirty="0" err="1">
                <a:solidFill>
                  <a:srgbClr val="546779"/>
                </a:solidFill>
                <a:latin typeface="Community Light" panose="02000303040000020003" pitchFamily="2" charset="0"/>
              </a:rPr>
              <a:t>Kari</a:t>
            </a:r>
            <a:r>
              <a:rPr lang="fr-FR" sz="3200" dirty="0">
                <a:solidFill>
                  <a:srgbClr val="546779"/>
                </a:solidFill>
                <a:latin typeface="Community Light" panose="02000303040000020003" pitchFamily="2" charset="0"/>
              </a:rPr>
              <a:t> </a:t>
            </a:r>
            <a:r>
              <a:rPr lang="fr-FR" sz="3200" dirty="0" err="1">
                <a:solidFill>
                  <a:srgbClr val="546779"/>
                </a:solidFill>
                <a:latin typeface="Community Light" panose="02000303040000020003" pitchFamily="2" charset="0"/>
              </a:rPr>
              <a:t>Meixl</a:t>
            </a:r>
            <a:r>
              <a:rPr lang="fr-FR" sz="3200" dirty="0">
                <a:solidFill>
                  <a:srgbClr val="546779"/>
                </a:solidFill>
                <a:latin typeface="Community Light" panose="02000303040000020003" pitchFamily="2" charset="0"/>
              </a:rPr>
              <a:t> réfléchissait à la meilleure façon de dispenser son cours de vente professionnelle au Fox </a:t>
            </a:r>
            <a:r>
              <a:rPr lang="fr-FR" sz="3200" dirty="0" err="1">
                <a:solidFill>
                  <a:srgbClr val="546779"/>
                </a:solidFill>
                <a:latin typeface="Community Light" panose="02000303040000020003" pitchFamily="2" charset="0"/>
              </a:rPr>
              <a:t>Valley</a:t>
            </a:r>
            <a:r>
              <a:rPr lang="fr-FR" sz="3200" dirty="0">
                <a:solidFill>
                  <a:srgbClr val="546779"/>
                </a:solidFill>
                <a:latin typeface="Community Light" panose="02000303040000020003" pitchFamily="2" charset="0"/>
              </a:rPr>
              <a:t> </a:t>
            </a:r>
            <a:r>
              <a:rPr lang="fr-FR" sz="3200" dirty="0" err="1">
                <a:solidFill>
                  <a:srgbClr val="546779"/>
                </a:solidFill>
                <a:latin typeface="Community Light" panose="02000303040000020003" pitchFamily="2" charset="0"/>
              </a:rPr>
              <a:t>Technical</a:t>
            </a:r>
            <a:r>
              <a:rPr lang="fr-FR" sz="3200" dirty="0">
                <a:solidFill>
                  <a:srgbClr val="546779"/>
                </a:solidFill>
                <a:latin typeface="Community Light" panose="02000303040000020003" pitchFamily="2" charset="0"/>
              </a:rPr>
              <a:t> </a:t>
            </a:r>
            <a:r>
              <a:rPr lang="fr-FR" sz="3200" dirty="0" err="1">
                <a:solidFill>
                  <a:srgbClr val="546779"/>
                </a:solidFill>
                <a:latin typeface="Community Light" panose="02000303040000020003" pitchFamily="2" charset="0"/>
              </a:rPr>
              <a:t>College</a:t>
            </a:r>
            <a:r>
              <a:rPr lang="fr-FR" sz="3200" dirty="0">
                <a:solidFill>
                  <a:srgbClr val="546779"/>
                </a:solidFill>
                <a:latin typeface="Community Light" panose="02000303040000020003" pitchFamily="2" charset="0"/>
              </a:rPr>
              <a:t> (FVTC) dans le Wisconsin, elle s’est demandé ce qu’elle pourrait y ajouter pour le rendre plus dynamique.</a:t>
            </a:r>
          </a:p>
          <a:p>
            <a:endParaRPr lang="en-US" sz="320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 Je cherchais des moyens d’incorporer des ressources plus concrètes et enrichissantes », explique-t-elle. </a:t>
            </a:r>
          </a:p>
          <a:p>
            <a:endParaRPr lang="en-US" sz="3200" dirty="0">
              <a:solidFill>
                <a:srgbClr val="546779"/>
              </a:solidFill>
              <a:latin typeface="Community Light" panose="02000303040000020003" pitchFamily="2" charset="0"/>
            </a:endParaRPr>
          </a:p>
        </p:txBody>
      </p:sp>
      <p:sp>
        <p:nvSpPr>
          <p:cNvPr id="46" name="Rectangle 45">
            <a:extLst>
              <a:ext uri="{FF2B5EF4-FFF2-40B4-BE49-F238E27FC236}">
                <a16:creationId xmlns:a16="http://schemas.microsoft.com/office/drawing/2014/main" id="{D935BC31-E74B-AF42-AC50-0E76894160B9}"/>
              </a:ext>
            </a:extLst>
          </p:cNvPr>
          <p:cNvSpPr/>
          <p:nvPr/>
        </p:nvSpPr>
        <p:spPr>
          <a:xfrm>
            <a:off x="13155555" y="9074353"/>
            <a:ext cx="3856600" cy="1107996"/>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Paul Sadiev</a:t>
            </a:r>
          </a:p>
          <a:p>
            <a:pPr rtl="0"/>
            <a:r>
              <a:rPr lang="fr-FR" sz="2400">
                <a:solidFill>
                  <a:srgbClr val="556679"/>
                </a:solidFill>
                <a:latin typeface="Community" panose="02000303040000020003" pitchFamily="2" charset="0"/>
              </a:rPr>
              <a:t>Étudiant,</a:t>
            </a:r>
          </a:p>
          <a:p>
            <a:pPr rtl="0"/>
            <a:r>
              <a:rPr lang="fr-FR" sz="2400">
                <a:solidFill>
                  <a:srgbClr val="556679"/>
                </a:solidFill>
                <a:latin typeface="Community" panose="02000303040000020003" pitchFamily="2" charset="0"/>
              </a:rPr>
              <a:t>Fox Valley Technical College</a:t>
            </a:r>
          </a:p>
        </p:txBody>
      </p:sp>
      <p:sp>
        <p:nvSpPr>
          <p:cNvPr id="58" name="Rectangle 57">
            <a:extLst>
              <a:ext uri="{FF2B5EF4-FFF2-40B4-BE49-F238E27FC236}">
                <a16:creationId xmlns:a16="http://schemas.microsoft.com/office/drawing/2014/main" id="{0E4B2C88-9F06-0A48-A548-2FCDA16A1143}"/>
              </a:ext>
            </a:extLst>
          </p:cNvPr>
          <p:cNvSpPr/>
          <p:nvPr/>
        </p:nvSpPr>
        <p:spPr>
          <a:xfrm>
            <a:off x="6906398" y="3886428"/>
            <a:ext cx="5041767" cy="783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LinkedIn Learning était l’un des choix possibles, car le FVTC avait un abonnement pour tout le campus. Après avoir testé la plateforme, K. </a:t>
            </a:r>
            <a:r>
              <a:rPr lang="fr-FR" sz="3200" dirty="0" err="1">
                <a:solidFill>
                  <a:srgbClr val="546779"/>
                </a:solidFill>
                <a:latin typeface="Community Light" panose="02000303040000020003" pitchFamily="2" charset="0"/>
              </a:rPr>
              <a:t>Meixl</a:t>
            </a:r>
            <a:r>
              <a:rPr lang="fr-FR" sz="3200" dirty="0">
                <a:solidFill>
                  <a:srgbClr val="546779"/>
                </a:solidFill>
                <a:latin typeface="Community Light" panose="02000303040000020003" pitchFamily="2" charset="0"/>
              </a:rPr>
              <a:t> a été si impressionnée qu’elle a proposé le cursus d’apprentissage « Devenir représentant commercial » aux étudiants sur LinkedIn Learning.</a:t>
            </a:r>
          </a:p>
          <a:p>
            <a:endParaRPr lang="en-US" sz="3200" spc="-8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Comment cela s’est-il passé ? Non seulement les étudiants ont trouvé le cours plus attrayant, mais ils ont pu créer et développer leur profil sur le plus vaste réseau professionnel au monde.</a:t>
            </a:r>
          </a:p>
          <a:p>
            <a:endParaRPr lang="en-US" sz="3200" dirty="0">
              <a:solidFill>
                <a:srgbClr val="546779"/>
              </a:solidFill>
              <a:latin typeface="Community Light" panose="02000303040000020003" pitchFamily="2" charset="0"/>
            </a:endParaRPr>
          </a:p>
        </p:txBody>
      </p:sp>
      <p:sp>
        <p:nvSpPr>
          <p:cNvPr id="59" name="Rectangle 58">
            <a:extLst>
              <a:ext uri="{FF2B5EF4-FFF2-40B4-BE49-F238E27FC236}">
                <a16:creationId xmlns:a16="http://schemas.microsoft.com/office/drawing/2014/main" id="{5E7478A5-0D71-DC40-A26E-7A42E58C1BB3}"/>
              </a:ext>
            </a:extLst>
          </p:cNvPr>
          <p:cNvSpPr/>
          <p:nvPr/>
        </p:nvSpPr>
        <p:spPr>
          <a:xfrm>
            <a:off x="18135925" y="4563895"/>
            <a:ext cx="4902992" cy="6262601"/>
          </a:xfrm>
          <a:prstGeom prst="rect">
            <a:avLst/>
          </a:prstGeom>
          <a:solidFill>
            <a:srgbClr val="D6E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48ABFA90-920B-EA48-9900-6872780ABC6E}"/>
              </a:ext>
            </a:extLst>
          </p:cNvPr>
          <p:cNvSpPr/>
          <p:nvPr/>
        </p:nvSpPr>
        <p:spPr>
          <a:xfrm>
            <a:off x="18765530" y="5120025"/>
            <a:ext cx="3695602" cy="312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a:solidFill>
                  <a:srgbClr val="446F2C"/>
                </a:solidFill>
                <a:latin typeface="Community Light" panose="02000303040000020003" pitchFamily="2" charset="0"/>
              </a:rPr>
              <a:t>« C’est la meilleure expérience de formation en ligne que j’aie eue. La possibilité de suivre le cursus à mon </a:t>
            </a:r>
            <a:br>
              <a:rPr lang="en-US" sz="2800" b="1" dirty="0">
                <a:solidFill>
                  <a:srgbClr val="446F2C"/>
                </a:solidFill>
                <a:latin typeface="Community Light" panose="02000303040000020003" pitchFamily="2" charset="0"/>
              </a:rPr>
            </a:br>
            <a:r>
              <a:rPr lang="fr-FR" sz="2800" b="1">
                <a:solidFill>
                  <a:srgbClr val="446F2C"/>
                </a:solidFill>
                <a:latin typeface="Community Light" panose="02000303040000020003" pitchFamily="2" charset="0"/>
              </a:rPr>
              <a:t>propre rythme m’a motivé et j’avais hâte</a:t>
            </a:r>
            <a:br>
              <a:rPr lang="en-US" sz="2800" b="1" dirty="0">
                <a:solidFill>
                  <a:srgbClr val="446F2C"/>
                </a:solidFill>
                <a:latin typeface="Community Light" panose="02000303040000020003" pitchFamily="2" charset="0"/>
              </a:rPr>
            </a:br>
            <a:r>
              <a:rPr lang="fr-FR" sz="2800" b="1">
                <a:solidFill>
                  <a:srgbClr val="446F2C"/>
                </a:solidFill>
                <a:latin typeface="Community Light" panose="02000303040000020003" pitchFamily="2" charset="0"/>
              </a:rPr>
              <a:t> de m’y remettre. »</a:t>
            </a:r>
          </a:p>
          <a:p>
            <a:endParaRPr lang="en-US" sz="2800" b="1" dirty="0">
              <a:solidFill>
                <a:srgbClr val="446F2C"/>
              </a:solidFill>
              <a:latin typeface="Community Light" panose="02000303040000020003" pitchFamily="2" charset="0"/>
            </a:endParaRPr>
          </a:p>
        </p:txBody>
      </p:sp>
      <p:sp>
        <p:nvSpPr>
          <p:cNvPr id="62" name="Rectangle 61">
            <a:extLst>
              <a:ext uri="{FF2B5EF4-FFF2-40B4-BE49-F238E27FC236}">
                <a16:creationId xmlns:a16="http://schemas.microsoft.com/office/drawing/2014/main" id="{BA27BFA2-ADD4-3646-851A-62E8FEC45971}"/>
              </a:ext>
            </a:extLst>
          </p:cNvPr>
          <p:cNvSpPr/>
          <p:nvPr/>
        </p:nvSpPr>
        <p:spPr>
          <a:xfrm>
            <a:off x="18765530" y="9074353"/>
            <a:ext cx="3856600" cy="1107996"/>
          </a:xfrm>
          <a:prstGeom prst="rect">
            <a:avLst/>
          </a:prstGeom>
        </p:spPr>
        <p:txBody>
          <a:bodyPr wrap="square" lIns="0" tIns="0" rIns="0" bIns="0">
            <a:spAutoFit/>
          </a:bodyPr>
          <a:lstStyle/>
          <a:p>
            <a:pPr rtl="0"/>
            <a:r>
              <a:rPr lang="fr-FR" sz="2400" b="1" dirty="0" err="1">
                <a:solidFill>
                  <a:srgbClr val="556679"/>
                </a:solidFill>
                <a:latin typeface="Community Semibold" panose="02000303040000020003" pitchFamily="2" charset="0"/>
              </a:rPr>
              <a:t>Ellizer</a:t>
            </a:r>
            <a:r>
              <a:rPr lang="fr-FR" sz="2400" b="1" dirty="0">
                <a:solidFill>
                  <a:srgbClr val="556679"/>
                </a:solidFill>
                <a:latin typeface="Community Semibold" panose="02000303040000020003" pitchFamily="2" charset="0"/>
              </a:rPr>
              <a:t> </a:t>
            </a:r>
            <a:r>
              <a:rPr lang="fr-FR" sz="2400" b="1" dirty="0" err="1">
                <a:solidFill>
                  <a:srgbClr val="556679"/>
                </a:solidFill>
                <a:latin typeface="Community Semibold" panose="02000303040000020003" pitchFamily="2" charset="0"/>
              </a:rPr>
              <a:t>Clune</a:t>
            </a:r>
            <a:endParaRPr lang="fr-FR" sz="2400" b="1" dirty="0">
              <a:solidFill>
                <a:srgbClr val="556679"/>
              </a:solidFill>
              <a:latin typeface="Community Semibold" panose="02000303040000020003" pitchFamily="2" charset="0"/>
            </a:endParaRPr>
          </a:p>
          <a:p>
            <a:pPr rtl="0"/>
            <a:r>
              <a:rPr lang="fr-FR" sz="2400" dirty="0">
                <a:solidFill>
                  <a:srgbClr val="556679"/>
                </a:solidFill>
                <a:latin typeface="Community" panose="02000303040000020003" pitchFamily="2" charset="0"/>
              </a:rPr>
              <a:t>Étudiant,</a:t>
            </a:r>
          </a:p>
          <a:p>
            <a:pPr rtl="0"/>
            <a:r>
              <a:rPr lang="fr-FR" sz="2400" dirty="0">
                <a:solidFill>
                  <a:srgbClr val="556679"/>
                </a:solidFill>
                <a:latin typeface="Community" panose="02000303040000020003" pitchFamily="2" charset="0"/>
              </a:rPr>
              <a:t>Fox </a:t>
            </a:r>
            <a:r>
              <a:rPr lang="fr-FR" sz="2400" dirty="0" err="1">
                <a:solidFill>
                  <a:srgbClr val="556679"/>
                </a:solidFill>
                <a:latin typeface="Community" panose="02000303040000020003" pitchFamily="2" charset="0"/>
              </a:rPr>
              <a:t>Valley</a:t>
            </a:r>
            <a:r>
              <a:rPr lang="fr-FR" sz="2400" dirty="0">
                <a:solidFill>
                  <a:srgbClr val="556679"/>
                </a:solidFill>
                <a:latin typeface="Community" panose="02000303040000020003" pitchFamily="2" charset="0"/>
              </a:rPr>
              <a:t> </a:t>
            </a:r>
            <a:r>
              <a:rPr lang="fr-FR" sz="2400" dirty="0" err="1">
                <a:solidFill>
                  <a:srgbClr val="556679"/>
                </a:solidFill>
                <a:latin typeface="Community" panose="02000303040000020003" pitchFamily="2" charset="0"/>
              </a:rPr>
              <a:t>Technical</a:t>
            </a:r>
            <a:r>
              <a:rPr lang="fr-FR" sz="2400" dirty="0">
                <a:solidFill>
                  <a:srgbClr val="556679"/>
                </a:solidFill>
                <a:latin typeface="Community" panose="02000303040000020003" pitchFamily="2" charset="0"/>
              </a:rPr>
              <a:t> </a:t>
            </a:r>
            <a:r>
              <a:rPr lang="fr-FR" sz="2400" dirty="0" err="1">
                <a:solidFill>
                  <a:srgbClr val="556679"/>
                </a:solidFill>
                <a:latin typeface="Community" panose="02000303040000020003" pitchFamily="2" charset="0"/>
              </a:rPr>
              <a:t>College</a:t>
            </a:r>
            <a:endParaRPr lang="fr-FR" sz="2400" dirty="0">
              <a:solidFill>
                <a:srgbClr val="556679"/>
              </a:solidFill>
              <a:latin typeface="Community" panose="02000303040000020003" pitchFamily="2" charset="0"/>
            </a:endParaRPr>
          </a:p>
        </p:txBody>
      </p:sp>
      <p:sp>
        <p:nvSpPr>
          <p:cNvPr id="2" name="ZoneTexte 1">
            <a:extLst>
              <a:ext uri="{FF2B5EF4-FFF2-40B4-BE49-F238E27FC236}">
                <a16:creationId xmlns:a16="http://schemas.microsoft.com/office/drawing/2014/main" id="{85CD9314-0C8F-334D-B83A-5B281D8863DB}"/>
              </a:ext>
            </a:extLst>
          </p:cNvPr>
          <p:cNvSpPr txBox="1"/>
          <p:nvPr/>
        </p:nvSpPr>
        <p:spPr>
          <a:xfrm>
            <a:off x="5077326" y="1251284"/>
            <a:ext cx="184731" cy="369332"/>
          </a:xfrm>
          <a:prstGeom prst="rect">
            <a:avLst/>
          </a:prstGeom>
          <a:noFill/>
        </p:spPr>
        <p:txBody>
          <a:bodyPr wrap="none" rtlCol="0">
            <a:spAutoFit/>
          </a:bodyPr>
          <a:lstStyle/>
          <a:p>
            <a:endParaRPr lang="fr-US" dirty="0"/>
          </a:p>
        </p:txBody>
      </p:sp>
    </p:spTree>
    <p:extLst>
      <p:ext uri="{BB962C8B-B14F-4D97-AF65-F5344CB8AC3E}">
        <p14:creationId xmlns:p14="http://schemas.microsoft.com/office/powerpoint/2010/main" val="190544867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5169952"/>
            <a:ext cx="10660831" cy="3376095"/>
            <a:chOff x="1362560" y="3216827"/>
            <a:chExt cx="10660831" cy="3376095"/>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7000" u="none" strike="noStrike" kern="1200" cap="none" normalizeH="0" baseline="0">
                  <a:ln>
                    <a:noFill/>
                  </a:ln>
                  <a:solidFill>
                    <a:srgbClr val="935706"/>
                  </a:solidFill>
                  <a:effectLst/>
                  <a:uLnTx/>
                  <a:uFillTx/>
                  <a:latin typeface="Community" panose="02000303040000020003" pitchFamily="2" charset="0"/>
                </a:rPr>
                <a:t>3</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2" y="3216827"/>
              <a:ext cx="9075719" cy="337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fr-FR" sz="12000" dirty="0">
                  <a:solidFill>
                    <a:srgbClr val="5B696B"/>
                  </a:solidFill>
                  <a:latin typeface="Community Light" panose="02000303040000020003" pitchFamily="2" charset="0"/>
                </a:rPr>
                <a:t>Promotion par les étudiants</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5" name="Picture 4">
            <a:extLst>
              <a:ext uri="{FF2B5EF4-FFF2-40B4-BE49-F238E27FC236}">
                <a16:creationId xmlns:a16="http://schemas.microsoft.com/office/drawing/2014/main" id="{F1FA6105-2C96-E549-976D-E446E8D868F4}"/>
              </a:ext>
            </a:extLst>
          </p:cNvPr>
          <p:cNvPicPr>
            <a:picLocks noChangeAspect="1"/>
          </p:cNvPicPr>
          <p:nvPr/>
        </p:nvPicPr>
        <p:blipFill>
          <a:blip r:embed="rId4"/>
          <a:stretch>
            <a:fillRect/>
          </a:stretch>
        </p:blipFill>
        <p:spPr>
          <a:xfrm>
            <a:off x="12234799" y="0"/>
            <a:ext cx="12152376" cy="13716000"/>
          </a:xfrm>
          <a:prstGeom prst="rect">
            <a:avLst/>
          </a:prstGeom>
        </p:spPr>
      </p:pic>
      <p:sp>
        <p:nvSpPr>
          <p:cNvPr id="8" name="Rectangle 7">
            <a:extLst>
              <a:ext uri="{FF2B5EF4-FFF2-40B4-BE49-F238E27FC236}">
                <a16:creationId xmlns:a16="http://schemas.microsoft.com/office/drawing/2014/main" id="{9D1BAF3C-8103-FB44-BF64-668614BB0CB5}"/>
              </a:ext>
            </a:extLst>
          </p:cNvPr>
          <p:cNvSpPr/>
          <p:nvPr/>
        </p:nvSpPr>
        <p:spPr>
          <a:xfrm>
            <a:off x="2947673" y="8546047"/>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935806"/>
                </a:solidFill>
                <a:latin typeface="Community" panose="02000303040000020003" pitchFamily="2" charset="0"/>
              </a:rPr>
              <a:t>Développez l’activisme local via le LinkedIn Learning Champions Program.</a:t>
            </a:r>
          </a:p>
        </p:txBody>
      </p:sp>
    </p:spTree>
    <p:extLst>
      <p:ext uri="{BB962C8B-B14F-4D97-AF65-F5344CB8AC3E}">
        <p14:creationId xmlns:p14="http://schemas.microsoft.com/office/powerpoint/2010/main" val="140957513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297530" y="4920964"/>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a:solidFill>
                  <a:srgbClr val="546779"/>
                </a:solidFill>
                <a:latin typeface="Community Light" panose="02000303040000020003" pitchFamily="2" charset="0"/>
              </a:rPr>
              <a:t>Dans toute organisation, une stratégie descendante a ses limites. C’est particulièrement le cas dans l’enseignement supérieur, où les étudiants tendent à graviter autour des centres d’intérêt de leurs pairs.</a:t>
            </a:r>
          </a:p>
          <a:p>
            <a:endParaRPr lang="en-US" sz="3200" dirty="0">
              <a:solidFill>
                <a:srgbClr val="546779"/>
              </a:solidFill>
              <a:latin typeface="Community Light" panose="02000303040000020003" pitchFamily="2" charset="0"/>
            </a:endParaRPr>
          </a:p>
          <a:p>
            <a:pPr rtl="0"/>
            <a:r>
              <a:rPr lang="fr-FR" sz="3200">
                <a:solidFill>
                  <a:srgbClr val="546779"/>
                </a:solidFill>
                <a:latin typeface="Community Light" panose="02000303040000020003" pitchFamily="2" charset="0"/>
              </a:rPr>
              <a:t>Voilà pourquoi une stratégie d’adoption de LinkedIn ne fonctionnera pas dans votre établissement si elle est seulement portée par l’administration, le corps enseignant et les services d’orientation. La promotion par les étudiants, pour les étudiants, est également cruciale.</a:t>
            </a:r>
          </a:p>
          <a:p>
            <a:endParaRPr lang="en-US" sz="3200" dirty="0">
              <a:solidFill>
                <a:srgbClr val="546779"/>
              </a:solidFill>
              <a:latin typeface="Community Light" panose="02000303040000020003" pitchFamily="2" charset="0"/>
            </a:endParaRP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935706"/>
                </a:solidFill>
                <a:latin typeface="Community Light"/>
                <a:cs typeface="Arial"/>
              </a:rPr>
              <a:t>Misez sur le LinkedIn Learning Champions Program pour développer la promotion par les étudiants.</a:t>
            </a:r>
          </a:p>
        </p:txBody>
      </p:sp>
      <p:sp>
        <p:nvSpPr>
          <p:cNvPr id="59" name="Rectangle 58">
            <a:extLst>
              <a:ext uri="{FF2B5EF4-FFF2-40B4-BE49-F238E27FC236}">
                <a16:creationId xmlns:a16="http://schemas.microsoft.com/office/drawing/2014/main" id="{D1EC0C08-7BD4-3043-B944-F305E061E97E}"/>
              </a:ext>
            </a:extLst>
          </p:cNvPr>
          <p:cNvSpPr/>
          <p:nvPr/>
        </p:nvSpPr>
        <p:spPr>
          <a:xfrm>
            <a:off x="9007365" y="4920964"/>
            <a:ext cx="6335527" cy="6509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C’est là qu’intervient le </a:t>
            </a:r>
            <a:r>
              <a:rPr lang="fr-FR" sz="3200" dirty="0">
                <a:solidFill>
                  <a:srgbClr val="935706"/>
                </a:solidFill>
                <a:latin typeface="Community Light" panose="02000303040000020003" pitchFamily="2" charset="0"/>
                <a:hlinkClick r:id="rId4"/>
              </a:rPr>
              <a:t>LinkedIn Learning Champions Program</a:t>
            </a:r>
            <a:r>
              <a:rPr lang="fr-FR" sz="3200" dirty="0">
                <a:solidFill>
                  <a:srgbClr val="546779"/>
                </a:solidFill>
                <a:latin typeface="Community Light" panose="02000303040000020003" pitchFamily="2" charset="0"/>
              </a:rPr>
              <a:t>. Cette initiative donne aux étudiants de votre campus la possibilité de devenir ambassadeurs LinkedIn pour acquérir de l’expérience en leadership, un portfolio de projets, une lettre de recommandation de LinkedIn et un réseau plus solide.</a:t>
            </a:r>
          </a:p>
          <a:p>
            <a:endParaRPr lang="en-US" sz="320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Mais surtout, ces ambassadeurs œuvrent pour éveiller un intérêt pour LinkedIn sur votre campus. Ils donnent des conférences, interviennent dans les cours et inspirent d’autres étudiants à prendre le contrôle de leur carrière.</a:t>
            </a:r>
          </a:p>
          <a:p>
            <a:endParaRPr lang="en-US" sz="3200" dirty="0">
              <a:solidFill>
                <a:srgbClr val="546779"/>
              </a:solidFill>
              <a:latin typeface="Community Light" panose="02000303040000020003" pitchFamily="2" charset="0"/>
            </a:endParaRPr>
          </a:p>
          <a:p>
            <a:endParaRPr lang="en-US" sz="3200" dirty="0">
              <a:solidFill>
                <a:srgbClr val="546779"/>
              </a:solidFill>
              <a:latin typeface="Community Light" panose="02000303040000020003" pitchFamily="2" charset="0"/>
            </a:endParaRPr>
          </a:p>
        </p:txBody>
      </p:sp>
      <p:sp>
        <p:nvSpPr>
          <p:cNvPr id="40" name="Rectangle 39">
            <a:extLst>
              <a:ext uri="{FF2B5EF4-FFF2-40B4-BE49-F238E27FC236}">
                <a16:creationId xmlns:a16="http://schemas.microsoft.com/office/drawing/2014/main" id="{B04DF2EC-F295-6643-988D-03F019B9F80F}"/>
              </a:ext>
            </a:extLst>
          </p:cNvPr>
          <p:cNvSpPr/>
          <p:nvPr/>
        </p:nvSpPr>
        <p:spPr>
          <a:xfrm>
            <a:off x="2022249" y="984517"/>
            <a:ext cx="5365140" cy="580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Promotion par les étudiants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935706"/>
                </a:solidFill>
                <a:latin typeface="Community" panose="02000303040000020003" pitchFamily="2" charset="0"/>
              </a:rPr>
              <a:t>3</a:t>
            </a:r>
          </a:p>
        </p:txBody>
      </p:sp>
      <p:sp>
        <p:nvSpPr>
          <p:cNvPr id="35" name="Rectangle 34">
            <a:extLst>
              <a:ext uri="{FF2B5EF4-FFF2-40B4-BE49-F238E27FC236}">
                <a16:creationId xmlns:a16="http://schemas.microsoft.com/office/drawing/2014/main" id="{84589279-068E-914E-AA97-CF208801B861}"/>
              </a:ext>
            </a:extLst>
          </p:cNvPr>
          <p:cNvSpPr/>
          <p:nvPr/>
        </p:nvSpPr>
        <p:spPr>
          <a:xfrm>
            <a:off x="16667094" y="4916234"/>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Des centaines d’étudiants ont suivi le programme et en ont inspiré des milliers d’autres à développer leur marque personnelle sur le plus vaste réseau professionnel au monde. C’est un excellent moyen d’élargir les débouchés de votre établissement, sans plus d’efforts de votre part. </a:t>
            </a:r>
          </a:p>
          <a:p>
            <a:endParaRPr lang="en-US" sz="3200" dirty="0">
              <a:solidFill>
                <a:srgbClr val="546779"/>
              </a:solidFill>
              <a:latin typeface="Community Light" panose="02000303040000020003" pitchFamily="2" charset="0"/>
            </a:endParaRPr>
          </a:p>
        </p:txBody>
      </p:sp>
    </p:spTree>
    <p:extLst>
      <p:ext uri="{BB962C8B-B14F-4D97-AF65-F5344CB8AC3E}">
        <p14:creationId xmlns:p14="http://schemas.microsoft.com/office/powerpoint/2010/main" val="38495472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711596"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935706"/>
                </a:solidFill>
                <a:latin typeface="Community Light"/>
                <a:cs typeface="Arial"/>
              </a:rPr>
              <a:t>Misez sur le LinkedIn Learning Champions Program pour développer la promotion par les étudiants.</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8" y="866371"/>
            <a:ext cx="5918593" cy="698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Promotion par les étudiants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935706"/>
                </a:solidFill>
                <a:latin typeface="Community" panose="02000303040000020003" pitchFamily="2" charset="0"/>
              </a:rPr>
              <a:t>3</a:t>
            </a:r>
          </a:p>
        </p:txBody>
      </p:sp>
      <p:sp>
        <p:nvSpPr>
          <p:cNvPr id="43" name="Rectangle 42">
            <a:extLst>
              <a:ext uri="{FF2B5EF4-FFF2-40B4-BE49-F238E27FC236}">
                <a16:creationId xmlns:a16="http://schemas.microsoft.com/office/drawing/2014/main" id="{F631C09F-DDFF-004B-8C77-87C6953A1074}"/>
              </a:ext>
            </a:extLst>
          </p:cNvPr>
          <p:cNvSpPr/>
          <p:nvPr/>
        </p:nvSpPr>
        <p:spPr>
          <a:xfrm>
            <a:off x="1286846" y="5643434"/>
            <a:ext cx="4220412" cy="3431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4400" dirty="0">
                <a:solidFill>
                  <a:srgbClr val="935706"/>
                </a:solidFill>
                <a:latin typeface="Community" panose="02000303040000020003" pitchFamily="2" charset="0"/>
              </a:rPr>
              <a:t>Les campus qui participent au LinkedIn Learning Champions Program obtiennent les résultats suivants :</a:t>
            </a:r>
          </a:p>
        </p:txBody>
      </p:sp>
      <p:grpSp>
        <p:nvGrpSpPr>
          <p:cNvPr id="9" name="Group 8">
            <a:extLst>
              <a:ext uri="{FF2B5EF4-FFF2-40B4-BE49-F238E27FC236}">
                <a16:creationId xmlns:a16="http://schemas.microsoft.com/office/drawing/2014/main" id="{1F19ACC8-3A99-C24E-BF16-604F92CF942A}"/>
              </a:ext>
            </a:extLst>
          </p:cNvPr>
          <p:cNvGrpSpPr/>
          <p:nvPr/>
        </p:nvGrpSpPr>
        <p:grpSpPr>
          <a:xfrm>
            <a:off x="6782761" y="5787998"/>
            <a:ext cx="16972249" cy="5041696"/>
            <a:chOff x="6782761" y="5787998"/>
            <a:chExt cx="16972249" cy="5041696"/>
          </a:xfrm>
        </p:grpSpPr>
        <p:sp>
          <p:nvSpPr>
            <p:cNvPr id="63" name="Oval 62">
              <a:extLst>
                <a:ext uri="{FF2B5EF4-FFF2-40B4-BE49-F238E27FC236}">
                  <a16:creationId xmlns:a16="http://schemas.microsoft.com/office/drawing/2014/main" id="{B715A29A-200C-FB43-9875-67F076387752}"/>
                </a:ext>
              </a:extLst>
            </p:cNvPr>
            <p:cNvSpPr/>
            <p:nvPr/>
          </p:nvSpPr>
          <p:spPr>
            <a:xfrm>
              <a:off x="18308526" y="5787998"/>
              <a:ext cx="5050006" cy="5014806"/>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dirty="0">
                <a:solidFill>
                  <a:srgbClr val="FFFFFF"/>
                </a:solidFill>
                <a:latin typeface="Community" panose="02000303040000020003" pitchFamily="2" charset="0"/>
                <a:ea typeface="+mn-ea"/>
              </a:endParaRPr>
            </a:p>
          </p:txBody>
        </p:sp>
        <p:grpSp>
          <p:nvGrpSpPr>
            <p:cNvPr id="6" name="Group 5">
              <a:extLst>
                <a:ext uri="{FF2B5EF4-FFF2-40B4-BE49-F238E27FC236}">
                  <a16:creationId xmlns:a16="http://schemas.microsoft.com/office/drawing/2014/main" id="{75F7CC7F-A753-EB4D-B6AD-6FD6E4FC1C07}"/>
                </a:ext>
              </a:extLst>
            </p:cNvPr>
            <p:cNvGrpSpPr/>
            <p:nvPr/>
          </p:nvGrpSpPr>
          <p:grpSpPr>
            <a:xfrm>
              <a:off x="17880183" y="6448742"/>
              <a:ext cx="5874827" cy="3575501"/>
              <a:chOff x="17829384" y="6765564"/>
              <a:chExt cx="5874827" cy="3575501"/>
            </a:xfrm>
          </p:grpSpPr>
          <p:sp>
            <p:nvSpPr>
              <p:cNvPr id="64" name="TextBox 63">
                <a:extLst>
                  <a:ext uri="{FF2B5EF4-FFF2-40B4-BE49-F238E27FC236}">
                    <a16:creationId xmlns:a16="http://schemas.microsoft.com/office/drawing/2014/main" id="{3D0402F7-10A8-944C-96E6-FD0DF8C55140}"/>
                  </a:ext>
                </a:extLst>
              </p:cNvPr>
              <p:cNvSpPr txBox="1"/>
              <p:nvPr/>
            </p:nvSpPr>
            <p:spPr>
              <a:xfrm>
                <a:off x="18848468" y="8494406"/>
                <a:ext cx="3836658" cy="1846659"/>
              </a:xfrm>
              <a:prstGeom prst="rect">
                <a:avLst/>
              </a:prstGeom>
            </p:spPr>
            <p:txBody>
              <a:bodyPr vert="horz" wrap="square" lIns="0" tIns="0" rIns="0" bIns="0" rtlCol="0">
                <a:spAutoFit/>
              </a:bodyPr>
              <a:lstStyle>
                <a:defPPr>
                  <a:defRPr lang="en-US"/>
                </a:defPPr>
              </a:lstStyle>
              <a:p>
                <a:pPr algn="ctr" rtl="0"/>
                <a:r>
                  <a:rPr lang="fr-FR" sz="4000" dirty="0">
                    <a:solidFill>
                      <a:srgbClr val="546779"/>
                    </a:solidFill>
                    <a:latin typeface="Community Light" panose="02000303040000020003" pitchFamily="2" charset="0"/>
                  </a:rPr>
                  <a:t>Taux d’activation de LinkedIn Learning multiplié par 2</a:t>
                </a:r>
              </a:p>
            </p:txBody>
          </p:sp>
          <p:sp>
            <p:nvSpPr>
              <p:cNvPr id="65" name="TextBox 64">
                <a:extLst>
                  <a:ext uri="{FF2B5EF4-FFF2-40B4-BE49-F238E27FC236}">
                    <a16:creationId xmlns:a16="http://schemas.microsoft.com/office/drawing/2014/main" id="{786A2183-6532-7740-A076-55E148CCFA8D}"/>
                  </a:ext>
                </a:extLst>
              </p:cNvPr>
              <p:cNvSpPr txBox="1"/>
              <p:nvPr/>
            </p:nvSpPr>
            <p:spPr>
              <a:xfrm>
                <a:off x="17829384" y="6765564"/>
                <a:ext cx="5874827"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2000">
                    <a:solidFill>
                      <a:srgbClr val="935706"/>
                    </a:solidFill>
                    <a:latin typeface="Community Light" panose="02000303040000020003" pitchFamily="2" charset="0"/>
                    <a:cs typeface="AvenirNext LT Pro Regular"/>
                  </a:rPr>
                  <a:t>2x</a:t>
                </a:r>
              </a:p>
            </p:txBody>
          </p:sp>
        </p:grpSp>
        <p:sp>
          <p:nvSpPr>
            <p:cNvPr id="44" name="Oval 43">
              <a:extLst>
                <a:ext uri="{FF2B5EF4-FFF2-40B4-BE49-F238E27FC236}">
                  <a16:creationId xmlns:a16="http://schemas.microsoft.com/office/drawing/2014/main" id="{0C023623-1E23-8944-8E02-2EA634A10336}"/>
                </a:ext>
              </a:extLst>
            </p:cNvPr>
            <p:cNvSpPr/>
            <p:nvPr/>
          </p:nvSpPr>
          <p:spPr>
            <a:xfrm>
              <a:off x="12592541" y="5817182"/>
              <a:ext cx="5047696" cy="5012512"/>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4" name="Group 3">
              <a:extLst>
                <a:ext uri="{FF2B5EF4-FFF2-40B4-BE49-F238E27FC236}">
                  <a16:creationId xmlns:a16="http://schemas.microsoft.com/office/drawing/2014/main" id="{FBAD518A-8874-A94F-A332-24CC3C3DD360}"/>
                </a:ext>
              </a:extLst>
            </p:cNvPr>
            <p:cNvGrpSpPr/>
            <p:nvPr/>
          </p:nvGrpSpPr>
          <p:grpSpPr>
            <a:xfrm>
              <a:off x="12879332" y="6448741"/>
              <a:ext cx="4467028" cy="3554764"/>
              <a:chOff x="9980305" y="7256625"/>
              <a:chExt cx="4467028" cy="3554764"/>
            </a:xfrm>
          </p:grpSpPr>
          <p:sp>
            <p:nvSpPr>
              <p:cNvPr id="55" name="TextBox 54">
                <a:extLst>
                  <a:ext uri="{FF2B5EF4-FFF2-40B4-BE49-F238E27FC236}">
                    <a16:creationId xmlns:a16="http://schemas.microsoft.com/office/drawing/2014/main" id="{B4586F13-618A-2C49-831D-F6E1A50335A5}"/>
                  </a:ext>
                </a:extLst>
              </p:cNvPr>
              <p:cNvSpPr txBox="1"/>
              <p:nvPr/>
            </p:nvSpPr>
            <p:spPr>
              <a:xfrm>
                <a:off x="9980305" y="8964730"/>
                <a:ext cx="4467028" cy="1846659"/>
              </a:xfrm>
              <a:prstGeom prst="rect">
                <a:avLst/>
              </a:prstGeom>
            </p:spPr>
            <p:txBody>
              <a:bodyPr vert="horz" wrap="square" lIns="0" tIns="0" rIns="0" bIns="0" rtlCol="0">
                <a:spAutoFit/>
              </a:bodyPr>
              <a:lstStyle>
                <a:defPPr>
                  <a:defRPr lang="en-US"/>
                </a:defPPr>
              </a:lstStyle>
              <a:p>
                <a:pPr algn="ctr" rtl="0"/>
                <a:r>
                  <a:rPr lang="fr-FR" sz="4000">
                    <a:solidFill>
                      <a:srgbClr val="546779"/>
                    </a:solidFill>
                    <a:latin typeface="Community Light" panose="02000303040000020003" pitchFamily="2" charset="0"/>
                  </a:rPr>
                  <a:t>plus de cours LinkedIn Learning terminés</a:t>
                </a:r>
              </a:p>
            </p:txBody>
          </p:sp>
          <p:sp>
            <p:nvSpPr>
              <p:cNvPr id="56" name="TextBox 55">
                <a:extLst>
                  <a:ext uri="{FF2B5EF4-FFF2-40B4-BE49-F238E27FC236}">
                    <a16:creationId xmlns:a16="http://schemas.microsoft.com/office/drawing/2014/main" id="{1427C089-F6CA-6D47-86F5-98A0CCF7A930}"/>
                  </a:ext>
                </a:extLst>
              </p:cNvPr>
              <p:cNvSpPr txBox="1"/>
              <p:nvPr/>
            </p:nvSpPr>
            <p:spPr>
              <a:xfrm>
                <a:off x="10245589" y="7256625"/>
                <a:ext cx="3936461"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2000">
                    <a:solidFill>
                      <a:srgbClr val="935706"/>
                    </a:solidFill>
                    <a:latin typeface="Community Light" panose="02000303040000020003" pitchFamily="2" charset="0"/>
                    <a:cs typeface="AvenirNext LT Pro Regular"/>
                  </a:rPr>
                  <a:t>15x</a:t>
                </a:r>
              </a:p>
            </p:txBody>
          </p:sp>
        </p:grpSp>
        <p:sp>
          <p:nvSpPr>
            <p:cNvPr id="62" name="Oval 61">
              <a:extLst>
                <a:ext uri="{FF2B5EF4-FFF2-40B4-BE49-F238E27FC236}">
                  <a16:creationId xmlns:a16="http://schemas.microsoft.com/office/drawing/2014/main" id="{2F629678-E105-C04C-979B-C56BC35B1525}"/>
                </a:ext>
              </a:extLst>
            </p:cNvPr>
            <p:cNvSpPr/>
            <p:nvPr/>
          </p:nvSpPr>
          <p:spPr>
            <a:xfrm>
              <a:off x="6782761" y="5797131"/>
              <a:ext cx="5047696" cy="5012512"/>
            </a:xfrm>
            <a:prstGeom prst="ellipse">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6" name="Group 65">
              <a:extLst>
                <a:ext uri="{FF2B5EF4-FFF2-40B4-BE49-F238E27FC236}">
                  <a16:creationId xmlns:a16="http://schemas.microsoft.com/office/drawing/2014/main" id="{15D6378B-B28D-DD42-83B6-D93369FE818D}"/>
                </a:ext>
              </a:extLst>
            </p:cNvPr>
            <p:cNvGrpSpPr/>
            <p:nvPr/>
          </p:nvGrpSpPr>
          <p:grpSpPr>
            <a:xfrm>
              <a:off x="7334836" y="6428690"/>
              <a:ext cx="3936461" cy="3554764"/>
              <a:chOff x="10245589" y="7256625"/>
              <a:chExt cx="3936461" cy="3554764"/>
            </a:xfrm>
          </p:grpSpPr>
          <p:sp>
            <p:nvSpPr>
              <p:cNvPr id="67" name="TextBox 66">
                <a:extLst>
                  <a:ext uri="{FF2B5EF4-FFF2-40B4-BE49-F238E27FC236}">
                    <a16:creationId xmlns:a16="http://schemas.microsoft.com/office/drawing/2014/main" id="{A879BFDE-E90A-AD42-AF8E-8D9930F91934}"/>
                  </a:ext>
                </a:extLst>
              </p:cNvPr>
              <p:cNvSpPr txBox="1"/>
              <p:nvPr/>
            </p:nvSpPr>
            <p:spPr>
              <a:xfrm>
                <a:off x="10661205" y="8964730"/>
                <a:ext cx="3105228" cy="1846659"/>
              </a:xfrm>
              <a:prstGeom prst="rect">
                <a:avLst/>
              </a:prstGeom>
            </p:spPr>
            <p:txBody>
              <a:bodyPr vert="horz" wrap="square" lIns="0" tIns="0" rIns="0" bIns="0" rtlCol="0">
                <a:spAutoFit/>
              </a:bodyPr>
              <a:lstStyle>
                <a:defPPr>
                  <a:defRPr lang="en-US"/>
                </a:defPPr>
              </a:lstStyle>
              <a:p>
                <a:pPr algn="ctr" rtl="0"/>
                <a:r>
                  <a:rPr lang="fr-FR" sz="4000">
                    <a:solidFill>
                      <a:srgbClr val="546779"/>
                    </a:solidFill>
                    <a:latin typeface="Community Light" panose="02000303040000020003" pitchFamily="2" charset="0"/>
                  </a:rPr>
                  <a:t>d’interactions en plus sur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5589" y="7256625"/>
                <a:ext cx="3936461" cy="184665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2000">
                    <a:solidFill>
                      <a:srgbClr val="935706"/>
                    </a:solidFill>
                    <a:latin typeface="Community Light" panose="02000303040000020003" pitchFamily="2" charset="0"/>
                    <a:cs typeface="AvenirNext LT Pro Regular"/>
                  </a:rPr>
                  <a:t>60 %</a:t>
                </a:r>
              </a:p>
            </p:txBody>
          </p:sp>
        </p:grpSp>
      </p:grpSp>
    </p:spTree>
    <p:extLst>
      <p:ext uri="{BB962C8B-B14F-4D97-AF65-F5344CB8AC3E}">
        <p14:creationId xmlns:p14="http://schemas.microsoft.com/office/powerpoint/2010/main" val="823867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11" name="Rectangle 10">
            <a:extLst>
              <a:ext uri="{FF2B5EF4-FFF2-40B4-BE49-F238E27FC236}">
                <a16:creationId xmlns:a16="http://schemas.microsoft.com/office/drawing/2014/main" id="{E6CD3CDE-E96D-3C4C-B5C8-1DDF3A6074A3}"/>
              </a:ext>
            </a:extLst>
          </p:cNvPr>
          <p:cNvSpPr/>
          <p:nvPr/>
        </p:nvSpPr>
        <p:spPr>
          <a:xfrm>
            <a:off x="1280225" y="10210797"/>
            <a:ext cx="21742981" cy="2405065"/>
          </a:xfrm>
          <a:prstGeom prst="rect">
            <a:avLst/>
          </a:prstGeom>
          <a:solidFill>
            <a:srgbClr val="FAE0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5" name="Rectangle 44">
            <a:extLst>
              <a:ext uri="{FF2B5EF4-FFF2-40B4-BE49-F238E27FC236}">
                <a16:creationId xmlns:a16="http://schemas.microsoft.com/office/drawing/2014/main" id="{1D473C76-F4CC-E84C-905C-A0E13E67CE40}"/>
              </a:ext>
            </a:extLst>
          </p:cNvPr>
          <p:cNvSpPr/>
          <p:nvPr/>
        </p:nvSpPr>
        <p:spPr>
          <a:xfrm>
            <a:off x="1681528" y="10584794"/>
            <a:ext cx="14309839" cy="1650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dirty="0">
                <a:solidFill>
                  <a:srgbClr val="935706"/>
                </a:solidFill>
                <a:latin typeface="Community Light" panose="02000303040000020003" pitchFamily="2" charset="0"/>
              </a:rPr>
              <a:t>« Très bonne nouvelle : j’ai décroché un stage pour cet été, à partir de mai !  Le LinkedIn Learning Champions Program m’a beaucoup aidé dans ma candidature : mon portfolio d’événements a montré comment je créais une communauté sur le campus, sur le thème du développement professionnel. »</a:t>
            </a:r>
          </a:p>
          <a:p>
            <a:endParaRPr lang="en-US" sz="2800" b="1" dirty="0">
              <a:solidFill>
                <a:srgbClr val="935706"/>
              </a:solidFill>
              <a:latin typeface="Community Light" panose="02000303040000020003" pitchFamily="2" charset="0"/>
            </a:endParaRPr>
          </a:p>
        </p:txBody>
      </p:sp>
      <p:sp>
        <p:nvSpPr>
          <p:cNvPr id="46" name="Rectangle 45">
            <a:extLst>
              <a:ext uri="{FF2B5EF4-FFF2-40B4-BE49-F238E27FC236}">
                <a16:creationId xmlns:a16="http://schemas.microsoft.com/office/drawing/2014/main" id="{D935BC31-E74B-AF42-AC50-0E76894160B9}"/>
              </a:ext>
            </a:extLst>
          </p:cNvPr>
          <p:cNvSpPr/>
          <p:nvPr/>
        </p:nvSpPr>
        <p:spPr>
          <a:xfrm>
            <a:off x="18479397" y="10893433"/>
            <a:ext cx="4144844" cy="1107996"/>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Cesar Lozano Hernandez</a:t>
            </a:r>
          </a:p>
          <a:p>
            <a:pPr rtl="0"/>
            <a:r>
              <a:rPr lang="fr-FR" sz="2400">
                <a:solidFill>
                  <a:srgbClr val="556679"/>
                </a:solidFill>
                <a:latin typeface="Community" panose="02000303040000020003" pitchFamily="2" charset="0"/>
              </a:rPr>
              <a:t>Ambassadeur LinkedIn Learning</a:t>
            </a:r>
          </a:p>
          <a:p>
            <a:pPr rtl="0"/>
            <a:r>
              <a:rPr lang="fr-FR" sz="2400">
                <a:solidFill>
                  <a:srgbClr val="556679"/>
                </a:solidFill>
                <a:latin typeface="Community" panose="02000303040000020003" pitchFamily="2" charset="0"/>
              </a:rPr>
              <a:t>Université de Toronto, Mississauga</a:t>
            </a:r>
          </a:p>
        </p:txBody>
      </p:sp>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9353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Pourquoi LinkedIn ? </a:t>
            </a:r>
            <a:r>
              <a:rPr lang="fr-FR" sz="7700" dirty="0">
                <a:solidFill>
                  <a:srgbClr val="935706"/>
                </a:solidFill>
                <a:latin typeface="Community Light"/>
                <a:cs typeface="Arial"/>
              </a:rPr>
              <a:t>3 avantages de la participation au LinkedIn Learning Champions Program</a:t>
            </a:r>
          </a:p>
        </p:txBody>
      </p:sp>
      <p:sp>
        <p:nvSpPr>
          <p:cNvPr id="40" name="Rectangle 39">
            <a:extLst>
              <a:ext uri="{FF2B5EF4-FFF2-40B4-BE49-F238E27FC236}">
                <a16:creationId xmlns:a16="http://schemas.microsoft.com/office/drawing/2014/main" id="{B04DF2EC-F295-6643-988D-03F019B9F80F}"/>
              </a:ext>
            </a:extLst>
          </p:cNvPr>
          <p:cNvSpPr/>
          <p:nvPr/>
        </p:nvSpPr>
        <p:spPr>
          <a:xfrm>
            <a:off x="2022249" y="1100138"/>
            <a:ext cx="6736740" cy="46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Promotion par les étudiants</a:t>
            </a:r>
          </a:p>
        </p:txBody>
      </p:sp>
      <p:sp>
        <p:nvSpPr>
          <p:cNvPr id="41" name="Oval 40">
            <a:extLst>
              <a:ext uri="{FF2B5EF4-FFF2-40B4-BE49-F238E27FC236}">
                <a16:creationId xmlns:a16="http://schemas.microsoft.com/office/drawing/2014/main" id="{A0E80127-63E4-9A45-82C4-6A402E282381}"/>
              </a:ext>
            </a:extLst>
          </p:cNvPr>
          <p:cNvSpPr/>
          <p:nvPr/>
        </p:nvSpPr>
        <p:spPr>
          <a:xfrm>
            <a:off x="1286846" y="962503"/>
            <a:ext cx="509013" cy="509015"/>
          </a:xfrm>
          <a:prstGeom prst="ellipse">
            <a:avLst/>
          </a:prstGeom>
          <a:solidFill>
            <a:srgbClr val="FAE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42" name="Rectangle 41">
            <a:extLst>
              <a:ext uri="{FF2B5EF4-FFF2-40B4-BE49-F238E27FC236}">
                <a16:creationId xmlns:a16="http://schemas.microsoft.com/office/drawing/2014/main" id="{EDAA53E5-26F6-1A4B-BF28-1838AFF34C11}"/>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935706"/>
                </a:solidFill>
                <a:latin typeface="Community" panose="02000303040000020003" pitchFamily="2" charset="0"/>
              </a:rPr>
              <a:t>3</a:t>
            </a:r>
          </a:p>
        </p:txBody>
      </p:sp>
      <p:sp>
        <p:nvSpPr>
          <p:cNvPr id="35" name="Rectangle 34">
            <a:extLst>
              <a:ext uri="{FF2B5EF4-FFF2-40B4-BE49-F238E27FC236}">
                <a16:creationId xmlns:a16="http://schemas.microsoft.com/office/drawing/2014/main" id="{3E653CBB-7F09-8944-8051-A96AC07B77EB}"/>
              </a:ext>
            </a:extLst>
          </p:cNvPr>
          <p:cNvSpPr/>
          <p:nvPr/>
        </p:nvSpPr>
        <p:spPr>
          <a:xfrm>
            <a:off x="1297530" y="4569637"/>
            <a:ext cx="6849620" cy="444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935706"/>
                </a:solidFill>
                <a:latin typeface="Community Light" panose="02000303040000020003" pitchFamily="2" charset="0"/>
              </a:rPr>
              <a:t> 	 Générez de l’intérêt pour LinkedIn.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Grâce au LinkedIn Learning Champions Program, les établissements observent une hausse</a:t>
            </a:r>
            <a:r>
              <a:rPr lang="en-US" sz="3200" dirty="0">
                <a:solidFill>
                  <a:srgbClr val="546779"/>
                </a:solidFill>
                <a:latin typeface="Community Light" panose="02000303040000020003" pitchFamily="2" charset="0"/>
              </a:rPr>
              <a:t> </a:t>
            </a:r>
            <a:r>
              <a:rPr lang="fr-FR" sz="3200" dirty="0">
                <a:solidFill>
                  <a:srgbClr val="546779"/>
                </a:solidFill>
                <a:latin typeface="Community Light" panose="02000303040000020003" pitchFamily="2" charset="0"/>
              </a:rPr>
              <a:t>de 10 % de l’activation de LinkedIn Learning parmi les étudiants. Ainsi, davantage d’étudiants acquièrent les compétences importantes du moment</a:t>
            </a:r>
            <a:br>
              <a:rPr lang="en-US" sz="3200"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 et construisent leur marque de professionnelle.</a:t>
            </a:r>
          </a:p>
        </p:txBody>
      </p:sp>
      <p:grpSp>
        <p:nvGrpSpPr>
          <p:cNvPr id="37" name="Group 36">
            <a:extLst>
              <a:ext uri="{FF2B5EF4-FFF2-40B4-BE49-F238E27FC236}">
                <a16:creationId xmlns:a16="http://schemas.microsoft.com/office/drawing/2014/main" id="{F2D319BC-7B38-4E42-8915-0F662A559541}"/>
              </a:ext>
            </a:extLst>
          </p:cNvPr>
          <p:cNvGrpSpPr/>
          <p:nvPr/>
        </p:nvGrpSpPr>
        <p:grpSpPr>
          <a:xfrm>
            <a:off x="1299468" y="4609393"/>
            <a:ext cx="492782" cy="492784"/>
            <a:chOff x="1382351" y="3938979"/>
            <a:chExt cx="492782" cy="492784"/>
          </a:xfrm>
        </p:grpSpPr>
        <p:sp>
          <p:nvSpPr>
            <p:cNvPr id="38" name="Oval 37">
              <a:extLst>
                <a:ext uri="{FF2B5EF4-FFF2-40B4-BE49-F238E27FC236}">
                  <a16:creationId xmlns:a16="http://schemas.microsoft.com/office/drawing/2014/main" id="{3E24A466-3508-C147-9C79-99B2F0A15363}"/>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E976648E-95CA-074D-B1D1-6906D84E2692}"/>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8" name="Rectangle 47">
            <a:extLst>
              <a:ext uri="{FF2B5EF4-FFF2-40B4-BE49-F238E27FC236}">
                <a16:creationId xmlns:a16="http://schemas.microsoft.com/office/drawing/2014/main" id="{1C915B0A-567D-C840-813D-B8E648B1AA9A}"/>
              </a:ext>
            </a:extLst>
          </p:cNvPr>
          <p:cNvSpPr/>
          <p:nvPr/>
        </p:nvSpPr>
        <p:spPr>
          <a:xfrm>
            <a:off x="9007365" y="4569638"/>
            <a:ext cx="6600887" cy="4626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935706"/>
                </a:solidFill>
                <a:latin typeface="Community Light" panose="02000303040000020003" pitchFamily="2" charset="0"/>
              </a:rPr>
              <a:t>      Formez une génération de leaders.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Le programme bénéficie encore plus aux ambassadeurs. 80 % recommanderaient le programme à un camarade, 89 % affirment que leur réseau s’est élargi grâce au programme et 83 % affirment qu’il leur a permis de développer des compétences pour une carrière sur le long terme.</a:t>
            </a:r>
          </a:p>
        </p:txBody>
      </p:sp>
      <p:grpSp>
        <p:nvGrpSpPr>
          <p:cNvPr id="49" name="Group 48">
            <a:extLst>
              <a:ext uri="{FF2B5EF4-FFF2-40B4-BE49-F238E27FC236}">
                <a16:creationId xmlns:a16="http://schemas.microsoft.com/office/drawing/2014/main" id="{7EFF5A08-B685-CA43-B1AF-8AAE26F483DF}"/>
              </a:ext>
            </a:extLst>
          </p:cNvPr>
          <p:cNvGrpSpPr/>
          <p:nvPr/>
        </p:nvGrpSpPr>
        <p:grpSpPr>
          <a:xfrm>
            <a:off x="9026236" y="4609393"/>
            <a:ext cx="492782" cy="492784"/>
            <a:chOff x="1382351" y="3938979"/>
            <a:chExt cx="492782" cy="492784"/>
          </a:xfrm>
        </p:grpSpPr>
        <p:sp>
          <p:nvSpPr>
            <p:cNvPr id="50" name="Oval 49">
              <a:extLst>
                <a:ext uri="{FF2B5EF4-FFF2-40B4-BE49-F238E27FC236}">
                  <a16:creationId xmlns:a16="http://schemas.microsoft.com/office/drawing/2014/main" id="{CA0382F7-6CDF-E048-9BE9-1073D61F8BE4}"/>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1" name="Rectangle 50">
              <a:extLst>
                <a:ext uri="{FF2B5EF4-FFF2-40B4-BE49-F238E27FC236}">
                  <a16:creationId xmlns:a16="http://schemas.microsoft.com/office/drawing/2014/main" id="{7C969BAE-9410-3441-9CE5-3B16D6BE410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52" name="Rectangle 51">
            <a:extLst>
              <a:ext uri="{FF2B5EF4-FFF2-40B4-BE49-F238E27FC236}">
                <a16:creationId xmlns:a16="http://schemas.microsoft.com/office/drawing/2014/main" id="{4DE0BFB5-5CAA-6C43-851E-4AAFB1EEADC8}"/>
              </a:ext>
            </a:extLst>
          </p:cNvPr>
          <p:cNvSpPr/>
          <p:nvPr/>
        </p:nvSpPr>
        <p:spPr>
          <a:xfrm>
            <a:off x="16756070" y="4609394"/>
            <a:ext cx="6600887" cy="3285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935706"/>
                </a:solidFill>
                <a:latin typeface="Community Light" panose="02000303040000020003" pitchFamily="2" charset="0"/>
              </a:rPr>
              <a:t>       Améliorez votre culture d’établissement.</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Pour les étudiants, le LinkedIn Learning Champions Program est une opportunité de plus de participer à une activité sur le campus tout en se préparant à entrer dans le monde du travail.</a:t>
            </a:r>
          </a:p>
        </p:txBody>
      </p:sp>
      <p:grpSp>
        <p:nvGrpSpPr>
          <p:cNvPr id="53" name="Group 52">
            <a:extLst>
              <a:ext uri="{FF2B5EF4-FFF2-40B4-BE49-F238E27FC236}">
                <a16:creationId xmlns:a16="http://schemas.microsoft.com/office/drawing/2014/main" id="{2EFF1122-1F5B-2C44-9756-AD97643CBF61}"/>
              </a:ext>
            </a:extLst>
          </p:cNvPr>
          <p:cNvGrpSpPr/>
          <p:nvPr/>
        </p:nvGrpSpPr>
        <p:grpSpPr>
          <a:xfrm>
            <a:off x="16774941" y="4609393"/>
            <a:ext cx="492782" cy="492784"/>
            <a:chOff x="1382351" y="3938979"/>
            <a:chExt cx="492782" cy="492784"/>
          </a:xfrm>
        </p:grpSpPr>
        <p:sp>
          <p:nvSpPr>
            <p:cNvPr id="54" name="Oval 53">
              <a:extLst>
                <a:ext uri="{FF2B5EF4-FFF2-40B4-BE49-F238E27FC236}">
                  <a16:creationId xmlns:a16="http://schemas.microsoft.com/office/drawing/2014/main" id="{FCFDCAC9-E211-7E4E-B2CE-1A622F5460D0}"/>
                </a:ext>
              </a:extLst>
            </p:cNvPr>
            <p:cNvSpPr/>
            <p:nvPr/>
          </p:nvSpPr>
          <p:spPr>
            <a:xfrm>
              <a:off x="1382351" y="3938979"/>
              <a:ext cx="492782" cy="492784"/>
            </a:xfrm>
            <a:prstGeom prst="ellipse">
              <a:avLst/>
            </a:prstGeom>
            <a:solidFill>
              <a:srgbClr val="93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7" name="Rectangle 56">
              <a:extLst>
                <a:ext uri="{FF2B5EF4-FFF2-40B4-BE49-F238E27FC236}">
                  <a16:creationId xmlns:a16="http://schemas.microsoft.com/office/drawing/2014/main" id="{A6B2A42E-7FFB-D242-8073-C9770BAA7E92}"/>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pic>
        <p:nvPicPr>
          <p:cNvPr id="59" name="Picture 58" descr="A person smiling for the camera&#10;&#10;Description automatically generated">
            <a:extLst>
              <a:ext uri="{FF2B5EF4-FFF2-40B4-BE49-F238E27FC236}">
                <a16:creationId xmlns:a16="http://schemas.microsoft.com/office/drawing/2014/main" id="{3587E7AA-E669-D540-A5FD-29BA3DD54909}"/>
              </a:ext>
            </a:extLst>
          </p:cNvPr>
          <p:cNvPicPr>
            <a:picLocks noChangeAspect="1"/>
          </p:cNvPicPr>
          <p:nvPr/>
        </p:nvPicPr>
        <p:blipFill rotWithShape="1">
          <a:blip r:embed="rId4"/>
          <a:srcRect/>
          <a:stretch/>
        </p:blipFill>
        <p:spPr>
          <a:xfrm>
            <a:off x="16548519" y="10702908"/>
            <a:ext cx="1489046" cy="1489046"/>
          </a:xfrm>
          <a:prstGeom prst="ellipse">
            <a:avLst/>
          </a:prstGeom>
        </p:spPr>
      </p:pic>
    </p:spTree>
    <p:extLst>
      <p:ext uri="{BB962C8B-B14F-4D97-AF65-F5344CB8AC3E}">
        <p14:creationId xmlns:p14="http://schemas.microsoft.com/office/powerpoint/2010/main" val="384020339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5169952"/>
            <a:ext cx="9717549" cy="3376095"/>
            <a:chOff x="1362560" y="3216827"/>
            <a:chExt cx="9717549" cy="3376095"/>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7000" u="none" strike="noStrike" kern="1200" cap="none" normalizeH="0" baseline="0">
                  <a:ln>
                    <a:noFill/>
                  </a:ln>
                  <a:solidFill>
                    <a:srgbClr val="B1401F"/>
                  </a:solidFill>
                  <a:effectLst/>
                  <a:uLnTx/>
                  <a:uFillTx/>
                  <a:latin typeface="Community" panose="02000303040000020003" pitchFamily="2" charset="0"/>
                </a:rPr>
                <a:t>4</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7"/>
              <a:ext cx="8132436" cy="337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fr-FR" sz="12000" dirty="0">
                  <a:solidFill>
                    <a:srgbClr val="5B696B"/>
                  </a:solidFill>
                  <a:latin typeface="Community Light" panose="02000303040000020003" pitchFamily="2" charset="0"/>
                </a:rPr>
                <a:t>Services d’orientation</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4" name="Picture 3">
            <a:extLst>
              <a:ext uri="{FF2B5EF4-FFF2-40B4-BE49-F238E27FC236}">
                <a16:creationId xmlns:a16="http://schemas.microsoft.com/office/drawing/2014/main" id="{1412C5CE-9B90-B545-B58E-1A3FAD654457}"/>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D9834881-6A41-9142-A640-8AB1FB9D0366}"/>
              </a:ext>
            </a:extLst>
          </p:cNvPr>
          <p:cNvSpPr/>
          <p:nvPr/>
        </p:nvSpPr>
        <p:spPr>
          <a:xfrm>
            <a:off x="2947673" y="8546047"/>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400">
                <a:solidFill>
                  <a:srgbClr val="B03E1E"/>
                </a:solidFill>
                <a:latin typeface="Community" panose="02000303040000020003" pitchFamily="2" charset="0"/>
              </a:rPr>
              <a:t>Utilisez toute la puissance de LinkedIn pour aider vos étudiants à trouver les bonnes opportunités d’emploi.</a:t>
            </a:r>
          </a:p>
        </p:txBody>
      </p:sp>
    </p:spTree>
    <p:extLst>
      <p:ext uri="{BB962C8B-B14F-4D97-AF65-F5344CB8AC3E}">
        <p14:creationId xmlns:p14="http://schemas.microsoft.com/office/powerpoint/2010/main" val="339916529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a:cs typeface="Arial"/>
              </a:rPr>
              <a:t>Pourquoi LinkedIn ? </a:t>
            </a:r>
            <a:r>
              <a:rPr lang="fr-FR" sz="7700">
                <a:solidFill>
                  <a:srgbClr val="B1401F"/>
                </a:solidFill>
                <a:latin typeface="Community Light"/>
                <a:cs typeface="Arial"/>
              </a:rPr>
              <a:t>LinkedIn peut aider les services d’orientation à remplir leur mission de préparation au monde du travail</a:t>
            </a:r>
          </a:p>
          <a:p>
            <a:pPr>
              <a:lnSpc>
                <a:spcPct val="90000"/>
              </a:lnSpc>
            </a:pPr>
            <a:endParaRPr lang="en-US" sz="7700" spc="-100" dirty="0">
              <a:solidFill>
                <a:srgbClr val="556679"/>
              </a:solidFill>
              <a:latin typeface="Community Light"/>
              <a:cs typeface="Arial"/>
            </a:endParaRP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Services d’orientation</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B1401F"/>
                </a:solidFill>
                <a:latin typeface="Community" panose="02000303040000020003" pitchFamily="2" charset="0"/>
              </a:rPr>
              <a:t>4</a:t>
            </a:r>
          </a:p>
        </p:txBody>
      </p:sp>
      <p:sp>
        <p:nvSpPr>
          <p:cNvPr id="44" name="Rectangle 43">
            <a:extLst>
              <a:ext uri="{FF2B5EF4-FFF2-40B4-BE49-F238E27FC236}">
                <a16:creationId xmlns:a16="http://schemas.microsoft.com/office/drawing/2014/main" id="{EE5C3A1D-8040-164F-BB36-DF7B7440D71E}"/>
              </a:ext>
            </a:extLst>
          </p:cNvPr>
          <p:cNvSpPr/>
          <p:nvPr/>
        </p:nvSpPr>
        <p:spPr>
          <a:xfrm>
            <a:off x="16701790" y="4768817"/>
            <a:ext cx="6390483" cy="7037072"/>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7242745" y="4768817"/>
            <a:ext cx="5780461" cy="330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B1401F"/>
                </a:solidFill>
                <a:latin typeface="Community Light" panose="02000303040000020003" pitchFamily="2" charset="0"/>
              </a:rPr>
              <a:t>« J’ai obtenu mes 3 premiers emplois grâce à LinkedIn. Il n’y a pas meilleur endroit pour développer son réseau, acquérir de nouvelles compétences et trouver du travail. »</a:t>
            </a:r>
          </a:p>
        </p:txBody>
      </p:sp>
      <p:sp>
        <p:nvSpPr>
          <p:cNvPr id="67" name="Rectangle 66">
            <a:extLst>
              <a:ext uri="{FF2B5EF4-FFF2-40B4-BE49-F238E27FC236}">
                <a16:creationId xmlns:a16="http://schemas.microsoft.com/office/drawing/2014/main" id="{48609D3A-3B3F-F849-B2F5-A4BB2146D423}"/>
              </a:ext>
            </a:extLst>
          </p:cNvPr>
          <p:cNvSpPr/>
          <p:nvPr/>
        </p:nvSpPr>
        <p:spPr>
          <a:xfrm>
            <a:off x="19292818" y="9147644"/>
            <a:ext cx="3284378" cy="1477328"/>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Gabriela Castro</a:t>
            </a:r>
          </a:p>
          <a:p>
            <a:pPr rtl="0"/>
            <a:r>
              <a:rPr lang="fr-FR" sz="2400">
                <a:solidFill>
                  <a:srgbClr val="556679"/>
                </a:solidFill>
                <a:latin typeface="Community" panose="02000303040000020003" pitchFamily="2" charset="0"/>
              </a:rPr>
              <a:t>Coordinatrice de projets financiers</a:t>
            </a:r>
          </a:p>
          <a:p>
            <a:pPr rtl="0"/>
            <a:r>
              <a:rPr lang="fr-FR" sz="2400">
                <a:solidFill>
                  <a:srgbClr val="556679"/>
                </a:solidFill>
                <a:latin typeface="Community" panose="02000303040000020003" pitchFamily="2" charset="0"/>
              </a:rPr>
              <a:t>Diplômée en 2018</a:t>
            </a:r>
          </a:p>
        </p:txBody>
      </p:sp>
      <p:sp>
        <p:nvSpPr>
          <p:cNvPr id="37" name="Rectangle 36">
            <a:extLst>
              <a:ext uri="{FF2B5EF4-FFF2-40B4-BE49-F238E27FC236}">
                <a16:creationId xmlns:a16="http://schemas.microsoft.com/office/drawing/2014/main" id="{38450ADA-A464-4940-8292-706068A098CB}"/>
              </a:ext>
            </a:extLst>
          </p:cNvPr>
          <p:cNvSpPr/>
          <p:nvPr/>
        </p:nvSpPr>
        <p:spPr>
          <a:xfrm>
            <a:off x="1297530" y="5090294"/>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Parmi tous les services d’un établissement, ceux d’orientation ont le plus de synergies évidentes avec LinkedIn.</a:t>
            </a:r>
          </a:p>
          <a:p>
            <a:endParaRPr lang="en-US" sz="320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Dans de nombreux établissements, la mission de ces services est de préparer les étudiants à la réussite post-études. Et l’une des manières les plus efficaces de le faire est d’encourager les étudiants à soigner l’image qu’ils renvoient dans le réseau professionnel le plus vaste au monde.</a:t>
            </a:r>
          </a:p>
          <a:p>
            <a:endParaRPr lang="en-US" sz="3200" dirty="0">
              <a:solidFill>
                <a:srgbClr val="546779"/>
              </a:solidFill>
              <a:latin typeface="Community Light" panose="02000303040000020003" pitchFamily="2" charset="0"/>
            </a:endParaRPr>
          </a:p>
        </p:txBody>
      </p:sp>
      <p:sp>
        <p:nvSpPr>
          <p:cNvPr id="38" name="Rectangle 37">
            <a:extLst>
              <a:ext uri="{FF2B5EF4-FFF2-40B4-BE49-F238E27FC236}">
                <a16:creationId xmlns:a16="http://schemas.microsoft.com/office/drawing/2014/main" id="{0C88B001-E306-1C43-AD48-AB5542C8C2C5}"/>
              </a:ext>
            </a:extLst>
          </p:cNvPr>
          <p:cNvSpPr/>
          <p:nvPr/>
        </p:nvSpPr>
        <p:spPr>
          <a:xfrm>
            <a:off x="9007365" y="5090294"/>
            <a:ext cx="6335527" cy="573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De plus, les cours LinkedIn Learning sur la recherche d’emploi peuvent renforcer les compétences de vos étudiants en matière de networking et d’entretiens. Quant aux informations fournies par LinkedIn Learning, elles peuvent alimenter votre stratégie de préparation au monde du travail en révélant les compétences recherchées par les entreprises à un moment donné et les employeurs de vos diplômés.</a:t>
            </a:r>
          </a:p>
        </p:txBody>
      </p:sp>
      <p:pic>
        <p:nvPicPr>
          <p:cNvPr id="40" name="Picture 39">
            <a:extLst>
              <a:ext uri="{FF2B5EF4-FFF2-40B4-BE49-F238E27FC236}">
                <a16:creationId xmlns:a16="http://schemas.microsoft.com/office/drawing/2014/main" id="{C37F4BBA-C448-7E47-821B-69AFC0C64298}"/>
              </a:ext>
            </a:extLst>
          </p:cNvPr>
          <p:cNvPicPr>
            <a:picLocks noChangeAspect="1"/>
          </p:cNvPicPr>
          <p:nvPr/>
        </p:nvPicPr>
        <p:blipFill rotWithShape="1">
          <a:blip r:embed="rId4"/>
          <a:srcRect/>
          <a:stretch/>
        </p:blipFill>
        <p:spPr>
          <a:xfrm>
            <a:off x="17242745" y="9025932"/>
            <a:ext cx="1720752" cy="1720752"/>
          </a:xfrm>
          <a:prstGeom prst="ellipse">
            <a:avLst/>
          </a:prstGeom>
        </p:spPr>
      </p:pic>
    </p:spTree>
    <p:extLst>
      <p:ext uri="{BB962C8B-B14F-4D97-AF65-F5344CB8AC3E}">
        <p14:creationId xmlns:p14="http://schemas.microsoft.com/office/powerpoint/2010/main" val="9200084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16798" y="4155695"/>
            <a:ext cx="4009823"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600" b="1" dirty="0">
                <a:solidFill>
                  <a:srgbClr val="B1401F"/>
                </a:solidFill>
                <a:latin typeface="Community Light" panose="02000303040000020003" pitchFamily="2" charset="0"/>
              </a:rPr>
              <a:t>      Pour commencer, les étudiants doivent avoir un profil LinkedIn solide.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Améliorez les chances d’embauche des étudiants en les encourageant à utiliser une photo professionnelle, à lister leurs compétences, à ajouter leurs expériences,  à obtenir des recommandations et à raconter leur parcours.</a:t>
            </a:r>
          </a:p>
          <a:p>
            <a:endParaRPr lang="en-US" sz="31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280226" y="4148510"/>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dirty="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5758993" y="4179858"/>
            <a:ext cx="3942586"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600" b="1" dirty="0">
                <a:solidFill>
                  <a:srgbClr val="B1401F"/>
                </a:solidFill>
                <a:latin typeface="Community Light" panose="02000303040000020003" pitchFamily="2" charset="0"/>
              </a:rPr>
              <a:t>      Incitez les étudiants à </a:t>
            </a:r>
            <a:br>
              <a:rPr lang="en-US" sz="3600" b="1" dirty="0">
                <a:solidFill>
                  <a:srgbClr val="B1401F"/>
                </a:solidFill>
                <a:latin typeface="Community Light" panose="02000303040000020003" pitchFamily="2" charset="0"/>
              </a:rPr>
            </a:br>
            <a:r>
              <a:rPr lang="fr-FR" sz="3600" b="1" dirty="0">
                <a:solidFill>
                  <a:srgbClr val="B1401F"/>
                </a:solidFill>
                <a:latin typeface="Community Light" panose="02000303040000020003" pitchFamily="2" charset="0"/>
              </a:rPr>
              <a:t>élargir leur réseau.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Une fois leur profil rempli, encouragez-les à se mettre en relation avec d’anciens élèves dans le domaine souhaité sur LinkedIn et de suivre les entreprises pour lesquelles ils souhaitent travailler.</a:t>
            </a: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5758993" y="4208195"/>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0203957" y="4179858"/>
            <a:ext cx="3942586"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600" b="1" dirty="0">
                <a:solidFill>
                  <a:srgbClr val="B1401F"/>
                </a:solidFill>
                <a:latin typeface="Community Light" panose="02000303040000020003" pitchFamily="2" charset="0"/>
              </a:rPr>
              <a:t>      Mettez en avant les cours sur le networking, la recherche d’emploi et les entretiens.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Faites la promotion des cours de préparation au monde du travail sur LinkedIn Learning. Les étudiants augmentent aussi leur employabilité en utilisant la plateforme pour apprendre des compétences populaires et recherchées, à la fois techniques et interpersonnelles.</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0179550" y="4172573"/>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76" name="Rectangle 75">
            <a:extLst>
              <a:ext uri="{FF2B5EF4-FFF2-40B4-BE49-F238E27FC236}">
                <a16:creationId xmlns:a16="http://schemas.microsoft.com/office/drawing/2014/main" id="{2B3690B4-4510-AA44-8978-A3C638A94D13}"/>
              </a:ext>
            </a:extLst>
          </p:cNvPr>
          <p:cNvSpPr/>
          <p:nvPr/>
        </p:nvSpPr>
        <p:spPr>
          <a:xfrm>
            <a:off x="14778408" y="4179858"/>
            <a:ext cx="3757896" cy="7657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600" b="1" dirty="0">
                <a:solidFill>
                  <a:srgbClr val="B1401F"/>
                </a:solidFill>
                <a:latin typeface="Community Light" panose="02000303040000020003" pitchFamily="2" charset="0"/>
              </a:rPr>
              <a:t>      Mettez en valeur leurs réalisations.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Qu’il s’agisse d’une certification pour un cours LinkedIn Learning, d’un blog ou de leur dernière création, encouragez les étudiants à montrer leurs qualifications et leurs réalisations sur leur profil LinkedIn.</a:t>
            </a: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14778408" y="4199494"/>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dirty="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19245863" y="4199494"/>
            <a:ext cx="3758961" cy="765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600" b="1" dirty="0">
                <a:solidFill>
                  <a:srgbClr val="B1401F"/>
                </a:solidFill>
                <a:latin typeface="Community Light" panose="02000303040000020003" pitchFamily="2" charset="0"/>
              </a:rPr>
              <a:t> 	  Mettez à profit nos informations exclusives pour aider vos étudiants à trouver un emploi.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Vous appréhenderez mieux les compétences recherchées par les entreprises locales et guiderez les </a:t>
            </a:r>
            <a:r>
              <a:rPr lang="fr-FR" sz="3200" dirty="0">
                <a:solidFill>
                  <a:srgbClr val="B1401F"/>
                </a:solidFill>
                <a:latin typeface="Community Light" panose="02000303040000020003" pitchFamily="2" charset="0"/>
                <a:hlinkClick r:id="rId4"/>
              </a:rPr>
              <a:t>étudiants vers les opportunités adéquates.</a:t>
            </a:r>
            <a:r>
              <a:rPr lang="fr-FR" sz="3200" dirty="0">
                <a:solidFill>
                  <a:srgbClr val="546779"/>
                </a:solidFill>
                <a:latin typeface="Community Light" panose="02000303040000020003" pitchFamily="2" charset="0"/>
              </a:rPr>
              <a:t> </a:t>
            </a: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19245863" y="4242408"/>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5</a:t>
              </a:r>
            </a:p>
          </p:txBody>
        </p:sp>
      </p:grpSp>
      <p:sp>
        <p:nvSpPr>
          <p:cNvPr id="47" name="Rectangle 46">
            <a:extLst>
              <a:ext uri="{FF2B5EF4-FFF2-40B4-BE49-F238E27FC236}">
                <a16:creationId xmlns:a16="http://schemas.microsoft.com/office/drawing/2014/main" id="{2997C0E9-C560-9E46-BD67-781835284AD2}"/>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Comment ? </a:t>
            </a:r>
            <a:r>
              <a:rPr lang="fr-FR" sz="7700" dirty="0">
                <a:solidFill>
                  <a:srgbClr val="B1401F"/>
                </a:solidFill>
                <a:latin typeface="Community Light"/>
                <a:cs typeface="Arial"/>
              </a:rPr>
              <a:t>Un guide en 5 étapes pour les services d’orientation</a:t>
            </a:r>
          </a:p>
        </p:txBody>
      </p:sp>
      <p:sp>
        <p:nvSpPr>
          <p:cNvPr id="55" name="Rectangle 54">
            <a:extLst>
              <a:ext uri="{FF2B5EF4-FFF2-40B4-BE49-F238E27FC236}">
                <a16:creationId xmlns:a16="http://schemas.microsoft.com/office/drawing/2014/main" id="{24CAA1A0-DCD3-444D-BF3C-729290C42687}"/>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Services d’orientation</a:t>
            </a:r>
          </a:p>
        </p:txBody>
      </p:sp>
      <p:sp>
        <p:nvSpPr>
          <p:cNvPr id="56" name="Oval 55">
            <a:extLst>
              <a:ext uri="{FF2B5EF4-FFF2-40B4-BE49-F238E27FC236}">
                <a16:creationId xmlns:a16="http://schemas.microsoft.com/office/drawing/2014/main" id="{EDD6C761-08C6-1742-8BA3-5B488DA9ECCF}"/>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9A6C52E9-548C-F74B-9EF5-F8AF6F22EE44}"/>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B1401F"/>
                </a:solidFill>
                <a:latin typeface="Community" panose="02000303040000020003" pitchFamily="2" charset="0"/>
              </a:rPr>
              <a:t>4</a:t>
            </a:r>
          </a:p>
        </p:txBody>
      </p:sp>
    </p:spTree>
    <p:extLst>
      <p:ext uri="{BB962C8B-B14F-4D97-AF65-F5344CB8AC3E}">
        <p14:creationId xmlns:p14="http://schemas.microsoft.com/office/powerpoint/2010/main" val="347003191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40D8A5-9886-2C45-B3BF-0F7E0623FAC3}"/>
              </a:ext>
            </a:extLst>
          </p:cNvPr>
          <p:cNvSpPr/>
          <p:nvPr/>
        </p:nvSpPr>
        <p:spPr>
          <a:xfrm>
            <a:off x="-2689337" y="1451112"/>
            <a:ext cx="10870152" cy="1087015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4" name="Rectangle 23">
            <a:extLst>
              <a:ext uri="{FF2B5EF4-FFF2-40B4-BE49-F238E27FC236}">
                <a16:creationId xmlns:a16="http://schemas.microsoft.com/office/drawing/2014/main" id="{9E744DCC-CBC1-1A4F-A347-823F957E3241}"/>
              </a:ext>
            </a:extLst>
          </p:cNvPr>
          <p:cNvSpPr/>
          <p:nvPr/>
        </p:nvSpPr>
        <p:spPr>
          <a:xfrm>
            <a:off x="1331025" y="4166387"/>
            <a:ext cx="6330215" cy="4122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44702B"/>
                </a:solidFill>
                <a:latin typeface="Community Light"/>
                <a:cs typeface="Arial"/>
              </a:rPr>
              <a:t>Pourquoi mettre en place une stratégie LinkedIn dans votre établissement ? </a:t>
            </a:r>
          </a:p>
        </p:txBody>
      </p:sp>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1334092" y="12888051"/>
            <a:ext cx="2090518" cy="287078"/>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113389" y="1190780"/>
            <a:ext cx="6365413" cy="9417963"/>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fr-FR" sz="3400" dirty="0">
                <a:solidFill>
                  <a:srgbClr val="5E6869"/>
                </a:solidFill>
                <a:latin typeface="Community Light"/>
                <a:cs typeface="Arial"/>
              </a:rPr>
              <a:t>Les données détaillées de LinkedIn peuvent aussi vous donner une perspective inédite sur les employeurs de vos anciens étudiants, sur les écarts de compétences parmi vos étudiants actuels, ainsi que sur les compétences recherchées actuellement par les entreprises qui recrutent dans votre région. Notre plateforme permet également la mise en relation d’anciens élèves avec des étudiants potentiels.</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fr-FR" sz="3400" dirty="0">
                <a:solidFill>
                  <a:srgbClr val="5E6869"/>
                </a:solidFill>
                <a:latin typeface="Community Light"/>
                <a:cs typeface="Arial"/>
              </a:rPr>
              <a:t>La vision de LinkedIn et celle de l’éducation supérieure se rejoignent, leur but commun étant de créer des opportunités économiques pour l’ensemble des étudiants. Chacun de ces deux acteurs présente des atouts uniques permettant de concrétiser cette vision. Combinés, ces atouts deviennent un véritable moteur d’évolution.</a:t>
            </a:r>
          </a:p>
        </p:txBody>
      </p:sp>
      <p:grpSp>
        <p:nvGrpSpPr>
          <p:cNvPr id="4" name="Group 3">
            <a:extLst>
              <a:ext uri="{FF2B5EF4-FFF2-40B4-BE49-F238E27FC236}">
                <a16:creationId xmlns:a16="http://schemas.microsoft.com/office/drawing/2014/main" id="{235AB699-F800-3B49-89E7-9BC2E0D610FB}"/>
              </a:ext>
            </a:extLst>
          </p:cNvPr>
          <p:cNvGrpSpPr/>
          <p:nvPr/>
        </p:nvGrpSpPr>
        <p:grpSpPr>
          <a:xfrm>
            <a:off x="16734644" y="1451112"/>
            <a:ext cx="5096122" cy="10813776"/>
            <a:chOff x="16734644" y="1451112"/>
            <a:chExt cx="5096122" cy="10813776"/>
          </a:xfrm>
        </p:grpSpPr>
        <p:grpSp>
          <p:nvGrpSpPr>
            <p:cNvPr id="32" name="Group 31">
              <a:extLst>
                <a:ext uri="{FF2B5EF4-FFF2-40B4-BE49-F238E27FC236}">
                  <a16:creationId xmlns:a16="http://schemas.microsoft.com/office/drawing/2014/main" id="{34B385BC-5CE5-D048-824F-DCC37C089410}"/>
                </a:ext>
              </a:extLst>
            </p:cNvPr>
            <p:cNvGrpSpPr/>
            <p:nvPr/>
          </p:nvGrpSpPr>
          <p:grpSpPr>
            <a:xfrm>
              <a:off x="16737555" y="1451112"/>
              <a:ext cx="5093211" cy="5057711"/>
              <a:chOff x="16713683" y="4619439"/>
              <a:chExt cx="6286234" cy="6242418"/>
            </a:xfrm>
          </p:grpSpPr>
          <p:sp>
            <p:nvSpPr>
              <p:cNvPr id="33" name="Oval 32">
                <a:extLst>
                  <a:ext uri="{FF2B5EF4-FFF2-40B4-BE49-F238E27FC236}">
                    <a16:creationId xmlns:a16="http://schemas.microsoft.com/office/drawing/2014/main" id="{EFB46198-8EB0-1B4F-A3BE-EDF2C4E94E5A}"/>
                  </a:ext>
                </a:extLst>
              </p:cNvPr>
              <p:cNvSpPr/>
              <p:nvPr/>
            </p:nvSpPr>
            <p:spPr>
              <a:xfrm>
                <a:off x="16713683" y="4619439"/>
                <a:ext cx="6286234" cy="6242418"/>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34" name="TextBox 33">
                <a:extLst>
                  <a:ext uri="{FF2B5EF4-FFF2-40B4-BE49-F238E27FC236}">
                    <a16:creationId xmlns:a16="http://schemas.microsoft.com/office/drawing/2014/main" id="{7F211364-A121-8A4D-929A-9C395019A319}"/>
                  </a:ext>
                </a:extLst>
              </p:cNvPr>
              <p:cNvSpPr txBox="1"/>
              <p:nvPr/>
            </p:nvSpPr>
            <p:spPr>
              <a:xfrm>
                <a:off x="17505474" y="7322886"/>
                <a:ext cx="4695462" cy="1823374"/>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3200" dirty="0">
                    <a:solidFill>
                      <a:srgbClr val="5E6869"/>
                    </a:solidFill>
                    <a:latin typeface="Community Light" panose="02000303040000020003" pitchFamily="2" charset="0"/>
                    <a:cs typeface="Arial" panose="020B0604020202020204" pitchFamily="34" charset="0"/>
                  </a:rPr>
                  <a:t>des meilleures universités mondiales selon le classement QS utilisent LinkedIn Learning.</a:t>
                </a:r>
              </a:p>
            </p:txBody>
          </p:sp>
          <p:sp>
            <p:nvSpPr>
              <p:cNvPr id="35" name="TextBox 34">
                <a:extLst>
                  <a:ext uri="{FF2B5EF4-FFF2-40B4-BE49-F238E27FC236}">
                    <a16:creationId xmlns:a16="http://schemas.microsoft.com/office/drawing/2014/main" id="{44910551-2143-6E41-9BB4-B774F47D1A72}"/>
                  </a:ext>
                </a:extLst>
              </p:cNvPr>
              <p:cNvSpPr txBox="1"/>
              <p:nvPr/>
            </p:nvSpPr>
            <p:spPr>
              <a:xfrm>
                <a:off x="17505474" y="5479207"/>
                <a:ext cx="4695462" cy="208928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1000" dirty="0">
                    <a:solidFill>
                      <a:srgbClr val="44702B"/>
                    </a:solidFill>
                    <a:latin typeface="Community Light" panose="02000303040000020003" pitchFamily="2" charset="0"/>
                    <a:cs typeface="AvenirNext LT Pro Regular"/>
                  </a:rPr>
                  <a:t>58 %</a:t>
                </a:r>
              </a:p>
            </p:txBody>
          </p:sp>
        </p:grpSp>
        <p:grpSp>
          <p:nvGrpSpPr>
            <p:cNvPr id="20" name="Group 19">
              <a:extLst>
                <a:ext uri="{FF2B5EF4-FFF2-40B4-BE49-F238E27FC236}">
                  <a16:creationId xmlns:a16="http://schemas.microsoft.com/office/drawing/2014/main" id="{DEB06447-9814-F046-86F1-A3A409ED1DD1}"/>
                </a:ext>
              </a:extLst>
            </p:cNvPr>
            <p:cNvGrpSpPr/>
            <p:nvPr/>
          </p:nvGrpSpPr>
          <p:grpSpPr>
            <a:xfrm>
              <a:off x="16734644" y="7207178"/>
              <a:ext cx="5093211" cy="5057710"/>
              <a:chOff x="16713683" y="4619439"/>
              <a:chExt cx="6286234" cy="6242418"/>
            </a:xfrm>
          </p:grpSpPr>
          <p:sp>
            <p:nvSpPr>
              <p:cNvPr id="21" name="Oval 20">
                <a:extLst>
                  <a:ext uri="{FF2B5EF4-FFF2-40B4-BE49-F238E27FC236}">
                    <a16:creationId xmlns:a16="http://schemas.microsoft.com/office/drawing/2014/main" id="{9036DA16-2571-6746-B8F1-534F77C402EC}"/>
                  </a:ext>
                </a:extLst>
              </p:cNvPr>
              <p:cNvSpPr/>
              <p:nvPr/>
            </p:nvSpPr>
            <p:spPr>
              <a:xfrm>
                <a:off x="16713683" y="4619439"/>
                <a:ext cx="6286234" cy="6242418"/>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23" name="TextBox 22">
                <a:extLst>
                  <a:ext uri="{FF2B5EF4-FFF2-40B4-BE49-F238E27FC236}">
                    <a16:creationId xmlns:a16="http://schemas.microsoft.com/office/drawing/2014/main" id="{B7EECF6F-E6B7-DD46-B3A6-FB2591B24199}"/>
                  </a:ext>
                </a:extLst>
              </p:cNvPr>
              <p:cNvSpPr txBox="1"/>
              <p:nvPr/>
            </p:nvSpPr>
            <p:spPr>
              <a:xfrm>
                <a:off x="17509068" y="7912393"/>
                <a:ext cx="4695462" cy="1823374"/>
              </a:xfrm>
              <a:prstGeom prst="rect">
                <a:avLst/>
              </a:prstGeom>
            </p:spPr>
            <p:txBody>
              <a:bodyPr vert="horz" wrap="square" lIns="0" tIns="0" rIns="0" bIns="0" rtlCol="0">
                <a:spAutoFit/>
              </a:bodyPr>
              <a:lstStyle>
                <a:defPPr>
                  <a:defRPr lang="en-US"/>
                </a:defPPr>
              </a:lstStyle>
              <a:p>
                <a:pPr algn="ctr" rtl="0"/>
                <a:r>
                  <a:rPr lang="fr-FR" sz="3200">
                    <a:solidFill>
                      <a:srgbClr val="546779"/>
                    </a:solidFill>
                    <a:latin typeface="Community Light" panose="02000303040000020003" pitchFamily="2" charset="0"/>
                  </a:rPr>
                  <a:t>d’étudiants ont accès à LinkedIn Learning dans le monde.</a:t>
                </a:r>
              </a:p>
            </p:txBody>
          </p:sp>
          <p:sp>
            <p:nvSpPr>
              <p:cNvPr id="25" name="TextBox 24">
                <a:extLst>
                  <a:ext uri="{FF2B5EF4-FFF2-40B4-BE49-F238E27FC236}">
                    <a16:creationId xmlns:a16="http://schemas.microsoft.com/office/drawing/2014/main" id="{E5482A1C-35F1-1340-9287-53BDDCDDE9A9}"/>
                  </a:ext>
                </a:extLst>
              </p:cNvPr>
              <p:cNvSpPr txBox="1"/>
              <p:nvPr/>
            </p:nvSpPr>
            <p:spPr>
              <a:xfrm>
                <a:off x="16713683" y="5881458"/>
                <a:ext cx="6037867" cy="151947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8000" dirty="0">
                    <a:solidFill>
                      <a:srgbClr val="44702B"/>
                    </a:solidFill>
                    <a:latin typeface="Community Light" panose="02000303040000020003" pitchFamily="2" charset="0"/>
                    <a:cs typeface="AvenirNext LT Pro Regular"/>
                  </a:rPr>
                  <a:t>+ de 10 M</a:t>
                </a:r>
              </a:p>
            </p:txBody>
          </p:sp>
        </p:grpSp>
      </p:grpSp>
      <p:sp>
        <p:nvSpPr>
          <p:cNvPr id="16" name="Rectangle 15">
            <a:extLst>
              <a:ext uri="{FF2B5EF4-FFF2-40B4-BE49-F238E27FC236}">
                <a16:creationId xmlns:a16="http://schemas.microsoft.com/office/drawing/2014/main" id="{9B1129B7-6EA2-A641-BC3C-062F35101A45}"/>
              </a:ext>
            </a:extLst>
          </p:cNvPr>
          <p:cNvSpPr/>
          <p:nvPr/>
        </p:nvSpPr>
        <p:spPr>
          <a:xfrm>
            <a:off x="1331025" y="3034314"/>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Introduction</a:t>
            </a:r>
          </a:p>
        </p:txBody>
      </p:sp>
    </p:spTree>
    <p:extLst>
      <p:ext uri="{BB962C8B-B14F-4D97-AF65-F5344CB8AC3E}">
        <p14:creationId xmlns:p14="http://schemas.microsoft.com/office/powerpoint/2010/main" val="109081375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62" name="Oval 61">
            <a:extLst>
              <a:ext uri="{FF2B5EF4-FFF2-40B4-BE49-F238E27FC236}">
                <a16:creationId xmlns:a16="http://schemas.microsoft.com/office/drawing/2014/main" id="{2F629678-E105-C04C-979B-C56BC35B1525}"/>
              </a:ext>
            </a:extLst>
          </p:cNvPr>
          <p:cNvSpPr/>
          <p:nvPr/>
        </p:nvSpPr>
        <p:spPr>
          <a:xfrm>
            <a:off x="1323370"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66" name="Group 65">
            <a:extLst>
              <a:ext uri="{FF2B5EF4-FFF2-40B4-BE49-F238E27FC236}">
                <a16:creationId xmlns:a16="http://schemas.microsoft.com/office/drawing/2014/main" id="{15D6378B-B28D-DD42-83B6-D93369FE818D}"/>
              </a:ext>
            </a:extLst>
          </p:cNvPr>
          <p:cNvGrpSpPr/>
          <p:nvPr/>
        </p:nvGrpSpPr>
        <p:grpSpPr>
          <a:xfrm>
            <a:off x="1795859" y="6764801"/>
            <a:ext cx="4946350" cy="2543813"/>
            <a:chOff x="10068812" y="7495100"/>
            <a:chExt cx="3936461" cy="2024447"/>
          </a:xfrm>
        </p:grpSpPr>
        <p:sp>
          <p:nvSpPr>
            <p:cNvPr id="67" name="TextBox 66">
              <a:extLst>
                <a:ext uri="{FF2B5EF4-FFF2-40B4-BE49-F238E27FC236}">
                  <a16:creationId xmlns:a16="http://schemas.microsoft.com/office/drawing/2014/main" id="{A879BFDE-E90A-AD42-AF8E-8D9930F91934}"/>
                </a:ext>
              </a:extLst>
            </p:cNvPr>
            <p:cNvSpPr txBox="1"/>
            <p:nvPr/>
          </p:nvSpPr>
          <p:spPr>
            <a:xfrm>
              <a:off x="10823331" y="8588781"/>
              <a:ext cx="2611438" cy="930766"/>
            </a:xfrm>
            <a:prstGeom prst="rect">
              <a:avLst/>
            </a:prstGeom>
          </p:spPr>
          <p:txBody>
            <a:bodyPr vert="horz" wrap="square" lIns="0" tIns="0" rIns="0" bIns="0" rtlCol="0">
              <a:spAutoFit/>
            </a:bodyPr>
            <a:lstStyle>
              <a:defPPr>
                <a:defRPr lang="en-US"/>
              </a:defPPr>
            </a:lstStyle>
            <a:p>
              <a:pPr algn="ctr" rtl="0"/>
              <a:r>
                <a:rPr lang="fr-FR" sz="3800" dirty="0">
                  <a:solidFill>
                    <a:srgbClr val="546779"/>
                  </a:solidFill>
                  <a:latin typeface="Community Light" panose="02000303040000020003" pitchFamily="2" charset="0"/>
                </a:rPr>
                <a:t>de postes à pourvoir sur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068812" y="7495100"/>
              <a:ext cx="3936461" cy="979753"/>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8000" dirty="0">
                  <a:solidFill>
                    <a:srgbClr val="B1401F"/>
                  </a:solidFill>
                  <a:latin typeface="Community Light" panose="02000303040000020003" pitchFamily="2" charset="0"/>
                  <a:cs typeface="AvenirNext LT Pro Regular"/>
                </a:rPr>
                <a:t>+ de 11 M</a:t>
              </a:r>
            </a:p>
          </p:txBody>
        </p:sp>
      </p:grpSp>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Comment ? </a:t>
            </a:r>
            <a:r>
              <a:rPr lang="fr-FR" sz="7700" dirty="0">
                <a:solidFill>
                  <a:srgbClr val="B1401F"/>
                </a:solidFill>
                <a:latin typeface="Community Light"/>
                <a:cs typeface="Arial"/>
              </a:rPr>
              <a:t>Un guide en 5 étapes pour les services d’orientation</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Services d’orientation</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B1401F"/>
                </a:solidFill>
                <a:latin typeface="Community" panose="02000303040000020003" pitchFamily="2" charset="0"/>
              </a:rPr>
              <a:t>4</a:t>
            </a:r>
          </a:p>
        </p:txBody>
      </p:sp>
      <p:sp>
        <p:nvSpPr>
          <p:cNvPr id="48" name="Oval 47">
            <a:extLst>
              <a:ext uri="{FF2B5EF4-FFF2-40B4-BE49-F238E27FC236}">
                <a16:creationId xmlns:a16="http://schemas.microsoft.com/office/drawing/2014/main" id="{63F7E94C-9796-1B43-8244-5E466782EB2E}"/>
              </a:ext>
            </a:extLst>
          </p:cNvPr>
          <p:cNvSpPr/>
          <p:nvPr/>
        </p:nvSpPr>
        <p:spPr>
          <a:xfrm>
            <a:off x="9020317"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49" name="Group 48">
            <a:extLst>
              <a:ext uri="{FF2B5EF4-FFF2-40B4-BE49-F238E27FC236}">
                <a16:creationId xmlns:a16="http://schemas.microsoft.com/office/drawing/2014/main" id="{3CDD8881-C561-1044-88F1-468DE61B7941}"/>
              </a:ext>
            </a:extLst>
          </p:cNvPr>
          <p:cNvGrpSpPr/>
          <p:nvPr/>
        </p:nvGrpSpPr>
        <p:grpSpPr>
          <a:xfrm>
            <a:off x="9714935" y="6764804"/>
            <a:ext cx="4946350" cy="3016210"/>
            <a:chOff x="10245589" y="7495101"/>
            <a:chExt cx="3936461" cy="2400395"/>
          </a:xfrm>
        </p:grpSpPr>
        <p:sp>
          <p:nvSpPr>
            <p:cNvPr id="50" name="TextBox 49">
              <a:extLst>
                <a:ext uri="{FF2B5EF4-FFF2-40B4-BE49-F238E27FC236}">
                  <a16:creationId xmlns:a16="http://schemas.microsoft.com/office/drawing/2014/main" id="{D048B1A8-9318-924E-A747-572EA66F5BD3}"/>
                </a:ext>
              </a:extLst>
            </p:cNvPr>
            <p:cNvSpPr txBox="1"/>
            <p:nvPr/>
          </p:nvSpPr>
          <p:spPr>
            <a:xfrm>
              <a:off x="10668752" y="8964730"/>
              <a:ext cx="3090132" cy="930766"/>
            </a:xfrm>
            <a:prstGeom prst="rect">
              <a:avLst/>
            </a:prstGeom>
          </p:spPr>
          <p:txBody>
            <a:bodyPr vert="horz" wrap="square" lIns="0" tIns="0" rIns="0" bIns="0" rtlCol="0">
              <a:spAutoFit/>
            </a:bodyPr>
            <a:lstStyle>
              <a:defPPr>
                <a:defRPr lang="en-US"/>
              </a:defPPr>
            </a:lstStyle>
            <a:p>
              <a:pPr algn="ctr" rtl="0"/>
              <a:r>
                <a:rPr lang="fr-FR" sz="3800" dirty="0">
                  <a:solidFill>
                    <a:srgbClr val="546779"/>
                  </a:solidFill>
                  <a:latin typeface="Community Light" panose="02000303040000020003" pitchFamily="2" charset="0"/>
                </a:rPr>
                <a:t>de petites entreprises recrutent sur LinkedIn.</a:t>
              </a:r>
            </a:p>
          </p:txBody>
        </p:sp>
        <p:sp>
          <p:nvSpPr>
            <p:cNvPr id="51" name="TextBox 50">
              <a:extLst>
                <a:ext uri="{FF2B5EF4-FFF2-40B4-BE49-F238E27FC236}">
                  <a16:creationId xmlns:a16="http://schemas.microsoft.com/office/drawing/2014/main" id="{C4FBDDF7-53A3-2E4F-9546-70B4F5863FD1}"/>
                </a:ext>
              </a:extLst>
            </p:cNvPr>
            <p:cNvSpPr txBox="1"/>
            <p:nvPr/>
          </p:nvSpPr>
          <p:spPr>
            <a:xfrm>
              <a:off x="10245589" y="7495101"/>
              <a:ext cx="3936461" cy="159209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3000">
                  <a:solidFill>
                    <a:srgbClr val="B1401F"/>
                  </a:solidFill>
                  <a:latin typeface="Community Light" panose="02000303040000020003" pitchFamily="2" charset="0"/>
                  <a:cs typeface="AvenirNext LT Pro Regular"/>
                </a:rPr>
                <a:t>2 M</a:t>
              </a:r>
            </a:p>
          </p:txBody>
        </p:sp>
      </p:grpSp>
      <p:sp>
        <p:nvSpPr>
          <p:cNvPr id="52" name="Oval 51">
            <a:extLst>
              <a:ext uri="{FF2B5EF4-FFF2-40B4-BE49-F238E27FC236}">
                <a16:creationId xmlns:a16="http://schemas.microsoft.com/office/drawing/2014/main" id="{408C283B-5893-3940-8766-6D1D35E126FE}"/>
              </a:ext>
            </a:extLst>
          </p:cNvPr>
          <p:cNvSpPr/>
          <p:nvPr/>
        </p:nvSpPr>
        <p:spPr>
          <a:xfrm>
            <a:off x="16725764" y="5154157"/>
            <a:ext cx="6342670" cy="6298460"/>
          </a:xfrm>
          <a:prstGeom prst="ellipse">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53" name="Group 52">
            <a:extLst>
              <a:ext uri="{FF2B5EF4-FFF2-40B4-BE49-F238E27FC236}">
                <a16:creationId xmlns:a16="http://schemas.microsoft.com/office/drawing/2014/main" id="{4D4202A6-F48C-0E42-941C-B840FC34014F}"/>
              </a:ext>
            </a:extLst>
          </p:cNvPr>
          <p:cNvGrpSpPr/>
          <p:nvPr/>
        </p:nvGrpSpPr>
        <p:grpSpPr>
          <a:xfrm>
            <a:off x="17420382" y="6272362"/>
            <a:ext cx="4946350" cy="4612949"/>
            <a:chOff x="10245589" y="7495101"/>
            <a:chExt cx="3936461" cy="3671130"/>
          </a:xfrm>
        </p:grpSpPr>
        <p:sp>
          <p:nvSpPr>
            <p:cNvPr id="54" name="TextBox 53">
              <a:extLst>
                <a:ext uri="{FF2B5EF4-FFF2-40B4-BE49-F238E27FC236}">
                  <a16:creationId xmlns:a16="http://schemas.microsoft.com/office/drawing/2014/main" id="{225A8820-D81D-C54C-8D7E-754F24BBC6E1}"/>
                </a:ext>
              </a:extLst>
            </p:cNvPr>
            <p:cNvSpPr txBox="1"/>
            <p:nvPr/>
          </p:nvSpPr>
          <p:spPr>
            <a:xfrm>
              <a:off x="10245589" y="8814824"/>
              <a:ext cx="3936459" cy="2351407"/>
            </a:xfrm>
            <a:prstGeom prst="rect">
              <a:avLst/>
            </a:prstGeom>
          </p:spPr>
          <p:txBody>
            <a:bodyPr vert="horz" wrap="square" lIns="0" tIns="0" rIns="0" bIns="0" rtlCol="0">
              <a:spAutoFit/>
            </a:bodyPr>
            <a:lstStyle>
              <a:defPPr>
                <a:defRPr lang="en-US"/>
              </a:defPPr>
            </a:lstStyle>
            <a:p>
              <a:pPr algn="ctr" rtl="0"/>
              <a:r>
                <a:rPr lang="fr-FR" sz="3800" dirty="0">
                  <a:solidFill>
                    <a:srgbClr val="546779"/>
                  </a:solidFill>
                  <a:latin typeface="Community Light" panose="02000303040000020003" pitchFamily="2" charset="0"/>
                </a:rPr>
                <a:t>des entreprises du Fortune 500 utilisent LinkedIn Talent Solutions pour attirer et recruter </a:t>
              </a:r>
              <a:br>
                <a:rPr lang="en-US" sz="3800" dirty="0">
                  <a:solidFill>
                    <a:srgbClr val="546779"/>
                  </a:solidFill>
                  <a:latin typeface="Community Light" panose="02000303040000020003" pitchFamily="2" charset="0"/>
                </a:rPr>
              </a:br>
              <a:r>
                <a:rPr lang="fr-FR" sz="3800" dirty="0">
                  <a:solidFill>
                    <a:srgbClr val="546779"/>
                  </a:solidFill>
                  <a:latin typeface="Community Light" panose="02000303040000020003" pitchFamily="2" charset="0"/>
                </a:rPr>
                <a:t>des talents.</a:t>
              </a:r>
            </a:p>
            <a:p>
              <a:pPr algn="ctr"/>
              <a:endParaRPr lang="en-US" sz="4000" dirty="0">
                <a:solidFill>
                  <a:srgbClr val="546779"/>
                </a:solidFill>
                <a:latin typeface="Community Light" panose="02000303040000020003" pitchFamily="2" charset="0"/>
              </a:endParaRPr>
            </a:p>
          </p:txBody>
        </p:sp>
        <p:sp>
          <p:nvSpPr>
            <p:cNvPr id="57" name="TextBox 56">
              <a:extLst>
                <a:ext uri="{FF2B5EF4-FFF2-40B4-BE49-F238E27FC236}">
                  <a16:creationId xmlns:a16="http://schemas.microsoft.com/office/drawing/2014/main" id="{CE8C92A1-F51F-5A40-A3E6-DD8BFFD28AE1}"/>
                </a:ext>
              </a:extLst>
            </p:cNvPr>
            <p:cNvSpPr txBox="1"/>
            <p:nvPr/>
          </p:nvSpPr>
          <p:spPr>
            <a:xfrm>
              <a:off x="10245589" y="7495101"/>
              <a:ext cx="3936461" cy="979753"/>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8000" dirty="0">
                  <a:solidFill>
                    <a:srgbClr val="B1401F"/>
                  </a:solidFill>
                  <a:latin typeface="Community Light" panose="02000303040000020003" pitchFamily="2" charset="0"/>
                  <a:cs typeface="AvenirNext LT Pro Regular"/>
                </a:rPr>
                <a:t>+ de 95 %</a:t>
              </a:r>
            </a:p>
          </p:txBody>
        </p:sp>
      </p:grpSp>
    </p:spTree>
    <p:extLst>
      <p:ext uri="{BB962C8B-B14F-4D97-AF65-F5344CB8AC3E}">
        <p14:creationId xmlns:p14="http://schemas.microsoft.com/office/powerpoint/2010/main" val="283593386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3" name="Rectangle 2">
            <a:extLst>
              <a:ext uri="{FF2B5EF4-FFF2-40B4-BE49-F238E27FC236}">
                <a16:creationId xmlns:a16="http://schemas.microsoft.com/office/drawing/2014/main" id="{554871C6-A44C-954E-AB3A-A59C35DBE5CA}"/>
              </a:ext>
            </a:extLst>
          </p:cNvPr>
          <p:cNvSpPr/>
          <p:nvPr/>
        </p:nvSpPr>
        <p:spPr>
          <a:xfrm>
            <a:off x="1354366" y="4737889"/>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grpSp>
        <p:nvGrpSpPr>
          <p:cNvPr id="66" name="Group 65">
            <a:extLst>
              <a:ext uri="{FF2B5EF4-FFF2-40B4-BE49-F238E27FC236}">
                <a16:creationId xmlns:a16="http://schemas.microsoft.com/office/drawing/2014/main" id="{15D6378B-B28D-DD42-83B6-D93369FE818D}"/>
              </a:ext>
            </a:extLst>
          </p:cNvPr>
          <p:cNvGrpSpPr/>
          <p:nvPr/>
        </p:nvGrpSpPr>
        <p:grpSpPr>
          <a:xfrm>
            <a:off x="1870528" y="5471374"/>
            <a:ext cx="5241268" cy="4770536"/>
            <a:chOff x="10128236" y="6484124"/>
            <a:chExt cx="4171166" cy="3796544"/>
          </a:xfrm>
        </p:grpSpPr>
        <p:sp>
          <p:nvSpPr>
            <p:cNvPr id="67" name="TextBox 66">
              <a:extLst>
                <a:ext uri="{FF2B5EF4-FFF2-40B4-BE49-F238E27FC236}">
                  <a16:creationId xmlns:a16="http://schemas.microsoft.com/office/drawing/2014/main" id="{A879BFDE-E90A-AD42-AF8E-8D9930F91934}"/>
                </a:ext>
              </a:extLst>
            </p:cNvPr>
            <p:cNvSpPr txBox="1"/>
            <p:nvPr/>
          </p:nvSpPr>
          <p:spPr>
            <a:xfrm>
              <a:off x="10128236" y="8076223"/>
              <a:ext cx="4171166" cy="2204445"/>
            </a:xfrm>
            <a:prstGeom prst="rect">
              <a:avLst/>
            </a:prstGeom>
          </p:spPr>
          <p:txBody>
            <a:bodyPr vert="horz" wrap="square" lIns="0" tIns="0" rIns="0" bIns="0" rtlCol="0">
              <a:spAutoFit/>
            </a:bodyPr>
            <a:lstStyle>
              <a:defPPr>
                <a:defRPr lang="en-US"/>
              </a:defPPr>
            </a:lstStyle>
            <a:p>
              <a:pPr algn="ctr" rtl="0"/>
              <a:r>
                <a:rPr lang="fr-FR" sz="3600">
                  <a:solidFill>
                    <a:srgbClr val="546779"/>
                  </a:solidFill>
                  <a:latin typeface="Community Light" panose="02000303040000020003" pitchFamily="2" charset="0"/>
                </a:rPr>
                <a:t>Vous avez jusqu’à 4 fois plus de chances de recevoir un retour en postulant dans les 10 minutes qui suivent une notification d’emploi LinkedIn.</a:t>
              </a:r>
            </a:p>
          </p:txBody>
        </p:sp>
        <p:sp>
          <p:nvSpPr>
            <p:cNvPr id="68" name="TextBox 67">
              <a:extLst>
                <a:ext uri="{FF2B5EF4-FFF2-40B4-BE49-F238E27FC236}">
                  <a16:creationId xmlns:a16="http://schemas.microsoft.com/office/drawing/2014/main" id="{25A2EAF8-10B2-8740-8961-FA46D0B5E30D}"/>
                </a:ext>
              </a:extLst>
            </p:cNvPr>
            <p:cNvSpPr txBox="1"/>
            <p:nvPr/>
          </p:nvSpPr>
          <p:spPr>
            <a:xfrm>
              <a:off x="10245589" y="6484124"/>
              <a:ext cx="3936461" cy="171456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4000">
                  <a:solidFill>
                    <a:srgbClr val="B1401F"/>
                  </a:solidFill>
                  <a:latin typeface="Community Light" panose="02000303040000020003" pitchFamily="2" charset="0"/>
                  <a:cs typeface="AvenirNext LT Pro Regular"/>
                </a:rPr>
                <a:t>4x</a:t>
              </a:r>
            </a:p>
          </p:txBody>
        </p:sp>
      </p:grpSp>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B1401F"/>
                </a:solidFill>
                <a:latin typeface="Community Light"/>
                <a:cs typeface="Arial"/>
              </a:rPr>
              <a:t>3 statistiques à partager avec les étudiants en recherche d’emploi</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Services d’orientation</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B1401F"/>
                </a:solidFill>
                <a:latin typeface="Community" panose="02000303040000020003" pitchFamily="2" charset="0"/>
              </a:rPr>
              <a:t>4</a:t>
            </a:r>
          </a:p>
        </p:txBody>
      </p:sp>
      <p:sp>
        <p:nvSpPr>
          <p:cNvPr id="33" name="Rectangle 32">
            <a:extLst>
              <a:ext uri="{FF2B5EF4-FFF2-40B4-BE49-F238E27FC236}">
                <a16:creationId xmlns:a16="http://schemas.microsoft.com/office/drawing/2014/main" id="{0888082C-6704-E041-9C07-FA3A5FCAEE21}"/>
              </a:ext>
            </a:extLst>
          </p:cNvPr>
          <p:cNvSpPr/>
          <p:nvPr/>
        </p:nvSpPr>
        <p:spPr>
          <a:xfrm>
            <a:off x="9044357" y="4737889"/>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2FA2EFE-38A6-BA44-AD69-BBEF64AED3B9}"/>
              </a:ext>
            </a:extLst>
          </p:cNvPr>
          <p:cNvGrpSpPr/>
          <p:nvPr/>
        </p:nvGrpSpPr>
        <p:grpSpPr>
          <a:xfrm>
            <a:off x="9560519" y="5471374"/>
            <a:ext cx="5241268" cy="4770536"/>
            <a:chOff x="10128236" y="6484124"/>
            <a:chExt cx="4171166" cy="3796544"/>
          </a:xfrm>
        </p:grpSpPr>
        <p:sp>
          <p:nvSpPr>
            <p:cNvPr id="41" name="TextBox 40">
              <a:extLst>
                <a:ext uri="{FF2B5EF4-FFF2-40B4-BE49-F238E27FC236}">
                  <a16:creationId xmlns:a16="http://schemas.microsoft.com/office/drawing/2014/main" id="{8BEF8FD4-E4B4-E549-A5AE-8E386A59ED4F}"/>
                </a:ext>
              </a:extLst>
            </p:cNvPr>
            <p:cNvSpPr txBox="1"/>
            <p:nvPr/>
          </p:nvSpPr>
          <p:spPr>
            <a:xfrm>
              <a:off x="10128236" y="8076223"/>
              <a:ext cx="4171166" cy="2204445"/>
            </a:xfrm>
            <a:prstGeom prst="rect">
              <a:avLst/>
            </a:prstGeom>
          </p:spPr>
          <p:txBody>
            <a:bodyPr vert="horz" wrap="square" lIns="0" tIns="0" rIns="0" bIns="0" rtlCol="0">
              <a:spAutoFit/>
            </a:bodyPr>
            <a:lstStyle>
              <a:defPPr>
                <a:defRPr lang="en-US"/>
              </a:defPPr>
            </a:lstStyle>
            <a:p>
              <a:pPr algn="ctr" rtl="0"/>
              <a:r>
                <a:rPr lang="fr-FR" sz="3600">
                  <a:solidFill>
                    <a:srgbClr val="546779"/>
                  </a:solidFill>
                  <a:latin typeface="Community Light" panose="02000303040000020003" pitchFamily="2" charset="0"/>
                </a:rPr>
                <a:t>Un membre LinkedIn ayant un certificat LinkedIn Learning sur son profil a 9 % plus de chances d’obtenir un emploi que s’il n’en avait pas.</a:t>
              </a:r>
            </a:p>
          </p:txBody>
        </p:sp>
        <p:sp>
          <p:nvSpPr>
            <p:cNvPr id="42" name="TextBox 41">
              <a:extLst>
                <a:ext uri="{FF2B5EF4-FFF2-40B4-BE49-F238E27FC236}">
                  <a16:creationId xmlns:a16="http://schemas.microsoft.com/office/drawing/2014/main" id="{1DD7AA0B-708E-9842-8AFB-80241581B28F}"/>
                </a:ext>
              </a:extLst>
            </p:cNvPr>
            <p:cNvSpPr txBox="1"/>
            <p:nvPr/>
          </p:nvSpPr>
          <p:spPr>
            <a:xfrm>
              <a:off x="10245589" y="6484124"/>
              <a:ext cx="3936461" cy="1714569"/>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4000">
                  <a:solidFill>
                    <a:srgbClr val="B1401F"/>
                  </a:solidFill>
                  <a:latin typeface="Community Light" panose="02000303040000020003" pitchFamily="2" charset="0"/>
                  <a:cs typeface="AvenirNext LT Pro Regular"/>
                </a:rPr>
                <a:t>9 %</a:t>
              </a:r>
            </a:p>
          </p:txBody>
        </p:sp>
      </p:grpSp>
      <p:sp>
        <p:nvSpPr>
          <p:cNvPr id="43" name="Rectangle 42">
            <a:extLst>
              <a:ext uri="{FF2B5EF4-FFF2-40B4-BE49-F238E27FC236}">
                <a16:creationId xmlns:a16="http://schemas.microsoft.com/office/drawing/2014/main" id="{620B2575-D767-AA4F-9EAE-F48EFAFD11E0}"/>
              </a:ext>
            </a:extLst>
          </p:cNvPr>
          <p:cNvSpPr/>
          <p:nvPr/>
        </p:nvSpPr>
        <p:spPr>
          <a:xfrm>
            <a:off x="16716298" y="4787366"/>
            <a:ext cx="6298460" cy="6298460"/>
          </a:xfrm>
          <a:prstGeom prst="rect">
            <a:avLst/>
          </a:prstGeom>
          <a:solidFill>
            <a:srgbClr val="F7DFD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58F1424A-98C1-5B42-BDBC-631B0A857072}"/>
              </a:ext>
            </a:extLst>
          </p:cNvPr>
          <p:cNvGrpSpPr/>
          <p:nvPr/>
        </p:nvGrpSpPr>
        <p:grpSpPr>
          <a:xfrm>
            <a:off x="17379920" y="5520851"/>
            <a:ext cx="4946350" cy="4770536"/>
            <a:chOff x="10245589" y="6484124"/>
            <a:chExt cx="3936461" cy="3796544"/>
          </a:xfrm>
        </p:grpSpPr>
        <p:sp>
          <p:nvSpPr>
            <p:cNvPr id="47" name="TextBox 46">
              <a:extLst>
                <a:ext uri="{FF2B5EF4-FFF2-40B4-BE49-F238E27FC236}">
                  <a16:creationId xmlns:a16="http://schemas.microsoft.com/office/drawing/2014/main" id="{86D7DE56-D20D-CD4F-B147-6BE210E41E39}"/>
                </a:ext>
              </a:extLst>
            </p:cNvPr>
            <p:cNvSpPr txBox="1"/>
            <p:nvPr/>
          </p:nvSpPr>
          <p:spPr>
            <a:xfrm>
              <a:off x="10419295" y="8076223"/>
              <a:ext cx="3589049" cy="2204445"/>
            </a:xfrm>
            <a:prstGeom prst="rect">
              <a:avLst/>
            </a:prstGeom>
          </p:spPr>
          <p:txBody>
            <a:bodyPr vert="horz" wrap="square" lIns="0" tIns="0" rIns="0" bIns="0" rtlCol="0">
              <a:spAutoFit/>
            </a:bodyPr>
            <a:lstStyle>
              <a:defPPr>
                <a:defRPr lang="en-US"/>
              </a:defPPr>
            </a:lstStyle>
            <a:p>
              <a:pPr algn="ctr" rtl="0"/>
              <a:r>
                <a:rPr lang="fr-FR" sz="3600">
                  <a:solidFill>
                    <a:srgbClr val="546779"/>
                  </a:solidFill>
                  <a:latin typeface="Community Light" panose="02000303040000020003" pitchFamily="2" charset="0"/>
                </a:rPr>
                <a:t>Sur LinkedIn, les candidats ont près de 4 fois plus de chances d’obtenir un emploi dans une entreprise où ils ont des relations.</a:t>
              </a:r>
            </a:p>
          </p:txBody>
        </p:sp>
        <p:sp>
          <p:nvSpPr>
            <p:cNvPr id="55" name="TextBox 54">
              <a:extLst>
                <a:ext uri="{FF2B5EF4-FFF2-40B4-BE49-F238E27FC236}">
                  <a16:creationId xmlns:a16="http://schemas.microsoft.com/office/drawing/2014/main" id="{1C7AEEDE-5435-084B-B7FF-E66E8412170B}"/>
                </a:ext>
              </a:extLst>
            </p:cNvPr>
            <p:cNvSpPr txBox="1"/>
            <p:nvPr/>
          </p:nvSpPr>
          <p:spPr>
            <a:xfrm>
              <a:off x="10245589" y="6484124"/>
              <a:ext cx="3936461" cy="171456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4000">
                  <a:solidFill>
                    <a:srgbClr val="B1401F"/>
                  </a:solidFill>
                  <a:latin typeface="Community Light" panose="02000303040000020003" pitchFamily="2" charset="0"/>
                  <a:cs typeface="AvenirNext LT Pro Regular"/>
                </a:rPr>
                <a:t>4x</a:t>
              </a:r>
            </a:p>
          </p:txBody>
        </p:sp>
      </p:grpSp>
    </p:spTree>
    <p:extLst>
      <p:ext uri="{BB962C8B-B14F-4D97-AF65-F5344CB8AC3E}">
        <p14:creationId xmlns:p14="http://schemas.microsoft.com/office/powerpoint/2010/main" val="119024076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5" name="Rectangle 34">
            <a:extLst>
              <a:ext uri="{FF2B5EF4-FFF2-40B4-BE49-F238E27FC236}">
                <a16:creationId xmlns:a16="http://schemas.microsoft.com/office/drawing/2014/main" id="{20947775-5CE2-5B4D-BDD5-E247132E333D}"/>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B1401F"/>
                </a:solidFill>
                <a:latin typeface="Community Light"/>
                <a:cs typeface="Arial"/>
              </a:rPr>
              <a:t>10 cours LinkedIn Learning qui aideront vos étudiants à se préparer au monde du travail.</a:t>
            </a:r>
          </a:p>
        </p:txBody>
      </p:sp>
      <p:sp>
        <p:nvSpPr>
          <p:cNvPr id="37" name="Rectangle 36">
            <a:extLst>
              <a:ext uri="{FF2B5EF4-FFF2-40B4-BE49-F238E27FC236}">
                <a16:creationId xmlns:a16="http://schemas.microsoft.com/office/drawing/2014/main" id="{D6885502-C819-AF4B-AF14-E26A5F6851F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Services d’orientation</a:t>
            </a:r>
          </a:p>
        </p:txBody>
      </p:sp>
      <p:sp>
        <p:nvSpPr>
          <p:cNvPr id="38" name="Oval 37">
            <a:extLst>
              <a:ext uri="{FF2B5EF4-FFF2-40B4-BE49-F238E27FC236}">
                <a16:creationId xmlns:a16="http://schemas.microsoft.com/office/drawing/2014/main" id="{7FF03521-D143-AA49-AAEB-3E335B2C5C90}"/>
              </a:ext>
            </a:extLst>
          </p:cNvPr>
          <p:cNvSpPr/>
          <p:nvPr/>
        </p:nvSpPr>
        <p:spPr>
          <a:xfrm>
            <a:off x="1286846" y="962503"/>
            <a:ext cx="509013" cy="509015"/>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39" name="Rectangle 38">
            <a:extLst>
              <a:ext uri="{FF2B5EF4-FFF2-40B4-BE49-F238E27FC236}">
                <a16:creationId xmlns:a16="http://schemas.microsoft.com/office/drawing/2014/main" id="{442E73F8-6C5D-F743-8A2B-61F8029E98D8}"/>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B1401F"/>
                </a:solidFill>
                <a:latin typeface="Community" panose="02000303040000020003" pitchFamily="2" charset="0"/>
              </a:rPr>
              <a:t>4</a:t>
            </a:r>
          </a:p>
        </p:txBody>
      </p:sp>
      <p:grpSp>
        <p:nvGrpSpPr>
          <p:cNvPr id="5" name="Group 4">
            <a:extLst>
              <a:ext uri="{FF2B5EF4-FFF2-40B4-BE49-F238E27FC236}">
                <a16:creationId xmlns:a16="http://schemas.microsoft.com/office/drawing/2014/main" id="{61CFDF1C-3DE9-9943-8A8B-834F0EA8409F}"/>
              </a:ext>
            </a:extLst>
          </p:cNvPr>
          <p:cNvGrpSpPr/>
          <p:nvPr/>
        </p:nvGrpSpPr>
        <p:grpSpPr>
          <a:xfrm>
            <a:off x="9373268" y="4656046"/>
            <a:ext cx="13690538" cy="7310767"/>
            <a:chOff x="9373268" y="4644468"/>
            <a:chExt cx="13690538" cy="7310767"/>
          </a:xfrm>
        </p:grpSpPr>
        <p:grpSp>
          <p:nvGrpSpPr>
            <p:cNvPr id="40" name="Group 39">
              <a:extLst>
                <a:ext uri="{FF2B5EF4-FFF2-40B4-BE49-F238E27FC236}">
                  <a16:creationId xmlns:a16="http://schemas.microsoft.com/office/drawing/2014/main" id="{831B21CC-1E08-5740-BF07-B77CCF17CBBD}"/>
                </a:ext>
              </a:extLst>
            </p:cNvPr>
            <p:cNvGrpSpPr/>
            <p:nvPr/>
          </p:nvGrpSpPr>
          <p:grpSpPr>
            <a:xfrm>
              <a:off x="9492777" y="4773544"/>
              <a:ext cx="492782" cy="492784"/>
              <a:chOff x="1382351" y="3938979"/>
              <a:chExt cx="492782" cy="492784"/>
            </a:xfrm>
          </p:grpSpPr>
          <p:sp>
            <p:nvSpPr>
              <p:cNvPr id="41" name="Oval 40">
                <a:extLst>
                  <a:ext uri="{FF2B5EF4-FFF2-40B4-BE49-F238E27FC236}">
                    <a16:creationId xmlns:a16="http://schemas.microsoft.com/office/drawing/2014/main" id="{0150E0E0-6503-DE47-BFE4-F359F9E48BF0}"/>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42" name="Rectangle 41">
                <a:extLst>
                  <a:ext uri="{FF2B5EF4-FFF2-40B4-BE49-F238E27FC236}">
                    <a16:creationId xmlns:a16="http://schemas.microsoft.com/office/drawing/2014/main" id="{B005320B-670F-D640-BAB0-0ED9A8CB3CF3}"/>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3" name="Rectangle 42">
              <a:extLst>
                <a:ext uri="{FF2B5EF4-FFF2-40B4-BE49-F238E27FC236}">
                  <a16:creationId xmlns:a16="http://schemas.microsoft.com/office/drawing/2014/main" id="{19C8B8DC-9CDA-4E4C-A16D-C07D8869FB8E}"/>
                </a:ext>
              </a:extLst>
            </p:cNvPr>
            <p:cNvSpPr/>
            <p:nvPr/>
          </p:nvSpPr>
          <p:spPr>
            <a:xfrm>
              <a:off x="10167618" y="4644468"/>
              <a:ext cx="12896188" cy="731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rtl="0">
                <a:lnSpc>
                  <a:spcPct val="110000"/>
                </a:lnSpc>
              </a:pPr>
              <a:r>
                <a:rPr lang="fr-FR" sz="4000" dirty="0">
                  <a:solidFill>
                    <a:srgbClr val="B1401F"/>
                  </a:solidFill>
                  <a:latin typeface="Community Light" panose="02000303040000020003" pitchFamily="2" charset="0"/>
                  <a:hlinkClick r:id="rId4"/>
                </a:rPr>
                <a:t>Recherche d’emploi pour les diplômés</a:t>
              </a:r>
            </a:p>
            <a:p>
              <a:pPr rtl="0">
                <a:lnSpc>
                  <a:spcPct val="110000"/>
                </a:lnSpc>
              </a:pPr>
              <a:r>
                <a:rPr lang="fr-FR" sz="4000" dirty="0">
                  <a:solidFill>
                    <a:srgbClr val="B1401F"/>
                  </a:solidFill>
                  <a:latin typeface="Community Light" panose="02000303040000020003" pitchFamily="2" charset="0"/>
                  <a:hlinkClick r:id="rId5"/>
                </a:rPr>
                <a:t>Optimiser votre profil LinkedIn</a:t>
              </a:r>
              <a:r>
                <a:rPr lang="fr-FR" sz="4000" dirty="0">
                  <a:solidFill>
                    <a:srgbClr val="B1401F"/>
                  </a:solidFill>
                  <a:latin typeface="Community Light" panose="02000303040000020003" pitchFamily="2" charset="0"/>
                </a:rPr>
                <a:t> </a:t>
              </a:r>
            </a:p>
            <a:p>
              <a:pPr rtl="0">
                <a:lnSpc>
                  <a:spcPct val="110000"/>
                </a:lnSpc>
              </a:pPr>
              <a:r>
                <a:rPr lang="fr-FR" sz="4000" dirty="0">
                  <a:solidFill>
                    <a:srgbClr val="B1401F"/>
                  </a:solidFill>
                  <a:latin typeface="Community Light" panose="02000303040000020003" pitchFamily="2" charset="0"/>
                  <a:hlinkClick r:id="rId6"/>
                </a:rPr>
                <a:t>Networking professionnel</a:t>
              </a:r>
            </a:p>
            <a:p>
              <a:pPr rtl="0">
                <a:lnSpc>
                  <a:spcPct val="110000"/>
                </a:lnSpc>
              </a:pPr>
              <a:r>
                <a:rPr lang="fr-FR" sz="4000" dirty="0">
                  <a:solidFill>
                    <a:srgbClr val="B1401F"/>
                  </a:solidFill>
                  <a:latin typeface="Community Light" panose="02000303040000020003" pitchFamily="2" charset="0"/>
                  <a:hlinkClick r:id="rId7"/>
                </a:rPr>
                <a:t>J. T. O’Donnell : attirer les recruteurs</a:t>
              </a:r>
              <a:r>
                <a:rPr lang="fr-FR" sz="4000" dirty="0">
                  <a:solidFill>
                    <a:srgbClr val="B1401F"/>
                  </a:solidFill>
                  <a:latin typeface="Community Light" panose="02000303040000020003" pitchFamily="2" charset="0"/>
                </a:rPr>
                <a:t> </a:t>
              </a:r>
            </a:p>
            <a:p>
              <a:pPr rtl="0">
                <a:lnSpc>
                  <a:spcPct val="110000"/>
                </a:lnSpc>
              </a:pPr>
              <a:r>
                <a:rPr lang="fr-FR" sz="4000" dirty="0">
                  <a:solidFill>
                    <a:srgbClr val="B1401F"/>
                  </a:solidFill>
                  <a:latin typeface="Community Light" panose="02000303040000020003" pitchFamily="2" charset="0"/>
                  <a:hlinkClick r:id="rId8"/>
                </a:rPr>
                <a:t>Conseils d’experts pour répondre aux questions fréquentes en entretien</a:t>
              </a:r>
            </a:p>
            <a:p>
              <a:pPr rtl="0">
                <a:lnSpc>
                  <a:spcPct val="110000"/>
                </a:lnSpc>
              </a:pPr>
              <a:r>
                <a:rPr lang="fr-FR" sz="4000" dirty="0">
                  <a:solidFill>
                    <a:srgbClr val="B1401F"/>
                  </a:solidFill>
                  <a:latin typeface="Community Light" panose="02000303040000020003" pitchFamily="2" charset="0"/>
                  <a:hlinkClick r:id="rId9"/>
                </a:rPr>
                <a:t>Gestion du stress et résilience lors de la recherche d’emploi</a:t>
              </a:r>
            </a:p>
            <a:p>
              <a:pPr rtl="0">
                <a:lnSpc>
                  <a:spcPct val="110000"/>
                </a:lnSpc>
              </a:pPr>
              <a:r>
                <a:rPr lang="fr-FR" sz="4000" dirty="0">
                  <a:solidFill>
                    <a:srgbClr val="B1401F"/>
                  </a:solidFill>
                  <a:latin typeface="Community Light" panose="02000303040000020003" pitchFamily="2" charset="0"/>
                  <a:hlinkClick r:id="rId10"/>
                </a:rPr>
                <a:t>Refaire son CV</a:t>
              </a:r>
            </a:p>
            <a:p>
              <a:pPr rtl="0">
                <a:lnSpc>
                  <a:spcPct val="110000"/>
                </a:lnSpc>
              </a:pPr>
              <a:r>
                <a:rPr lang="fr-FR" sz="4000" dirty="0">
                  <a:solidFill>
                    <a:srgbClr val="B1401F"/>
                  </a:solidFill>
                  <a:latin typeface="Community Light" panose="02000303040000020003" pitchFamily="2" charset="0"/>
                  <a:hlinkClick r:id="rId11"/>
                </a:rPr>
                <a:t>Jodi Glickman : savoir se vendre</a:t>
              </a:r>
            </a:p>
            <a:p>
              <a:pPr rtl="0">
                <a:lnSpc>
                  <a:spcPct val="110000"/>
                </a:lnSpc>
              </a:pPr>
              <a:r>
                <a:rPr lang="fr-FR" sz="4000" dirty="0">
                  <a:solidFill>
                    <a:srgbClr val="B1401F"/>
                  </a:solidFill>
                  <a:latin typeface="Community Light" panose="02000303040000020003" pitchFamily="2" charset="0"/>
                  <a:hlinkClick r:id="rId12"/>
                </a:rPr>
                <a:t>Transformer un stage en emploi</a:t>
              </a:r>
            </a:p>
            <a:p>
              <a:pPr rtl="0">
                <a:lnSpc>
                  <a:spcPct val="110000"/>
                </a:lnSpc>
              </a:pPr>
              <a:r>
                <a:rPr lang="fr-FR" sz="4000" dirty="0">
                  <a:solidFill>
                    <a:srgbClr val="B1401F"/>
                  </a:solidFill>
                  <a:latin typeface="Community Light" panose="02000303040000020003" pitchFamily="2" charset="0"/>
                  <a:hlinkClick r:id="rId13"/>
                </a:rPr>
                <a:t>Conseils de carrière de la part de grands noms des affaires</a:t>
              </a:r>
            </a:p>
            <a:p>
              <a:pPr rtl="0">
                <a:lnSpc>
                  <a:spcPct val="150000"/>
                </a:lnSpc>
              </a:pPr>
              <a:r>
                <a:rPr lang="fr-FR" sz="2400" b="1" dirty="0">
                  <a:solidFill>
                    <a:srgbClr val="B1401F"/>
                  </a:solidFill>
                  <a:latin typeface="Community Semibold" panose="02000303040000020003" pitchFamily="2" charset="0"/>
                  <a:hlinkClick r:id="rId14"/>
                </a:rPr>
                <a:t>Voir plus</a:t>
              </a:r>
            </a:p>
          </p:txBody>
        </p:sp>
        <p:grpSp>
          <p:nvGrpSpPr>
            <p:cNvPr id="44" name="Group 43">
              <a:extLst>
                <a:ext uri="{FF2B5EF4-FFF2-40B4-BE49-F238E27FC236}">
                  <a16:creationId xmlns:a16="http://schemas.microsoft.com/office/drawing/2014/main" id="{9334F020-99F6-AA43-BDBD-1B9D3DE8B014}"/>
                </a:ext>
              </a:extLst>
            </p:cNvPr>
            <p:cNvGrpSpPr/>
            <p:nvPr/>
          </p:nvGrpSpPr>
          <p:grpSpPr>
            <a:xfrm>
              <a:off x="9373268" y="10815086"/>
              <a:ext cx="731800" cy="492784"/>
              <a:chOff x="1262842" y="3938979"/>
              <a:chExt cx="731800" cy="492784"/>
            </a:xfrm>
          </p:grpSpPr>
          <p:sp>
            <p:nvSpPr>
              <p:cNvPr id="47" name="Oval 46">
                <a:extLst>
                  <a:ext uri="{FF2B5EF4-FFF2-40B4-BE49-F238E27FC236}">
                    <a16:creationId xmlns:a16="http://schemas.microsoft.com/office/drawing/2014/main" id="{A1EB7081-69B1-4747-879A-550B4AB7D56F}"/>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55" name="Rectangle 54">
                <a:extLst>
                  <a:ext uri="{FF2B5EF4-FFF2-40B4-BE49-F238E27FC236}">
                    <a16:creationId xmlns:a16="http://schemas.microsoft.com/office/drawing/2014/main" id="{32249A79-AA32-4D41-B93D-2B8523C77CDC}"/>
                  </a:ext>
                </a:extLst>
              </p:cNvPr>
              <p:cNvSpPr/>
              <p:nvPr/>
            </p:nvSpPr>
            <p:spPr>
              <a:xfrm>
                <a:off x="1262842" y="3996047"/>
                <a:ext cx="731800"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10</a:t>
                </a:r>
              </a:p>
            </p:txBody>
          </p:sp>
        </p:grpSp>
        <p:grpSp>
          <p:nvGrpSpPr>
            <p:cNvPr id="56" name="Group 55">
              <a:extLst>
                <a:ext uri="{FF2B5EF4-FFF2-40B4-BE49-F238E27FC236}">
                  <a16:creationId xmlns:a16="http://schemas.microsoft.com/office/drawing/2014/main" id="{7D99FEEC-82FB-5C45-938A-9957726C8185}"/>
                </a:ext>
              </a:extLst>
            </p:cNvPr>
            <p:cNvGrpSpPr/>
            <p:nvPr/>
          </p:nvGrpSpPr>
          <p:grpSpPr>
            <a:xfrm>
              <a:off x="9373268" y="10143800"/>
              <a:ext cx="731800" cy="492784"/>
              <a:chOff x="1262842" y="3938979"/>
              <a:chExt cx="731800" cy="492784"/>
            </a:xfrm>
          </p:grpSpPr>
          <p:sp>
            <p:nvSpPr>
              <p:cNvPr id="58" name="Oval 57">
                <a:extLst>
                  <a:ext uri="{FF2B5EF4-FFF2-40B4-BE49-F238E27FC236}">
                    <a16:creationId xmlns:a16="http://schemas.microsoft.com/office/drawing/2014/main" id="{8A78BBC0-AC05-8F48-84BF-9BACDCE7BFB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59" name="Rectangle 58">
                <a:extLst>
                  <a:ext uri="{FF2B5EF4-FFF2-40B4-BE49-F238E27FC236}">
                    <a16:creationId xmlns:a16="http://schemas.microsoft.com/office/drawing/2014/main" id="{BAE90D17-1508-634C-811F-8920D5DFC4AD}"/>
                  </a:ext>
                </a:extLst>
              </p:cNvPr>
              <p:cNvSpPr/>
              <p:nvPr/>
            </p:nvSpPr>
            <p:spPr>
              <a:xfrm>
                <a:off x="1262842" y="3996047"/>
                <a:ext cx="731800"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9</a:t>
                </a:r>
              </a:p>
            </p:txBody>
          </p:sp>
        </p:grpSp>
        <p:grpSp>
          <p:nvGrpSpPr>
            <p:cNvPr id="60" name="Group 59">
              <a:extLst>
                <a:ext uri="{FF2B5EF4-FFF2-40B4-BE49-F238E27FC236}">
                  <a16:creationId xmlns:a16="http://schemas.microsoft.com/office/drawing/2014/main" id="{8F9C106F-061F-844E-A70E-73D74FA2A2C5}"/>
                </a:ext>
              </a:extLst>
            </p:cNvPr>
            <p:cNvGrpSpPr/>
            <p:nvPr/>
          </p:nvGrpSpPr>
          <p:grpSpPr>
            <a:xfrm>
              <a:off x="9492777" y="9472518"/>
              <a:ext cx="492782" cy="492784"/>
              <a:chOff x="1382351" y="3938979"/>
              <a:chExt cx="492782" cy="492784"/>
            </a:xfrm>
          </p:grpSpPr>
          <p:sp>
            <p:nvSpPr>
              <p:cNvPr id="63" name="Oval 62">
                <a:extLst>
                  <a:ext uri="{FF2B5EF4-FFF2-40B4-BE49-F238E27FC236}">
                    <a16:creationId xmlns:a16="http://schemas.microsoft.com/office/drawing/2014/main" id="{2968D51D-BECA-CD47-8495-9FE6727EB3A5}"/>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4" name="Rectangle 63">
                <a:extLst>
                  <a:ext uri="{FF2B5EF4-FFF2-40B4-BE49-F238E27FC236}">
                    <a16:creationId xmlns:a16="http://schemas.microsoft.com/office/drawing/2014/main" id="{71BA9E72-5E9F-1041-B641-E39CA4AD7A60}"/>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8</a:t>
                </a:r>
              </a:p>
            </p:txBody>
          </p:sp>
        </p:grpSp>
        <p:grpSp>
          <p:nvGrpSpPr>
            <p:cNvPr id="65" name="Group 64">
              <a:extLst>
                <a:ext uri="{FF2B5EF4-FFF2-40B4-BE49-F238E27FC236}">
                  <a16:creationId xmlns:a16="http://schemas.microsoft.com/office/drawing/2014/main" id="{20748C21-790B-B349-9584-C7FA34289180}"/>
                </a:ext>
              </a:extLst>
            </p:cNvPr>
            <p:cNvGrpSpPr/>
            <p:nvPr/>
          </p:nvGrpSpPr>
          <p:grpSpPr>
            <a:xfrm>
              <a:off x="9492777" y="8801236"/>
              <a:ext cx="492782" cy="492784"/>
              <a:chOff x="1382351" y="3938979"/>
              <a:chExt cx="492782" cy="492784"/>
            </a:xfrm>
          </p:grpSpPr>
          <p:sp>
            <p:nvSpPr>
              <p:cNvPr id="69" name="Oval 68">
                <a:extLst>
                  <a:ext uri="{FF2B5EF4-FFF2-40B4-BE49-F238E27FC236}">
                    <a16:creationId xmlns:a16="http://schemas.microsoft.com/office/drawing/2014/main" id="{21908B4B-ED54-3943-9F10-ADC334962BB0}"/>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0" name="Rectangle 69">
                <a:extLst>
                  <a:ext uri="{FF2B5EF4-FFF2-40B4-BE49-F238E27FC236}">
                    <a16:creationId xmlns:a16="http://schemas.microsoft.com/office/drawing/2014/main" id="{5E3DA9C3-71DF-E543-B53B-4C4E0EAC4BD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7</a:t>
                </a:r>
              </a:p>
            </p:txBody>
          </p:sp>
        </p:grpSp>
        <p:grpSp>
          <p:nvGrpSpPr>
            <p:cNvPr id="71" name="Group 70">
              <a:extLst>
                <a:ext uri="{FF2B5EF4-FFF2-40B4-BE49-F238E27FC236}">
                  <a16:creationId xmlns:a16="http://schemas.microsoft.com/office/drawing/2014/main" id="{68E3AF60-EF9D-C742-A193-53E9E1F7C7A9}"/>
                </a:ext>
              </a:extLst>
            </p:cNvPr>
            <p:cNvGrpSpPr/>
            <p:nvPr/>
          </p:nvGrpSpPr>
          <p:grpSpPr>
            <a:xfrm>
              <a:off x="9492777" y="8129954"/>
              <a:ext cx="492782" cy="492784"/>
              <a:chOff x="1382351" y="3938979"/>
              <a:chExt cx="492782" cy="492784"/>
            </a:xfrm>
          </p:grpSpPr>
          <p:sp>
            <p:nvSpPr>
              <p:cNvPr id="72" name="Oval 71">
                <a:extLst>
                  <a:ext uri="{FF2B5EF4-FFF2-40B4-BE49-F238E27FC236}">
                    <a16:creationId xmlns:a16="http://schemas.microsoft.com/office/drawing/2014/main" id="{56BF141C-2C3C-0046-86EB-812F52FAEAAF}"/>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3" name="Rectangle 72">
                <a:extLst>
                  <a:ext uri="{FF2B5EF4-FFF2-40B4-BE49-F238E27FC236}">
                    <a16:creationId xmlns:a16="http://schemas.microsoft.com/office/drawing/2014/main" id="{577FC632-D2BF-0348-97DD-3FCE6544D90B}"/>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6</a:t>
                </a:r>
              </a:p>
            </p:txBody>
          </p:sp>
        </p:grpSp>
        <p:grpSp>
          <p:nvGrpSpPr>
            <p:cNvPr id="74" name="Group 73">
              <a:extLst>
                <a:ext uri="{FF2B5EF4-FFF2-40B4-BE49-F238E27FC236}">
                  <a16:creationId xmlns:a16="http://schemas.microsoft.com/office/drawing/2014/main" id="{2C25502B-125E-3745-950A-994642334FC9}"/>
                </a:ext>
              </a:extLst>
            </p:cNvPr>
            <p:cNvGrpSpPr/>
            <p:nvPr/>
          </p:nvGrpSpPr>
          <p:grpSpPr>
            <a:xfrm>
              <a:off x="9492777" y="7458672"/>
              <a:ext cx="492782" cy="492784"/>
              <a:chOff x="1382351" y="3938979"/>
              <a:chExt cx="492782" cy="492784"/>
            </a:xfrm>
          </p:grpSpPr>
          <p:sp>
            <p:nvSpPr>
              <p:cNvPr id="75" name="Oval 74">
                <a:extLst>
                  <a:ext uri="{FF2B5EF4-FFF2-40B4-BE49-F238E27FC236}">
                    <a16:creationId xmlns:a16="http://schemas.microsoft.com/office/drawing/2014/main" id="{A3D7AE82-DBB2-1B48-BFE7-743D260094B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6" name="Rectangle 75">
                <a:extLst>
                  <a:ext uri="{FF2B5EF4-FFF2-40B4-BE49-F238E27FC236}">
                    <a16:creationId xmlns:a16="http://schemas.microsoft.com/office/drawing/2014/main" id="{84E6D526-0B82-1C4E-8420-08C4E78318A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5</a:t>
                </a:r>
              </a:p>
            </p:txBody>
          </p:sp>
        </p:grpSp>
        <p:grpSp>
          <p:nvGrpSpPr>
            <p:cNvPr id="77" name="Group 76">
              <a:extLst>
                <a:ext uri="{FF2B5EF4-FFF2-40B4-BE49-F238E27FC236}">
                  <a16:creationId xmlns:a16="http://schemas.microsoft.com/office/drawing/2014/main" id="{45EDCC7E-269E-224A-A2C9-221DDA66EE98}"/>
                </a:ext>
              </a:extLst>
            </p:cNvPr>
            <p:cNvGrpSpPr/>
            <p:nvPr/>
          </p:nvGrpSpPr>
          <p:grpSpPr>
            <a:xfrm>
              <a:off x="9492777" y="6787390"/>
              <a:ext cx="492782" cy="492784"/>
              <a:chOff x="1382351" y="3938979"/>
              <a:chExt cx="492782" cy="492784"/>
            </a:xfrm>
          </p:grpSpPr>
          <p:sp>
            <p:nvSpPr>
              <p:cNvPr id="78" name="Oval 77">
                <a:extLst>
                  <a:ext uri="{FF2B5EF4-FFF2-40B4-BE49-F238E27FC236}">
                    <a16:creationId xmlns:a16="http://schemas.microsoft.com/office/drawing/2014/main" id="{2DBE7FBC-8FF1-3145-932E-C7AF2CC9FBBC}"/>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79" name="Rectangle 78">
                <a:extLst>
                  <a:ext uri="{FF2B5EF4-FFF2-40B4-BE49-F238E27FC236}">
                    <a16:creationId xmlns:a16="http://schemas.microsoft.com/office/drawing/2014/main" id="{9658A880-A7A7-FB4E-8F10-CBFB95472E8C}"/>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grpSp>
          <p:nvGrpSpPr>
            <p:cNvPr id="80" name="Group 79">
              <a:extLst>
                <a:ext uri="{FF2B5EF4-FFF2-40B4-BE49-F238E27FC236}">
                  <a16:creationId xmlns:a16="http://schemas.microsoft.com/office/drawing/2014/main" id="{102679E5-4929-6142-83B8-CBF0332E4D3C}"/>
                </a:ext>
              </a:extLst>
            </p:cNvPr>
            <p:cNvGrpSpPr/>
            <p:nvPr/>
          </p:nvGrpSpPr>
          <p:grpSpPr>
            <a:xfrm>
              <a:off x="9492777" y="6116108"/>
              <a:ext cx="492782" cy="492784"/>
              <a:chOff x="1382351" y="3938979"/>
              <a:chExt cx="492782" cy="492784"/>
            </a:xfrm>
          </p:grpSpPr>
          <p:sp>
            <p:nvSpPr>
              <p:cNvPr id="81" name="Oval 80">
                <a:extLst>
                  <a:ext uri="{FF2B5EF4-FFF2-40B4-BE49-F238E27FC236}">
                    <a16:creationId xmlns:a16="http://schemas.microsoft.com/office/drawing/2014/main" id="{D71251BE-ED21-924C-8FF5-97E1F9977DB6}"/>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82" name="Rectangle 81">
                <a:extLst>
                  <a:ext uri="{FF2B5EF4-FFF2-40B4-BE49-F238E27FC236}">
                    <a16:creationId xmlns:a16="http://schemas.microsoft.com/office/drawing/2014/main" id="{644D2EFC-F7D6-B048-9E2A-D6130DB1CF6A}"/>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grpSp>
          <p:nvGrpSpPr>
            <p:cNvPr id="83" name="Group 82">
              <a:extLst>
                <a:ext uri="{FF2B5EF4-FFF2-40B4-BE49-F238E27FC236}">
                  <a16:creationId xmlns:a16="http://schemas.microsoft.com/office/drawing/2014/main" id="{E5BF9FDD-6CF6-494F-8CB5-4313E1C87722}"/>
                </a:ext>
              </a:extLst>
            </p:cNvPr>
            <p:cNvGrpSpPr/>
            <p:nvPr/>
          </p:nvGrpSpPr>
          <p:grpSpPr>
            <a:xfrm>
              <a:off x="9492777" y="5444826"/>
              <a:ext cx="492782" cy="492784"/>
              <a:chOff x="1382351" y="3938979"/>
              <a:chExt cx="492782" cy="492784"/>
            </a:xfrm>
          </p:grpSpPr>
          <p:sp>
            <p:nvSpPr>
              <p:cNvPr id="85" name="Oval 84">
                <a:extLst>
                  <a:ext uri="{FF2B5EF4-FFF2-40B4-BE49-F238E27FC236}">
                    <a16:creationId xmlns:a16="http://schemas.microsoft.com/office/drawing/2014/main" id="{C0B94FDC-85A0-3641-B174-B9545E91B5E9}"/>
                  </a:ext>
                </a:extLst>
              </p:cNvPr>
              <p:cNvSpPr/>
              <p:nvPr/>
            </p:nvSpPr>
            <p:spPr>
              <a:xfrm>
                <a:off x="1382351" y="3938979"/>
                <a:ext cx="492782" cy="492784"/>
              </a:xfrm>
              <a:prstGeom prst="ellipse">
                <a:avLst/>
              </a:prstGeom>
              <a:solidFill>
                <a:srgbClr val="B14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86" name="Rectangle 85">
                <a:extLst>
                  <a:ext uri="{FF2B5EF4-FFF2-40B4-BE49-F238E27FC236}">
                    <a16:creationId xmlns:a16="http://schemas.microsoft.com/office/drawing/2014/main" id="{A587A40D-44E5-DA40-91DC-9FFDF7978EA9}"/>
                  </a:ext>
                </a:extLst>
              </p:cNvPr>
              <p:cNvSpPr/>
              <p:nvPr/>
            </p:nvSpPr>
            <p:spPr>
              <a:xfrm>
                <a:off x="1466883" y="3996047"/>
                <a:ext cx="32371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grpSp>
      <p:pic>
        <p:nvPicPr>
          <p:cNvPr id="4" name="Picture 3">
            <a:extLst>
              <a:ext uri="{FF2B5EF4-FFF2-40B4-BE49-F238E27FC236}">
                <a16:creationId xmlns:a16="http://schemas.microsoft.com/office/drawing/2014/main" id="{53CDBAE9-2492-FD40-AA92-BD225D21AEDC}"/>
              </a:ext>
            </a:extLst>
          </p:cNvPr>
          <p:cNvPicPr>
            <a:picLocks noChangeAspect="1"/>
          </p:cNvPicPr>
          <p:nvPr/>
        </p:nvPicPr>
        <p:blipFill>
          <a:blip r:embed="rId15"/>
          <a:stretch>
            <a:fillRect/>
          </a:stretch>
        </p:blipFill>
        <p:spPr>
          <a:xfrm>
            <a:off x="1327450" y="4685905"/>
            <a:ext cx="7251048" cy="7251048"/>
          </a:xfrm>
          <a:prstGeom prst="ellipse">
            <a:avLst/>
          </a:prstGeom>
        </p:spPr>
      </p:pic>
    </p:spTree>
    <p:extLst>
      <p:ext uri="{BB962C8B-B14F-4D97-AF65-F5344CB8AC3E}">
        <p14:creationId xmlns:p14="http://schemas.microsoft.com/office/powerpoint/2010/main" val="270185082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184232"/>
            <a:ext cx="8695840" cy="1378471"/>
            <a:chOff x="1362560" y="3247763"/>
            <a:chExt cx="8695840" cy="1378471"/>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7000" u="none" strike="noStrike" kern="1200" cap="none" normalizeH="0" baseline="0">
                  <a:ln>
                    <a:noFill/>
                  </a:ln>
                  <a:solidFill>
                    <a:srgbClr val="54667A"/>
                  </a:solidFill>
                  <a:effectLst/>
                  <a:uLnTx/>
                  <a:uFillTx/>
                  <a:latin typeface="Community" panose="02000303040000020003" pitchFamily="2" charset="0"/>
                </a:rPr>
                <a:t>5</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47763"/>
              <a:ext cx="7110727" cy="1378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fr-FR" sz="12000" dirty="0">
                  <a:solidFill>
                    <a:srgbClr val="5B696B"/>
                  </a:solidFill>
                  <a:latin typeface="Community Light" panose="02000303040000020003" pitchFamily="2" charset="0"/>
                </a:rPr>
                <a:t>Personnel</a:t>
              </a:r>
            </a:p>
          </p:txBody>
        </p:sp>
      </p:grpSp>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pic>
        <p:nvPicPr>
          <p:cNvPr id="7" name="Picture 6">
            <a:extLst>
              <a:ext uri="{FF2B5EF4-FFF2-40B4-BE49-F238E27FC236}">
                <a16:creationId xmlns:a16="http://schemas.microsoft.com/office/drawing/2014/main" id="{740B3A16-D3F5-4947-95F9-02BAB1C4C5EC}"/>
              </a:ext>
            </a:extLst>
          </p:cNvPr>
          <p:cNvPicPr>
            <a:picLocks noChangeAspect="1"/>
          </p:cNvPicPr>
          <p:nvPr/>
        </p:nvPicPr>
        <p:blipFill>
          <a:blip r:embed="rId4"/>
          <a:stretch>
            <a:fillRect/>
          </a:stretch>
        </p:blipFill>
        <p:spPr>
          <a:xfrm>
            <a:off x="12193587" y="-1"/>
            <a:ext cx="12193588" cy="13762515"/>
          </a:xfrm>
          <a:prstGeom prst="rect">
            <a:avLst/>
          </a:prstGeom>
        </p:spPr>
      </p:pic>
      <p:sp>
        <p:nvSpPr>
          <p:cNvPr id="8" name="Rectangle 7">
            <a:extLst>
              <a:ext uri="{FF2B5EF4-FFF2-40B4-BE49-F238E27FC236}">
                <a16:creationId xmlns:a16="http://schemas.microsoft.com/office/drawing/2014/main" id="{5FF37E40-D0FE-134C-A913-869D20298EB5}"/>
              </a:ext>
            </a:extLst>
          </p:cNvPr>
          <p:cNvSpPr/>
          <p:nvPr/>
        </p:nvSpPr>
        <p:spPr>
          <a:xfrm>
            <a:off x="2947673" y="7977636"/>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46779"/>
                </a:solidFill>
                <a:latin typeface="Community" panose="02000303040000020003" pitchFamily="2" charset="0"/>
              </a:rPr>
              <a:t>Assurez-vous que la formation de votre personnel est à jour afin que votre établissement reste à la pointe.</a:t>
            </a:r>
          </a:p>
        </p:txBody>
      </p:sp>
    </p:spTree>
    <p:extLst>
      <p:ext uri="{BB962C8B-B14F-4D97-AF65-F5344CB8AC3E}">
        <p14:creationId xmlns:p14="http://schemas.microsoft.com/office/powerpoint/2010/main" val="367593502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31A8EAEC-9687-7A42-91AF-C73BB022A7F6}"/>
              </a:ext>
            </a:extLst>
          </p:cNvPr>
          <p:cNvSpPr/>
          <p:nvPr/>
        </p:nvSpPr>
        <p:spPr>
          <a:xfrm>
            <a:off x="1280226" y="1692559"/>
            <a:ext cx="21478174"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a:cs typeface="Arial"/>
              </a:rPr>
              <a:t>Pour finir, faites en sorte que votre personnel reste à jour sur les dernières compétences en</a:t>
            </a:r>
            <a:r>
              <a:rPr lang="en-US" sz="7700" spc="-100" dirty="0">
                <a:solidFill>
                  <a:srgbClr val="556679"/>
                </a:solidFill>
                <a:latin typeface="Community Light"/>
                <a:cs typeface="Arial"/>
              </a:rPr>
              <a:t> </a:t>
            </a:r>
            <a:r>
              <a:rPr lang="fr-FR" sz="7700" dirty="0">
                <a:solidFill>
                  <a:srgbClr val="556679"/>
                </a:solidFill>
                <a:latin typeface="Community Light"/>
                <a:cs typeface="Arial"/>
              </a:rPr>
              <a:t>date, afin qu’il propose la meilleure qualité de service aux étudiants.</a:t>
            </a:r>
          </a:p>
        </p:txBody>
      </p:sp>
      <p:sp>
        <p:nvSpPr>
          <p:cNvPr id="55" name="Rectangle 54">
            <a:extLst>
              <a:ext uri="{FF2B5EF4-FFF2-40B4-BE49-F238E27FC236}">
                <a16:creationId xmlns:a16="http://schemas.microsoft.com/office/drawing/2014/main" id="{51258981-7354-D54D-958F-49C94953DED3}"/>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Personnel</a:t>
            </a:r>
          </a:p>
        </p:txBody>
      </p:sp>
      <p:sp>
        <p:nvSpPr>
          <p:cNvPr id="56" name="Oval 55">
            <a:extLst>
              <a:ext uri="{FF2B5EF4-FFF2-40B4-BE49-F238E27FC236}">
                <a16:creationId xmlns:a16="http://schemas.microsoft.com/office/drawing/2014/main" id="{CEB51997-B935-A242-8BA6-89A062627017}"/>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7" name="Rectangle 56">
            <a:extLst>
              <a:ext uri="{FF2B5EF4-FFF2-40B4-BE49-F238E27FC236}">
                <a16:creationId xmlns:a16="http://schemas.microsoft.com/office/drawing/2014/main" id="{84470AE4-75BC-3E41-A2AB-A88B34F1A8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54667A"/>
                </a:solidFill>
                <a:latin typeface="Community" panose="02000303040000020003" pitchFamily="2" charset="0"/>
              </a:rPr>
              <a:t>5</a:t>
            </a:r>
          </a:p>
        </p:txBody>
      </p:sp>
      <p:sp>
        <p:nvSpPr>
          <p:cNvPr id="44" name="Rectangle 43">
            <a:extLst>
              <a:ext uri="{FF2B5EF4-FFF2-40B4-BE49-F238E27FC236}">
                <a16:creationId xmlns:a16="http://schemas.microsoft.com/office/drawing/2014/main" id="{EE5C3A1D-8040-164F-BB36-DF7B7440D71E}"/>
              </a:ext>
            </a:extLst>
          </p:cNvPr>
          <p:cNvSpPr/>
          <p:nvPr/>
        </p:nvSpPr>
        <p:spPr>
          <a:xfrm>
            <a:off x="16750779" y="4986369"/>
            <a:ext cx="6390483" cy="7037072"/>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76D550DF-D391-E045-80C8-13F3BCD27AE7}"/>
              </a:ext>
            </a:extLst>
          </p:cNvPr>
          <p:cNvSpPr/>
          <p:nvPr/>
        </p:nvSpPr>
        <p:spPr>
          <a:xfrm>
            <a:off x="17237776" y="4946165"/>
            <a:ext cx="5238011" cy="330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400" b="1" dirty="0">
                <a:solidFill>
                  <a:srgbClr val="54667A"/>
                </a:solidFill>
                <a:latin typeface="Community Light" panose="02000303040000020003" pitchFamily="2" charset="0"/>
              </a:rPr>
              <a:t>« LinkedIn Learning est une ressource indispensable à notre communauté, car la plateforme répond aux besoins de formation immédiats des enseignants, du personnel et des étudiants. »</a:t>
            </a:r>
          </a:p>
          <a:p>
            <a:endParaRPr lang="en-US" sz="3800" b="1" dirty="0">
              <a:solidFill>
                <a:srgbClr val="B1401F"/>
              </a:solidFill>
              <a:latin typeface="Community Light" panose="02000303040000020003" pitchFamily="2" charset="0"/>
            </a:endParaRPr>
          </a:p>
        </p:txBody>
      </p:sp>
      <p:sp>
        <p:nvSpPr>
          <p:cNvPr id="67" name="Rectangle 66">
            <a:extLst>
              <a:ext uri="{FF2B5EF4-FFF2-40B4-BE49-F238E27FC236}">
                <a16:creationId xmlns:a16="http://schemas.microsoft.com/office/drawing/2014/main" id="{48609D3A-3B3F-F849-B2F5-A4BB2146D423}"/>
              </a:ext>
            </a:extLst>
          </p:cNvPr>
          <p:cNvSpPr/>
          <p:nvPr/>
        </p:nvSpPr>
        <p:spPr>
          <a:xfrm>
            <a:off x="19292818" y="9164577"/>
            <a:ext cx="3284378" cy="1846659"/>
          </a:xfrm>
          <a:prstGeom prst="rect">
            <a:avLst/>
          </a:prstGeom>
        </p:spPr>
        <p:txBody>
          <a:bodyPr wrap="square" lIns="0" tIns="0" rIns="0" bIns="0">
            <a:spAutoFit/>
          </a:bodyPr>
          <a:lstStyle/>
          <a:p>
            <a:pPr rtl="0"/>
            <a:r>
              <a:rPr lang="fr-FR" sz="2400" b="1" dirty="0" err="1">
                <a:solidFill>
                  <a:srgbClr val="556679"/>
                </a:solidFill>
                <a:latin typeface="Community Semibold" panose="02000303040000020003" pitchFamily="2" charset="0"/>
              </a:rPr>
              <a:t>Renee</a:t>
            </a:r>
            <a:r>
              <a:rPr lang="fr-FR" sz="2400" b="1" dirty="0">
                <a:solidFill>
                  <a:srgbClr val="556679"/>
                </a:solidFill>
                <a:latin typeface="Community Semibold" panose="02000303040000020003" pitchFamily="2" charset="0"/>
              </a:rPr>
              <a:t> M. </a:t>
            </a:r>
            <a:r>
              <a:rPr lang="fr-FR" sz="2400" b="1" dirty="0" err="1">
                <a:solidFill>
                  <a:srgbClr val="556679"/>
                </a:solidFill>
                <a:latin typeface="Community Semibold" panose="02000303040000020003" pitchFamily="2" charset="0"/>
              </a:rPr>
              <a:t>Cicchino</a:t>
            </a:r>
            <a:endParaRPr lang="fr-FR" sz="2400" b="1" dirty="0">
              <a:solidFill>
                <a:srgbClr val="556679"/>
              </a:solidFill>
              <a:latin typeface="Community Semibold" panose="02000303040000020003" pitchFamily="2" charset="0"/>
            </a:endParaRPr>
          </a:p>
          <a:p>
            <a:pPr rtl="0"/>
            <a:r>
              <a:rPr lang="fr-FR" sz="2400" dirty="0">
                <a:solidFill>
                  <a:srgbClr val="556679"/>
                </a:solidFill>
                <a:latin typeface="Community" panose="02000303040000020003" pitchFamily="2" charset="0"/>
              </a:rPr>
              <a:t>Directrice de la formation et de la conception pédagogique</a:t>
            </a:r>
          </a:p>
          <a:p>
            <a:pPr rtl="0"/>
            <a:r>
              <a:rPr lang="fr-FR" sz="2400" dirty="0" err="1">
                <a:solidFill>
                  <a:srgbClr val="556679"/>
                </a:solidFill>
                <a:latin typeface="Community" panose="02000303040000020003" pitchFamily="2" charset="0"/>
              </a:rPr>
              <a:t>Seton</a:t>
            </a:r>
            <a:r>
              <a:rPr lang="fr-FR" sz="2400" dirty="0">
                <a:solidFill>
                  <a:srgbClr val="556679"/>
                </a:solidFill>
                <a:latin typeface="Community" panose="02000303040000020003" pitchFamily="2" charset="0"/>
              </a:rPr>
              <a:t> Hall </a:t>
            </a:r>
            <a:r>
              <a:rPr lang="fr-FR" sz="2400" dirty="0" err="1">
                <a:solidFill>
                  <a:srgbClr val="556679"/>
                </a:solidFill>
                <a:latin typeface="Community" panose="02000303040000020003" pitchFamily="2" charset="0"/>
              </a:rPr>
              <a:t>University</a:t>
            </a:r>
            <a:endParaRPr lang="fr-FR" sz="2400" dirty="0">
              <a:solidFill>
                <a:srgbClr val="556679"/>
              </a:solidFill>
              <a:latin typeface="Community" panose="02000303040000020003" pitchFamily="2" charset="0"/>
            </a:endParaRPr>
          </a:p>
          <a:p>
            <a:endParaRPr lang="en-US" sz="2400" dirty="0">
              <a:solidFill>
                <a:srgbClr val="556679"/>
              </a:solidFill>
              <a:latin typeface="Community" panose="02000303040000020003" pitchFamily="2" charset="0"/>
            </a:endParaRPr>
          </a:p>
        </p:txBody>
      </p:sp>
      <p:sp>
        <p:nvSpPr>
          <p:cNvPr id="37" name="Rectangle 36">
            <a:extLst>
              <a:ext uri="{FF2B5EF4-FFF2-40B4-BE49-F238E27FC236}">
                <a16:creationId xmlns:a16="http://schemas.microsoft.com/office/drawing/2014/main" id="{38450ADA-A464-4940-8292-706068A098CB}"/>
              </a:ext>
            </a:extLst>
          </p:cNvPr>
          <p:cNvSpPr/>
          <p:nvPr/>
        </p:nvSpPr>
        <p:spPr>
          <a:xfrm>
            <a:off x="1297530" y="4785750"/>
            <a:ext cx="7122165" cy="727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panose="02000303040000020003" pitchFamily="2" charset="0"/>
              </a:rPr>
              <a:t>Comment maintenir votre établissement à la pointe de l’excellence ?</a:t>
            </a:r>
          </a:p>
          <a:p>
            <a:endParaRPr lang="en-US" sz="320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Les infrastructures jouent un rôle, mais le plus important est que votre personnel continue de se former. Vous pouvez contribuer à cela en créant une culture de l’apprentissage, afin que votre personnel offre d’excellentes prestations aux étudiants.</a:t>
            </a:r>
          </a:p>
          <a:p>
            <a:endParaRPr lang="en-US" sz="320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Pour ce faire, LinkedIn Learning peut développer les compétences de votre personnel à un coût moindre et en mobilisant moins de ressources que dans le cas d’une formation en présentiel. Favoriser la formation et le développement de vos employés les inspire à donner le meilleur d’eux-mêmes au quotidien.</a:t>
            </a:r>
          </a:p>
          <a:p>
            <a:endParaRPr lang="en-US" sz="3200" spc="-100" dirty="0">
              <a:solidFill>
                <a:srgbClr val="546779"/>
              </a:solidFill>
              <a:latin typeface="Community Light" panose="02000303040000020003" pitchFamily="2" charset="0"/>
            </a:endParaRPr>
          </a:p>
        </p:txBody>
      </p:sp>
      <p:sp>
        <p:nvSpPr>
          <p:cNvPr id="38" name="Rectangle 37">
            <a:extLst>
              <a:ext uri="{FF2B5EF4-FFF2-40B4-BE49-F238E27FC236}">
                <a16:creationId xmlns:a16="http://schemas.microsoft.com/office/drawing/2014/main" id="{0C88B001-E306-1C43-AD48-AB5542C8C2C5}"/>
              </a:ext>
            </a:extLst>
          </p:cNvPr>
          <p:cNvSpPr/>
          <p:nvPr/>
        </p:nvSpPr>
        <p:spPr>
          <a:xfrm>
            <a:off x="8743260" y="4785750"/>
            <a:ext cx="7342043" cy="727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dirty="0">
                <a:solidFill>
                  <a:srgbClr val="546779"/>
                </a:solidFill>
                <a:latin typeface="Community Light" panose="02000303040000020003" pitchFamily="2" charset="0"/>
              </a:rPr>
              <a:t>L’établissement y gagne, lui aussi. Les informations fournies par LinkedIn permettent de repérer les points forts et les points faibles de votre personnel. Vous pouvez voir qui se forme et dans quel domaine, et ainsi mieux gérer vos priorités. Vous pouvez recommander des cours pour répondre aux besoins essentiels aux missions du personnel. Enfin, réduisez les recours à l’assistance informatique en donnant à votre personnel les moyens de se former aux technologies à leur rythme.</a:t>
            </a:r>
          </a:p>
          <a:p>
            <a:endParaRPr lang="en-US" sz="3200" spc="-70" dirty="0">
              <a:solidFill>
                <a:srgbClr val="546779"/>
              </a:solidFill>
              <a:latin typeface="Community Light" panose="02000303040000020003" pitchFamily="2" charset="0"/>
            </a:endParaRPr>
          </a:p>
          <a:p>
            <a:pPr rtl="0"/>
            <a:r>
              <a:rPr lang="fr-FR" sz="3200" dirty="0">
                <a:solidFill>
                  <a:srgbClr val="546779"/>
                </a:solidFill>
                <a:latin typeface="Community Light" panose="02000303040000020003" pitchFamily="2" charset="0"/>
              </a:rPr>
              <a:t>En somme, la meilleure façon de faire naître, chez les étudiants, un état d’esprit tourné vers le développement est de commencer par votre personnel. LinkedIn et LinkedIn Learning peuvent y contribuer.</a:t>
            </a:r>
          </a:p>
          <a:p>
            <a:endParaRPr lang="en-US" sz="3200" spc="-100" dirty="0">
              <a:solidFill>
                <a:srgbClr val="546779"/>
              </a:solidFill>
              <a:latin typeface="Community Light" panose="02000303040000020003" pitchFamily="2" charset="0"/>
            </a:endParaRPr>
          </a:p>
        </p:txBody>
      </p:sp>
      <p:pic>
        <p:nvPicPr>
          <p:cNvPr id="42" name="Picture 41" descr="A person smiling for the camera&#10;&#10;Description automatically generated">
            <a:extLst>
              <a:ext uri="{FF2B5EF4-FFF2-40B4-BE49-F238E27FC236}">
                <a16:creationId xmlns:a16="http://schemas.microsoft.com/office/drawing/2014/main" id="{37DB8688-36EB-8C47-8B62-B5E9B6B83CC0}"/>
              </a:ext>
            </a:extLst>
          </p:cNvPr>
          <p:cNvPicPr>
            <a:picLocks noChangeAspect="1"/>
          </p:cNvPicPr>
          <p:nvPr/>
        </p:nvPicPr>
        <p:blipFill rotWithShape="1">
          <a:blip r:embed="rId4"/>
          <a:srcRect/>
          <a:stretch/>
        </p:blipFill>
        <p:spPr>
          <a:xfrm>
            <a:off x="17248500" y="9355874"/>
            <a:ext cx="1720752" cy="1720752"/>
          </a:xfrm>
          <a:prstGeom prst="ellipse">
            <a:avLst/>
          </a:prstGeom>
        </p:spPr>
      </p:pic>
    </p:spTree>
    <p:extLst>
      <p:ext uri="{BB962C8B-B14F-4D97-AF65-F5344CB8AC3E}">
        <p14:creationId xmlns:p14="http://schemas.microsoft.com/office/powerpoint/2010/main" val="260041188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1" y="5067675"/>
            <a:ext cx="6350716" cy="6801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54667A"/>
                </a:solidFill>
                <a:latin typeface="Community Light" panose="02000303040000020003" pitchFamily="2" charset="0"/>
              </a:rPr>
              <a:t>      Renforcez votre vivier de leadership.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Lors d’un sondage, des développeurs de talents dans l’enseignement supérieur ont affirmé que le leadership était la compétence qu’ils cherchaient le plus à promouvoir en interne. Mais les programmes de leadership ne suffisent pas : les managers ont besoin de formations à la demande et accessibles de façon spontanée pour pouvoir s’améliorer en continu. C’est exactement ce que propose LinkedIn Learning.</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5084608"/>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9035156" y="5027919"/>
            <a:ext cx="6350716" cy="6593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54667A"/>
                </a:solidFill>
                <a:latin typeface="Community Light" panose="02000303040000020003" pitchFamily="2" charset="0"/>
              </a:rPr>
              <a:t>      Maintenez vos employés à jour sur les compétences techniques.</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Avec plus de 60 cours supplémentaires ajoutés par semaine et un partenariat avec des sociétés telles que Microsoft, Adobe et Google pour publier du contenu le jour du lancement de nouveaux logiciels, LinkedIn Learning aide votre personnel à se mettre à la page.</a:t>
            </a: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9054026" y="5084608"/>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6716897" y="5027919"/>
            <a:ext cx="6350716" cy="4069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54667A"/>
                </a:solidFill>
                <a:latin typeface="Community Light" panose="02000303040000020003" pitchFamily="2" charset="0"/>
              </a:rPr>
              <a:t>      Motivez vos employés.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67A"/>
                </a:solidFill>
                <a:latin typeface="Community Light" panose="02000303040000020003" pitchFamily="2" charset="0"/>
                <a:hlinkClick r:id="rId4"/>
              </a:rPr>
              <a:t>D’après Gallup</a:t>
            </a:r>
            <a:r>
              <a:rPr lang="fr-FR" sz="3200">
                <a:solidFill>
                  <a:srgbClr val="546779"/>
                </a:solidFill>
                <a:latin typeface="Community Light" panose="02000303040000020003" pitchFamily="2" charset="0"/>
              </a:rPr>
              <a:t>, le personnel s’investit davantage et prend moins de congés maladie s’il sent qu’il peut se former et se développer dans son travail. LinkedIn Learning est l’un des outils qui contribuent à créer cette culture de l’apprentissage.</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6735767" y="5084608"/>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60"/>
            <a:ext cx="22020042" cy="104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500">
                <a:solidFill>
                  <a:srgbClr val="54667A"/>
                </a:solidFill>
                <a:latin typeface="Community Light"/>
                <a:cs typeface="Arial"/>
              </a:rPr>
              <a:t>Pourquoi LinkedIn ? 5 avantages de la mise à disposition de LinkedIn Learning pour votre personnel</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Personnel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54667A"/>
                </a:solidFill>
                <a:latin typeface="Community" panose="02000303040000020003" pitchFamily="2" charset="0"/>
              </a:rPr>
              <a:t>5</a:t>
            </a:r>
          </a:p>
        </p:txBody>
      </p:sp>
    </p:spTree>
    <p:extLst>
      <p:ext uri="{BB962C8B-B14F-4D97-AF65-F5344CB8AC3E}">
        <p14:creationId xmlns:p14="http://schemas.microsoft.com/office/powerpoint/2010/main" val="393435697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76" name="Rectangle 75">
            <a:extLst>
              <a:ext uri="{FF2B5EF4-FFF2-40B4-BE49-F238E27FC236}">
                <a16:creationId xmlns:a16="http://schemas.microsoft.com/office/drawing/2014/main" id="{2B3690B4-4510-AA44-8978-A3C638A94D13}"/>
              </a:ext>
            </a:extLst>
          </p:cNvPr>
          <p:cNvSpPr/>
          <p:nvPr/>
        </p:nvSpPr>
        <p:spPr>
          <a:xfrm>
            <a:off x="1377377" y="5560015"/>
            <a:ext cx="6331480" cy="4378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54667A"/>
                </a:solidFill>
                <a:latin typeface="Community Light" panose="02000303040000020003" pitchFamily="2" charset="0"/>
              </a:rPr>
              <a:t>      Consultez des infos exclusives sur les déficits de compétences.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Grâce à la perspective qu’apporte LinkedIn Learning, vous pouvez comparer le « portfolio de compétences » de votre établissement avec celui d’établissements similaires tout en analysant vos points forts et vos points faibles respectifs.</a:t>
            </a: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1396246" y="5616704"/>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9054390" y="5560014"/>
            <a:ext cx="6331481" cy="4378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54667A"/>
                </a:solidFill>
                <a:latin typeface="Community Light" panose="02000303040000020003" pitchFamily="2" charset="0"/>
              </a:rPr>
              <a:t>      Adaptez la formation à grande échelle.</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Grâce à LinkedIn Learning, votre personnel se forme au moment qui l’arrange, sur ordinateur ou sur mobile, à un coût inférieur à celui d’une formation en présentiel. Bien sûr, cette dernière a toujours sa place bien qu’elle puisse être améliorée, elle aussi, par la méthode de la « classe inversée » grâce à la formation en ligne.</a:t>
            </a: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9073261" y="5616704"/>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5</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60"/>
            <a:ext cx="22020042" cy="1044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500">
                <a:solidFill>
                  <a:srgbClr val="54667A"/>
                </a:solidFill>
                <a:latin typeface="Community Light"/>
                <a:cs typeface="Arial"/>
              </a:rPr>
              <a:t>Pourquoi LinkedIn ? 5 avantages de la mise à disposition de LinkedIn Learning pour votre personnel</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Personnel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54667A"/>
                </a:solidFill>
                <a:latin typeface="Community" panose="02000303040000020003" pitchFamily="2" charset="0"/>
              </a:rPr>
              <a:t>5</a:t>
            </a:r>
          </a:p>
        </p:txBody>
      </p:sp>
      <p:sp>
        <p:nvSpPr>
          <p:cNvPr id="65" name="Rectangle 64">
            <a:extLst>
              <a:ext uri="{FF2B5EF4-FFF2-40B4-BE49-F238E27FC236}">
                <a16:creationId xmlns:a16="http://schemas.microsoft.com/office/drawing/2014/main" id="{95DAC6B1-B787-AA45-B024-17FC2DAA5CB0}"/>
              </a:ext>
            </a:extLst>
          </p:cNvPr>
          <p:cNvSpPr/>
          <p:nvPr/>
        </p:nvSpPr>
        <p:spPr>
          <a:xfrm>
            <a:off x="1346776" y="12762142"/>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a:solidFill>
                  <a:srgbClr val="54667A"/>
                </a:solidFill>
                <a:latin typeface="Community Light" panose="02000303040000020003" pitchFamily="2" charset="0"/>
              </a:rPr>
              <a:t>*Source : </a:t>
            </a:r>
            <a:r>
              <a:rPr lang="fr-FR">
                <a:solidFill>
                  <a:srgbClr val="54667A"/>
                </a:solidFill>
                <a:latin typeface="Community Light" panose="02000303040000020003" pitchFamily="2" charset="0"/>
                <a:hlinkClick r:id="rId4"/>
              </a:rPr>
              <a:t>LinkedIn Workplace Learning Report — Higher Education Edition</a:t>
            </a:r>
          </a:p>
        </p:txBody>
      </p:sp>
      <p:sp>
        <p:nvSpPr>
          <p:cNvPr id="87" name="Oval 86">
            <a:extLst>
              <a:ext uri="{FF2B5EF4-FFF2-40B4-BE49-F238E27FC236}">
                <a16:creationId xmlns:a16="http://schemas.microsoft.com/office/drawing/2014/main" id="{DD5446A8-BD45-2845-8984-ED1007F69474}"/>
              </a:ext>
            </a:extLst>
          </p:cNvPr>
          <p:cNvSpPr/>
          <p:nvPr/>
        </p:nvSpPr>
        <p:spPr>
          <a:xfrm>
            <a:off x="16725764" y="4520636"/>
            <a:ext cx="6342670" cy="6298460"/>
          </a:xfrm>
          <a:prstGeom prst="ellipse">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grpSp>
        <p:nvGrpSpPr>
          <p:cNvPr id="88" name="Group 87">
            <a:extLst>
              <a:ext uri="{FF2B5EF4-FFF2-40B4-BE49-F238E27FC236}">
                <a16:creationId xmlns:a16="http://schemas.microsoft.com/office/drawing/2014/main" id="{79BED178-1581-514A-9A16-8AC72DB8BD3D}"/>
              </a:ext>
            </a:extLst>
          </p:cNvPr>
          <p:cNvGrpSpPr/>
          <p:nvPr/>
        </p:nvGrpSpPr>
        <p:grpSpPr>
          <a:xfrm>
            <a:off x="17420382" y="5184451"/>
            <a:ext cx="4946350" cy="6093976"/>
            <a:chOff x="10245589" y="7133477"/>
            <a:chExt cx="3936461" cy="4849774"/>
          </a:xfrm>
        </p:grpSpPr>
        <p:sp>
          <p:nvSpPr>
            <p:cNvPr id="89" name="TextBox 88">
              <a:extLst>
                <a:ext uri="{FF2B5EF4-FFF2-40B4-BE49-F238E27FC236}">
                  <a16:creationId xmlns:a16="http://schemas.microsoft.com/office/drawing/2014/main" id="{E64E7CDF-E759-DF42-B118-83BEBC3275E3}"/>
                </a:ext>
              </a:extLst>
            </p:cNvPr>
            <p:cNvSpPr txBox="1"/>
            <p:nvPr/>
          </p:nvSpPr>
          <p:spPr>
            <a:xfrm>
              <a:off x="10245589" y="8113229"/>
              <a:ext cx="3936459" cy="3870022"/>
            </a:xfrm>
            <a:prstGeom prst="rect">
              <a:avLst/>
            </a:prstGeom>
          </p:spPr>
          <p:txBody>
            <a:bodyPr vert="horz" wrap="square" lIns="0" tIns="0" rIns="0" bIns="0" rtlCol="0">
              <a:spAutoFit/>
            </a:bodyPr>
            <a:lstStyle>
              <a:defPPr>
                <a:defRPr lang="en-US"/>
              </a:defPPr>
            </a:lstStyle>
            <a:p>
              <a:pPr algn="ctr" rtl="0"/>
              <a:r>
                <a:rPr lang="fr-FR" sz="3400" dirty="0">
                  <a:solidFill>
                    <a:srgbClr val="546779"/>
                  </a:solidFill>
                  <a:latin typeface="Community Light" panose="02000303040000020003" pitchFamily="2" charset="0"/>
                </a:rPr>
                <a:t>La priorité absolue des développeurs de talents dans l’enseignement supérieur en 2020 est de donner les moyens de se former de manière</a:t>
              </a:r>
              <a:r>
                <a:rPr lang="en-US" sz="3400" dirty="0">
                  <a:solidFill>
                    <a:srgbClr val="546779"/>
                  </a:solidFill>
                  <a:latin typeface="Community Light" panose="02000303040000020003" pitchFamily="2" charset="0"/>
                </a:rPr>
                <a:t> </a:t>
              </a:r>
              <a:r>
                <a:rPr lang="fr-FR" sz="3400" dirty="0">
                  <a:solidFill>
                    <a:srgbClr val="546779"/>
                  </a:solidFill>
                  <a:latin typeface="Community Light" panose="02000303040000020003" pitchFamily="2" charset="0"/>
                </a:rPr>
                <a:t>autonome grâce à des solutions en ligne.*</a:t>
              </a:r>
            </a:p>
            <a:p>
              <a:pPr algn="ctr"/>
              <a:endParaRPr lang="en-US" sz="3800" dirty="0">
                <a:solidFill>
                  <a:srgbClr val="546779"/>
                </a:solidFill>
                <a:latin typeface="Community Light" panose="02000303040000020003" pitchFamily="2" charset="0"/>
              </a:endParaRPr>
            </a:p>
            <a:p>
              <a:pPr algn="ctr"/>
              <a:endParaRPr lang="en-US" sz="4000" dirty="0">
                <a:solidFill>
                  <a:srgbClr val="546779"/>
                </a:solidFill>
                <a:latin typeface="Community Light" panose="02000303040000020003" pitchFamily="2" charset="0"/>
              </a:endParaRPr>
            </a:p>
          </p:txBody>
        </p:sp>
        <p:sp>
          <p:nvSpPr>
            <p:cNvPr id="90" name="TextBox 89">
              <a:extLst>
                <a:ext uri="{FF2B5EF4-FFF2-40B4-BE49-F238E27FC236}">
                  <a16:creationId xmlns:a16="http://schemas.microsoft.com/office/drawing/2014/main" id="{F440DC0C-1A7A-9C4B-BFD7-C518922AFB52}"/>
                </a:ext>
              </a:extLst>
            </p:cNvPr>
            <p:cNvSpPr txBox="1"/>
            <p:nvPr/>
          </p:nvSpPr>
          <p:spPr>
            <a:xfrm>
              <a:off x="10245589" y="7133477"/>
              <a:ext cx="3936461" cy="979752"/>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8000" dirty="0">
                  <a:solidFill>
                    <a:srgbClr val="54667A"/>
                  </a:solidFill>
                  <a:latin typeface="Community Light" panose="02000303040000020003" pitchFamily="2" charset="0"/>
                  <a:cs typeface="AvenirNext LT Pro Regular"/>
                </a:rPr>
                <a:t>N°1</a:t>
              </a:r>
            </a:p>
          </p:txBody>
        </p:sp>
      </p:grpSp>
    </p:spTree>
    <p:extLst>
      <p:ext uri="{BB962C8B-B14F-4D97-AF65-F5344CB8AC3E}">
        <p14:creationId xmlns:p14="http://schemas.microsoft.com/office/powerpoint/2010/main" val="106372059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29615" y="4616308"/>
            <a:ext cx="10163696" cy="4954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54667A"/>
                </a:solidFill>
                <a:latin typeface="Community Light" panose="02000303040000020003" pitchFamily="2" charset="0"/>
              </a:rPr>
              <a:t>      Recommandez des cours.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a:solidFill>
                  <a:srgbClr val="546779"/>
                </a:solidFill>
                <a:latin typeface="Community Light" panose="02000303040000020003" pitchFamily="2" charset="0"/>
              </a:rPr>
              <a:t>Vous souhaitez favoriser l’adoption de LinkedIn Learning ? Recommandez un cours à l’ensemble des employés dans le cadre d’une action à l’échelle de votre établissement, telle que l’amélioration du bien-être. C’est une excellente manière de les inviter à utiliser la plateforme. Recommander des cours pertinents ou permettre aux responsables de service d’attribuer les cours pertinents à leurs employés sont d’excellentes manières d’intensifier l’apprentissage et de combler les écarts de compétences.</a:t>
            </a:r>
          </a:p>
          <a:p>
            <a:endParaRPr lang="en-US" sz="3100" dirty="0">
              <a:solidFill>
                <a:srgbClr val="546779"/>
              </a:solidFill>
              <a:latin typeface="Community Light" panose="02000303040000020003" pitchFamily="2" charset="0"/>
            </a:endParaRPr>
          </a:p>
          <a:p>
            <a:endParaRPr lang="en-US" sz="3100" dirty="0">
              <a:solidFill>
                <a:srgbClr val="546779"/>
              </a:solidFill>
              <a:latin typeface="Community Light" panose="02000303040000020003" pitchFamily="2" charset="0"/>
            </a:endParaRP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48485" y="46332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59"/>
            <a:ext cx="22020042"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500">
                <a:solidFill>
                  <a:srgbClr val="54667A"/>
                </a:solidFill>
                <a:latin typeface="Community Light"/>
                <a:cs typeface="Arial"/>
              </a:rPr>
              <a:t>Comment ? 4 stratégies pour encourager une formation en ligne ayant du sens</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Personnel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54667A"/>
                </a:solidFill>
                <a:latin typeface="Community" panose="02000303040000020003" pitchFamily="2" charset="0"/>
              </a:rPr>
              <a:t>5</a:t>
            </a:r>
          </a:p>
        </p:txBody>
      </p:sp>
      <p:sp>
        <p:nvSpPr>
          <p:cNvPr id="60" name="Rectangle 59">
            <a:extLst>
              <a:ext uri="{FF2B5EF4-FFF2-40B4-BE49-F238E27FC236}">
                <a16:creationId xmlns:a16="http://schemas.microsoft.com/office/drawing/2014/main" id="{1B96AB8A-2BE7-1B4B-81EA-C1C608106903}"/>
              </a:ext>
            </a:extLst>
          </p:cNvPr>
          <p:cNvSpPr/>
          <p:nvPr/>
        </p:nvSpPr>
        <p:spPr>
          <a:xfrm>
            <a:off x="1286846" y="10210798"/>
            <a:ext cx="21736360" cy="1959580"/>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70BA512-6FEA-EB41-8DE9-7080915F0773}"/>
              </a:ext>
            </a:extLst>
          </p:cNvPr>
          <p:cNvSpPr/>
          <p:nvPr/>
        </p:nvSpPr>
        <p:spPr>
          <a:xfrm>
            <a:off x="4201325" y="10572920"/>
            <a:ext cx="18199787" cy="1235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a:solidFill>
                  <a:srgbClr val="54667A"/>
                </a:solidFill>
                <a:latin typeface="Community Light" panose="02000303040000020003" pitchFamily="2" charset="0"/>
              </a:rPr>
              <a:t>Un sondage mené auprès de 2 000 professionnels a révélé que leur principale attente vis-à-vis d’une solution de formation en ligne était la recommandation de cours personnalisée.*</a:t>
            </a:r>
          </a:p>
          <a:p>
            <a:endParaRPr lang="en-US" sz="3800" b="1" dirty="0">
              <a:solidFill>
                <a:srgbClr val="54667A"/>
              </a:solidFill>
              <a:latin typeface="Community Light" panose="02000303040000020003" pitchFamily="2" charset="0"/>
            </a:endParaRPr>
          </a:p>
        </p:txBody>
      </p:sp>
      <p:sp>
        <p:nvSpPr>
          <p:cNvPr id="65" name="Rectangle 64">
            <a:extLst>
              <a:ext uri="{FF2B5EF4-FFF2-40B4-BE49-F238E27FC236}">
                <a16:creationId xmlns:a16="http://schemas.microsoft.com/office/drawing/2014/main" id="{95DAC6B1-B787-AA45-B024-17FC2DAA5CB0}"/>
              </a:ext>
            </a:extLst>
          </p:cNvPr>
          <p:cNvSpPr/>
          <p:nvPr/>
        </p:nvSpPr>
        <p:spPr>
          <a:xfrm>
            <a:off x="1286846" y="12365033"/>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a:solidFill>
                  <a:srgbClr val="54667A"/>
                </a:solidFill>
                <a:latin typeface="Community Light" panose="02000303040000020003" pitchFamily="2" charset="0"/>
              </a:rPr>
              <a:t>*Source : </a:t>
            </a:r>
            <a:r>
              <a:rPr lang="fr-FR">
                <a:solidFill>
                  <a:srgbClr val="54667A"/>
                </a:solidFill>
                <a:latin typeface="Community Light" panose="02000303040000020003" pitchFamily="2" charset="0"/>
                <a:hlinkClick r:id="rId4"/>
              </a:rPr>
              <a:t>LinkedIn Workplace Learning Report — Higher Education Edition</a:t>
            </a:r>
          </a:p>
        </p:txBody>
      </p:sp>
      <p:sp>
        <p:nvSpPr>
          <p:cNvPr id="66" name="Rectangle 65">
            <a:extLst>
              <a:ext uri="{FF2B5EF4-FFF2-40B4-BE49-F238E27FC236}">
                <a16:creationId xmlns:a16="http://schemas.microsoft.com/office/drawing/2014/main" id="{05D62A4F-F3A7-474C-ADB6-BC2BE95EB2BF}"/>
              </a:ext>
            </a:extLst>
          </p:cNvPr>
          <p:cNvSpPr/>
          <p:nvPr/>
        </p:nvSpPr>
        <p:spPr>
          <a:xfrm>
            <a:off x="1363970" y="10350244"/>
            <a:ext cx="1980146" cy="168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11000" dirty="0">
                <a:solidFill>
                  <a:srgbClr val="54667A"/>
                </a:solidFill>
                <a:latin typeface="Community Light" panose="02000303040000020003" pitchFamily="2" charset="0"/>
              </a:rPr>
              <a:t>N°1</a:t>
            </a:r>
          </a:p>
        </p:txBody>
      </p:sp>
      <p:cxnSp>
        <p:nvCxnSpPr>
          <p:cNvPr id="6" name="Straight Connector 5">
            <a:extLst>
              <a:ext uri="{FF2B5EF4-FFF2-40B4-BE49-F238E27FC236}">
                <a16:creationId xmlns:a16="http://schemas.microsoft.com/office/drawing/2014/main" id="{682C616C-689F-0D4D-A8C0-9BEA3B6A8B11}"/>
              </a:ext>
            </a:extLst>
          </p:cNvPr>
          <p:cNvCxnSpPr>
            <a:cxnSpLocks/>
          </p:cNvCxnSpPr>
          <p:nvPr/>
        </p:nvCxnSpPr>
        <p:spPr>
          <a:xfrm>
            <a:off x="3809927" y="10572920"/>
            <a:ext cx="0" cy="1235336"/>
          </a:xfrm>
          <a:prstGeom prst="line">
            <a:avLst/>
          </a:prstGeom>
          <a:ln w="25400">
            <a:solidFill>
              <a:srgbClr val="54667A">
                <a:alpha val="40000"/>
              </a:srgb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B745CCE-A5FB-0E45-955C-2CD64E83B7DB}"/>
              </a:ext>
            </a:extLst>
          </p:cNvPr>
          <p:cNvSpPr/>
          <p:nvPr/>
        </p:nvSpPr>
        <p:spPr>
          <a:xfrm>
            <a:off x="12859510" y="4633241"/>
            <a:ext cx="9949690" cy="4133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54667A"/>
                </a:solidFill>
                <a:latin typeface="Community Light" panose="02000303040000020003" pitchFamily="2" charset="0"/>
              </a:rPr>
              <a:t>      Intégrez la formation en ligne aux initiatives de développement des talents existantes.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Vous avez un programme de leadership ? Un programme d’intégration ? Vous réalisez une évaluation des performances ? Vous pouvez renforcer tout cela en y intégrant la formation en ligne. De plus, en familiarisant les employés à la formation en ligne par le biais de ces programmes, vous les encouragerez à continuer de se former.</a:t>
            </a:r>
          </a:p>
          <a:p>
            <a:endParaRPr lang="en-US" sz="3100" dirty="0">
              <a:solidFill>
                <a:srgbClr val="546779"/>
              </a:solidFill>
              <a:latin typeface="Community Light" panose="02000303040000020003" pitchFamily="2" charset="0"/>
            </a:endParaRPr>
          </a:p>
        </p:txBody>
      </p:sp>
      <p:grpSp>
        <p:nvGrpSpPr>
          <p:cNvPr id="56" name="Group 55">
            <a:extLst>
              <a:ext uri="{FF2B5EF4-FFF2-40B4-BE49-F238E27FC236}">
                <a16:creationId xmlns:a16="http://schemas.microsoft.com/office/drawing/2014/main" id="{797818DC-848E-1D4A-85E7-370003321FB3}"/>
              </a:ext>
            </a:extLst>
          </p:cNvPr>
          <p:cNvGrpSpPr/>
          <p:nvPr/>
        </p:nvGrpSpPr>
        <p:grpSpPr>
          <a:xfrm>
            <a:off x="12878380" y="4650174"/>
            <a:ext cx="492782" cy="492784"/>
            <a:chOff x="1382351" y="3938979"/>
            <a:chExt cx="492782" cy="492784"/>
          </a:xfrm>
        </p:grpSpPr>
        <p:sp>
          <p:nvSpPr>
            <p:cNvPr id="57" name="Oval 56">
              <a:extLst>
                <a:ext uri="{FF2B5EF4-FFF2-40B4-BE49-F238E27FC236}">
                  <a16:creationId xmlns:a16="http://schemas.microsoft.com/office/drawing/2014/main" id="{6284A747-D105-8349-A4BC-D8D65D829582}"/>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2" name="Rectangle 61">
              <a:extLst>
                <a:ext uri="{FF2B5EF4-FFF2-40B4-BE49-F238E27FC236}">
                  <a16:creationId xmlns:a16="http://schemas.microsoft.com/office/drawing/2014/main" id="{FF27497C-9547-8A4B-84C1-92041FD74C8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Tree>
    <p:extLst>
      <p:ext uri="{BB962C8B-B14F-4D97-AF65-F5344CB8AC3E}">
        <p14:creationId xmlns:p14="http://schemas.microsoft.com/office/powerpoint/2010/main" val="96776729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29615" y="4616308"/>
            <a:ext cx="10163696" cy="4354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54667A"/>
                </a:solidFill>
                <a:latin typeface="Community Light" panose="02000303040000020003" pitchFamily="2" charset="0"/>
              </a:rPr>
              <a:t>      Incitez vos managers à l’exploiter.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Vos managers disposent d’infos exclusives sur les points forts et points faibles de leurs employés. Ajoutez-les comme administrateurs ou éditeurs de contenu afin qu’ils puissent attribuer des cours à leurs équipes et que ces dernières comblent leurs lacunes. Lorsque cela est correctement réalisé, l’établissement et le personnel y gagnent puisque c’est une opportunité de développement pour l’un comme pour l’autre.</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48485" y="463324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45" name="Rectangle 44">
            <a:extLst>
              <a:ext uri="{FF2B5EF4-FFF2-40B4-BE49-F238E27FC236}">
                <a16:creationId xmlns:a16="http://schemas.microsoft.com/office/drawing/2014/main" id="{2B85D194-9892-D544-99A5-DA528E4F76FF}"/>
              </a:ext>
            </a:extLst>
          </p:cNvPr>
          <p:cNvSpPr/>
          <p:nvPr/>
        </p:nvSpPr>
        <p:spPr>
          <a:xfrm>
            <a:off x="1280225" y="1692559"/>
            <a:ext cx="22020042"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500" dirty="0">
                <a:solidFill>
                  <a:srgbClr val="54667A"/>
                </a:solidFill>
                <a:latin typeface="Community Light"/>
                <a:cs typeface="Arial"/>
              </a:rPr>
              <a:t>Comment ? 4 stratégies pour encourager une formation en ligne ayant du sens</a:t>
            </a:r>
          </a:p>
        </p:txBody>
      </p:sp>
      <p:sp>
        <p:nvSpPr>
          <p:cNvPr id="46" name="Rectangle 45">
            <a:extLst>
              <a:ext uri="{FF2B5EF4-FFF2-40B4-BE49-F238E27FC236}">
                <a16:creationId xmlns:a16="http://schemas.microsoft.com/office/drawing/2014/main" id="{70F13506-1A2D-4A4C-BFC2-FF8C93A06AAD}"/>
              </a:ext>
            </a:extLst>
          </p:cNvPr>
          <p:cNvSpPr/>
          <p:nvPr/>
        </p:nvSpPr>
        <p:spPr>
          <a:xfrm>
            <a:off x="2022249" y="993541"/>
            <a:ext cx="8994218"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Personnel</a:t>
            </a:r>
          </a:p>
        </p:txBody>
      </p:sp>
      <p:sp>
        <p:nvSpPr>
          <p:cNvPr id="58" name="Oval 57">
            <a:extLst>
              <a:ext uri="{FF2B5EF4-FFF2-40B4-BE49-F238E27FC236}">
                <a16:creationId xmlns:a16="http://schemas.microsoft.com/office/drawing/2014/main" id="{048F0209-0D79-E148-AEFF-DFA4D34EF968}"/>
              </a:ext>
            </a:extLst>
          </p:cNvPr>
          <p:cNvSpPr/>
          <p:nvPr/>
        </p:nvSpPr>
        <p:spPr>
          <a:xfrm>
            <a:off x="1286846" y="962503"/>
            <a:ext cx="509013" cy="509015"/>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panose="02000303040000020003" pitchFamily="2" charset="0"/>
            </a:endParaRPr>
          </a:p>
        </p:txBody>
      </p:sp>
      <p:sp>
        <p:nvSpPr>
          <p:cNvPr id="59" name="Rectangle 58">
            <a:extLst>
              <a:ext uri="{FF2B5EF4-FFF2-40B4-BE49-F238E27FC236}">
                <a16:creationId xmlns:a16="http://schemas.microsoft.com/office/drawing/2014/main" id="{D4FCE4B6-233B-C74B-B867-87C40D60D625}"/>
              </a:ext>
            </a:extLst>
          </p:cNvPr>
          <p:cNvSpPr/>
          <p:nvPr/>
        </p:nvSpPr>
        <p:spPr>
          <a:xfrm>
            <a:off x="1404906" y="984516"/>
            <a:ext cx="276622" cy="46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54667A"/>
                </a:solidFill>
                <a:latin typeface="Community" panose="02000303040000020003" pitchFamily="2" charset="0"/>
              </a:rPr>
              <a:t>5</a:t>
            </a:r>
          </a:p>
        </p:txBody>
      </p:sp>
      <p:sp>
        <p:nvSpPr>
          <p:cNvPr id="60" name="Rectangle 59">
            <a:extLst>
              <a:ext uri="{FF2B5EF4-FFF2-40B4-BE49-F238E27FC236}">
                <a16:creationId xmlns:a16="http://schemas.microsoft.com/office/drawing/2014/main" id="{1B96AB8A-2BE7-1B4B-81EA-C1C608106903}"/>
              </a:ext>
            </a:extLst>
          </p:cNvPr>
          <p:cNvSpPr/>
          <p:nvPr/>
        </p:nvSpPr>
        <p:spPr>
          <a:xfrm>
            <a:off x="1286846" y="10583333"/>
            <a:ext cx="21736360" cy="1214510"/>
          </a:xfrm>
          <a:prstGeom prst="rect">
            <a:avLst/>
          </a:prstGeom>
          <a:solidFill>
            <a:srgbClr val="E9E5D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70BA512-6FEA-EB41-8DE9-7080915F0773}"/>
              </a:ext>
            </a:extLst>
          </p:cNvPr>
          <p:cNvSpPr/>
          <p:nvPr/>
        </p:nvSpPr>
        <p:spPr>
          <a:xfrm>
            <a:off x="1681528" y="10617982"/>
            <a:ext cx="20719584" cy="674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54667A"/>
                </a:solidFill>
                <a:latin typeface="Community Light" panose="02000303040000020003" pitchFamily="2" charset="0"/>
              </a:rPr>
              <a:t>Pour d’autres conseils sur le développement de votre personnel, consultez notre </a:t>
            </a:r>
            <a:r>
              <a:rPr lang="fr-FR" sz="3800" b="1" dirty="0">
                <a:solidFill>
                  <a:srgbClr val="54667A"/>
                </a:solidFill>
                <a:latin typeface="Community Light" panose="02000303040000020003" pitchFamily="2" charset="0"/>
                <a:hlinkClick r:id="rId4"/>
              </a:rPr>
              <a:t>guide sur la participation des apprenants</a:t>
            </a:r>
            <a:r>
              <a:rPr lang="fr-FR" sz="3800" b="1" dirty="0">
                <a:solidFill>
                  <a:srgbClr val="54667A"/>
                </a:solidFill>
                <a:latin typeface="Community Light" panose="02000303040000020003" pitchFamily="2" charset="0"/>
              </a:rPr>
              <a:t>. </a:t>
            </a:r>
          </a:p>
        </p:txBody>
      </p:sp>
      <p:sp>
        <p:nvSpPr>
          <p:cNvPr id="55" name="Rectangle 54">
            <a:extLst>
              <a:ext uri="{FF2B5EF4-FFF2-40B4-BE49-F238E27FC236}">
                <a16:creationId xmlns:a16="http://schemas.microsoft.com/office/drawing/2014/main" id="{CB745CCE-A5FB-0E45-955C-2CD64E83B7DB}"/>
              </a:ext>
            </a:extLst>
          </p:cNvPr>
          <p:cNvSpPr/>
          <p:nvPr/>
        </p:nvSpPr>
        <p:spPr>
          <a:xfrm>
            <a:off x="12859510" y="4633241"/>
            <a:ext cx="10163696" cy="362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800" b="1" dirty="0">
                <a:solidFill>
                  <a:srgbClr val="54667A"/>
                </a:solidFill>
                <a:latin typeface="Community Light" panose="02000303040000020003" pitchFamily="2" charset="0"/>
              </a:rPr>
              <a:t> 	  Faites-en la promotion sans relâche.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200" dirty="0">
                <a:solidFill>
                  <a:srgbClr val="546779"/>
                </a:solidFill>
                <a:latin typeface="Community Light" panose="02000303040000020003" pitchFamily="2" charset="0"/>
              </a:rPr>
              <a:t>Dans l’ensemble des bureaux, accrochez des affiches faisant la promotion de la formation. Publiez une newsletter qui met en avant les cours particulièrement intéressants. Par exemple, juste avant la période d’évaluation des performances, attirez l’attention sur les </a:t>
            </a:r>
            <a:r>
              <a:rPr lang="fr-FR" sz="3200" dirty="0">
                <a:solidFill>
                  <a:srgbClr val="54667A"/>
                </a:solidFill>
                <a:latin typeface="Community Light" panose="02000303040000020003" pitchFamily="2" charset="0"/>
                <a:hlinkClick r:id="rId5"/>
              </a:rPr>
              <a:t>cours abordant ce sujet</a:t>
            </a:r>
            <a:r>
              <a:rPr lang="fr-FR" sz="3200" dirty="0">
                <a:solidFill>
                  <a:srgbClr val="546779"/>
                </a:solidFill>
                <a:latin typeface="Community Light" panose="02000303040000020003" pitchFamily="2" charset="0"/>
              </a:rPr>
              <a:t>. Organisez un concours pour voir quel service se forme le plus. Ces types de campagne incitent votre personnel à faire de son développement une priorité.</a:t>
            </a:r>
          </a:p>
        </p:txBody>
      </p:sp>
      <p:grpSp>
        <p:nvGrpSpPr>
          <p:cNvPr id="56" name="Group 55">
            <a:extLst>
              <a:ext uri="{FF2B5EF4-FFF2-40B4-BE49-F238E27FC236}">
                <a16:creationId xmlns:a16="http://schemas.microsoft.com/office/drawing/2014/main" id="{797818DC-848E-1D4A-85E7-370003321FB3}"/>
              </a:ext>
            </a:extLst>
          </p:cNvPr>
          <p:cNvGrpSpPr/>
          <p:nvPr/>
        </p:nvGrpSpPr>
        <p:grpSpPr>
          <a:xfrm>
            <a:off x="12878380" y="4650174"/>
            <a:ext cx="492782" cy="492784"/>
            <a:chOff x="1382351" y="3938979"/>
            <a:chExt cx="492782" cy="492784"/>
          </a:xfrm>
        </p:grpSpPr>
        <p:sp>
          <p:nvSpPr>
            <p:cNvPr id="57" name="Oval 56">
              <a:extLst>
                <a:ext uri="{FF2B5EF4-FFF2-40B4-BE49-F238E27FC236}">
                  <a16:creationId xmlns:a16="http://schemas.microsoft.com/office/drawing/2014/main" id="{6284A747-D105-8349-A4BC-D8D65D829582}"/>
                </a:ext>
              </a:extLst>
            </p:cNvPr>
            <p:cNvSpPr/>
            <p:nvPr/>
          </p:nvSpPr>
          <p:spPr>
            <a:xfrm>
              <a:off x="1382351" y="3938979"/>
              <a:ext cx="492782" cy="492784"/>
            </a:xfrm>
            <a:prstGeom prst="ellipse">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srgbClr val="B1401F"/>
                </a:solidFill>
                <a:latin typeface="Community Light" panose="02000303040000020003" pitchFamily="2" charset="0"/>
              </a:endParaRPr>
            </a:p>
          </p:txBody>
        </p:sp>
        <p:sp>
          <p:nvSpPr>
            <p:cNvPr id="62" name="Rectangle 61">
              <a:extLst>
                <a:ext uri="{FF2B5EF4-FFF2-40B4-BE49-F238E27FC236}">
                  <a16:creationId xmlns:a16="http://schemas.microsoft.com/office/drawing/2014/main" id="{FF27497C-9547-8A4B-84C1-92041FD74C8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spTree>
    <p:extLst>
      <p:ext uri="{BB962C8B-B14F-4D97-AF65-F5344CB8AC3E}">
        <p14:creationId xmlns:p14="http://schemas.microsoft.com/office/powerpoint/2010/main" val="216784458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88" name="MW_T" descr="1145704,C,27021,8ecefdcf-5617-4ae8-8f82-cdf5a637bba9,1" hidden="1"/>
          <p:cNvPicPr/>
          <p:nvPr/>
        </p:nvPicPr>
        <p:blipFill>
          <a:blip r:embed="rId3"/>
          <a:stretch>
            <a:fillRect/>
          </a:stretch>
        </p:blipFill>
        <p:spPr>
          <a:xfrm>
            <a:off x="1587" y="0"/>
            <a:ext cx="25400" cy="25400"/>
          </a:xfrm>
          <a:prstGeom prst="rect">
            <a:avLst/>
          </a:prstGeom>
        </p:spPr>
      </p:pic>
      <p:sp>
        <p:nvSpPr>
          <p:cNvPr id="23" name="Rectangle 22">
            <a:extLst>
              <a:ext uri="{FF2B5EF4-FFF2-40B4-BE49-F238E27FC236}">
                <a16:creationId xmlns:a16="http://schemas.microsoft.com/office/drawing/2014/main" id="{CD693C27-55FE-044D-952A-1BDF2B55A301}"/>
              </a:ext>
            </a:extLst>
          </p:cNvPr>
          <p:cNvSpPr/>
          <p:nvPr/>
        </p:nvSpPr>
        <p:spPr>
          <a:xfrm>
            <a:off x="-1" y="-11434"/>
            <a:ext cx="5367131" cy="13727433"/>
          </a:xfrm>
          <a:prstGeom prst="rect">
            <a:avLst/>
          </a:prstGeom>
          <a:solidFill>
            <a:srgbClr val="DBE6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6875118-729F-BD45-AD9B-59E174440126}"/>
              </a:ext>
            </a:extLst>
          </p:cNvPr>
          <p:cNvGrpSpPr/>
          <p:nvPr/>
        </p:nvGrpSpPr>
        <p:grpSpPr>
          <a:xfrm>
            <a:off x="8994841" y="2222784"/>
            <a:ext cx="14047780" cy="9621118"/>
            <a:chOff x="8994841" y="2226364"/>
            <a:chExt cx="14047780" cy="9621118"/>
          </a:xfrm>
        </p:grpSpPr>
        <p:grpSp>
          <p:nvGrpSpPr>
            <p:cNvPr id="2" name="Group 1">
              <a:extLst>
                <a:ext uri="{FF2B5EF4-FFF2-40B4-BE49-F238E27FC236}">
                  <a16:creationId xmlns:a16="http://schemas.microsoft.com/office/drawing/2014/main" id="{E19C29ED-D770-4D46-BC05-92AC2CFB42F3}"/>
                </a:ext>
              </a:extLst>
            </p:cNvPr>
            <p:cNvGrpSpPr/>
            <p:nvPr/>
          </p:nvGrpSpPr>
          <p:grpSpPr>
            <a:xfrm>
              <a:off x="9048769" y="2226364"/>
              <a:ext cx="13993852" cy="7603082"/>
              <a:chOff x="9048769" y="3180898"/>
              <a:chExt cx="13993852" cy="7603082"/>
            </a:xfrm>
          </p:grpSpPr>
          <p:pic>
            <p:nvPicPr>
              <p:cNvPr id="19" name="Picture 18" descr="A close up of a sign&#10;&#10;Description automatically generated">
                <a:extLst>
                  <a:ext uri="{FF2B5EF4-FFF2-40B4-BE49-F238E27FC236}">
                    <a16:creationId xmlns:a16="http://schemas.microsoft.com/office/drawing/2014/main" id="{AEBF980F-0D59-7F4D-AD9A-014C7401FAD2}"/>
                  </a:ext>
                </a:extLst>
              </p:cNvPr>
              <p:cNvPicPr>
                <a:picLocks noChangeAspect="1"/>
              </p:cNvPicPr>
              <p:nvPr/>
            </p:nvPicPr>
            <p:blipFill>
              <a:blip r:embed="rId4"/>
              <a:stretch>
                <a:fillRect/>
              </a:stretch>
            </p:blipFill>
            <p:spPr>
              <a:xfrm>
                <a:off x="9048769" y="3180898"/>
                <a:ext cx="4954690" cy="680397"/>
              </a:xfrm>
              <a:prstGeom prst="rect">
                <a:avLst/>
              </a:prstGeom>
            </p:spPr>
          </p:pic>
          <p:sp>
            <p:nvSpPr>
              <p:cNvPr id="22" name="TextBox 21">
                <a:extLst>
                  <a:ext uri="{FF2B5EF4-FFF2-40B4-BE49-F238E27FC236}">
                    <a16:creationId xmlns:a16="http://schemas.microsoft.com/office/drawing/2014/main" id="{A96179BB-E6EC-B141-B2B8-B3E2DC57C711}"/>
                  </a:ext>
                </a:extLst>
              </p:cNvPr>
              <p:cNvSpPr txBox="1"/>
              <p:nvPr/>
            </p:nvSpPr>
            <p:spPr>
              <a:xfrm>
                <a:off x="9048769" y="4690004"/>
                <a:ext cx="13993852" cy="6093976"/>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fr-FR" sz="3600" dirty="0">
                    <a:solidFill>
                      <a:srgbClr val="5E6869"/>
                    </a:solidFill>
                    <a:latin typeface="Community Light"/>
                    <a:cs typeface="Arial"/>
                  </a:rPr>
                  <a:t>LinkedIn Learning est une plateforme de formation en ligne qui aide les étudiants, les enseignants et le personnel éducatif à développer les compétences nécessaires pour atteindre leurs objectifs. Elle rassemble plus de 16 000 formations actualisées en 7 langues différentes avec un système de cours convivial, intuitif et personnalisé. </a:t>
                </a:r>
              </a:p>
              <a:p>
                <a:pPr defTabSz="1828514">
                  <a:spcBef>
                    <a:spcPct val="0"/>
                  </a:spcBef>
                  <a:spcAft>
                    <a:spcPct val="0"/>
                  </a:spcAft>
                  <a:defRPr/>
                </a:pPr>
                <a:endParaRPr lang="en-US" sz="3600" dirty="0">
                  <a:solidFill>
                    <a:srgbClr val="5E6869"/>
                  </a:solidFill>
                  <a:latin typeface="Community Light"/>
                  <a:cs typeface="Arial"/>
                </a:endParaRPr>
              </a:p>
              <a:p>
                <a:pPr defTabSz="1828514" rtl="0">
                  <a:spcBef>
                    <a:spcPct val="0"/>
                  </a:spcBef>
                  <a:spcAft>
                    <a:spcPct val="0"/>
                  </a:spcAft>
                  <a:defRPr/>
                </a:pPr>
                <a:r>
                  <a:rPr lang="fr-FR" sz="3600" dirty="0">
                    <a:solidFill>
                      <a:srgbClr val="5E6869"/>
                    </a:solidFill>
                    <a:latin typeface="Community Light"/>
                    <a:cs typeface="Arial"/>
                  </a:rPr>
                  <a:t>LinkedIn Learning rassemble également des informations en temps réel sur les compétences, qui aident les établissements à repérer les écarts de compétences et à savoir qui emploie leurs étudiants diplômés. Pour plus d’informations sur la manière dont LinkedIn Learning peut soutenir votre établissement, visitez le site </a:t>
                </a:r>
                <a:r>
                  <a:rPr lang="fr-FR" sz="3600" dirty="0">
                    <a:solidFill>
                      <a:srgbClr val="0465C1"/>
                    </a:solidFill>
                    <a:latin typeface="Community Light"/>
                    <a:cs typeface="Arial"/>
                    <a:hlinkClick r:id="rId5"/>
                  </a:rPr>
                  <a:t>learning.linkedin.com/for-higher-education</a:t>
                </a:r>
                <a:r>
                  <a:rPr lang="fr-FR" sz="3600" dirty="0">
                    <a:solidFill>
                      <a:srgbClr val="5E6869"/>
                    </a:solidFill>
                    <a:latin typeface="Community Light"/>
                    <a:cs typeface="Arial"/>
                  </a:rPr>
                  <a:t>.</a:t>
                </a:r>
              </a:p>
            </p:txBody>
          </p:sp>
        </p:grpSp>
        <p:sp>
          <p:nvSpPr>
            <p:cNvPr id="25" name="Rectangle 24">
              <a:extLst>
                <a:ext uri="{FF2B5EF4-FFF2-40B4-BE49-F238E27FC236}">
                  <a16:creationId xmlns:a16="http://schemas.microsoft.com/office/drawing/2014/main" id="{64EC34F8-B209-5B4C-AF32-8AA008D6E4EC}"/>
                </a:ext>
              </a:extLst>
            </p:cNvPr>
            <p:cNvSpPr/>
            <p:nvPr/>
          </p:nvSpPr>
          <p:spPr>
            <a:xfrm>
              <a:off x="8994841" y="9887902"/>
              <a:ext cx="13993852" cy="1959580"/>
            </a:xfrm>
            <a:prstGeom prst="rect">
              <a:avLst/>
            </a:prstGeom>
            <a:solidFill>
              <a:srgbClr val="DBE6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C6CDD27-A0A7-6747-8615-DBB5DF981876}"/>
                </a:ext>
              </a:extLst>
            </p:cNvPr>
            <p:cNvSpPr/>
            <p:nvPr/>
          </p:nvSpPr>
          <p:spPr>
            <a:xfrm>
              <a:off x="12560805" y="9983736"/>
              <a:ext cx="9942005" cy="1043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200" b="1">
                  <a:solidFill>
                    <a:srgbClr val="54667A"/>
                  </a:solidFill>
                  <a:latin typeface="Community Light" panose="02000303040000020003" pitchFamily="2" charset="0"/>
                </a:rPr>
                <a:t>des universités en tête du classement QS World University Rankings travaillent avec LinkedIn Learning pour améliorer les débouchés de leurs étudiants</a:t>
              </a:r>
            </a:p>
          </p:txBody>
        </p:sp>
        <p:sp>
          <p:nvSpPr>
            <p:cNvPr id="27" name="Rectangle 26">
              <a:extLst>
                <a:ext uri="{FF2B5EF4-FFF2-40B4-BE49-F238E27FC236}">
                  <a16:creationId xmlns:a16="http://schemas.microsoft.com/office/drawing/2014/main" id="{98713F2B-7E10-7D4C-B73F-6C27A9280254}"/>
                </a:ext>
              </a:extLst>
            </p:cNvPr>
            <p:cNvSpPr/>
            <p:nvPr/>
          </p:nvSpPr>
          <p:spPr>
            <a:xfrm>
              <a:off x="9484625" y="9773869"/>
              <a:ext cx="2689487" cy="146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10000" dirty="0">
                  <a:solidFill>
                    <a:srgbClr val="0465C1"/>
                  </a:solidFill>
                  <a:latin typeface="Community Light" panose="02000303040000020003" pitchFamily="2" charset="0"/>
                </a:rPr>
                <a:t>58 %</a:t>
              </a:r>
            </a:p>
          </p:txBody>
        </p:sp>
        <p:cxnSp>
          <p:nvCxnSpPr>
            <p:cNvPr id="28" name="Straight Connector 27">
              <a:extLst>
                <a:ext uri="{FF2B5EF4-FFF2-40B4-BE49-F238E27FC236}">
                  <a16:creationId xmlns:a16="http://schemas.microsoft.com/office/drawing/2014/main" id="{2E9F45D9-6DD3-8C4E-A72E-B76D2FC41591}"/>
                </a:ext>
              </a:extLst>
            </p:cNvPr>
            <p:cNvCxnSpPr>
              <a:cxnSpLocks/>
            </p:cNvCxnSpPr>
            <p:nvPr/>
          </p:nvCxnSpPr>
          <p:spPr>
            <a:xfrm>
              <a:off x="12174114" y="9887902"/>
              <a:ext cx="0" cy="1235336"/>
            </a:xfrm>
            <a:prstGeom prst="line">
              <a:avLst/>
            </a:prstGeom>
            <a:ln w="25400">
              <a:solidFill>
                <a:srgbClr val="54667A">
                  <a:alpha val="40000"/>
                </a:srgbClr>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1A584D61-5AED-DE4B-B282-14CFAB1A5A90}"/>
              </a:ext>
            </a:extLst>
          </p:cNvPr>
          <p:cNvPicPr>
            <a:picLocks noChangeAspect="1"/>
          </p:cNvPicPr>
          <p:nvPr/>
        </p:nvPicPr>
        <p:blipFill>
          <a:blip r:embed="rId6"/>
          <a:stretch>
            <a:fillRect/>
          </a:stretch>
        </p:blipFill>
        <p:spPr>
          <a:xfrm flipH="1">
            <a:off x="-882775" y="2222784"/>
            <a:ext cx="9278184" cy="9278184"/>
          </a:xfrm>
          <a:prstGeom prst="ellipse">
            <a:avLst/>
          </a:prstGeom>
        </p:spPr>
      </p:pic>
    </p:spTree>
    <p:extLst>
      <p:ext uri="{BB962C8B-B14F-4D97-AF65-F5344CB8AC3E}">
        <p14:creationId xmlns:p14="http://schemas.microsoft.com/office/powerpoint/2010/main" val="82000870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22" name="Picture 21" descr="A close up of a sign&#10;&#10;Description automatically generated">
            <a:extLst>
              <a:ext uri="{FF2B5EF4-FFF2-40B4-BE49-F238E27FC236}">
                <a16:creationId xmlns:a16="http://schemas.microsoft.com/office/drawing/2014/main" id="{607434E2-CE74-2C40-985D-99BF070A97B2}"/>
              </a:ext>
            </a:extLst>
          </p:cNvPr>
          <p:cNvPicPr>
            <a:picLocks noChangeAspect="1"/>
          </p:cNvPicPr>
          <p:nvPr/>
        </p:nvPicPr>
        <p:blipFill>
          <a:blip r:embed="rId3"/>
          <a:stretch>
            <a:fillRect/>
          </a:stretch>
        </p:blipFill>
        <p:spPr>
          <a:xfrm>
            <a:off x="20933824" y="12811147"/>
            <a:ext cx="2090791" cy="287116"/>
          </a:xfrm>
          <a:prstGeom prst="rect">
            <a:avLst/>
          </a:prstGeom>
        </p:spPr>
      </p:pic>
      <p:grpSp>
        <p:nvGrpSpPr>
          <p:cNvPr id="7" name="Group 6">
            <a:extLst>
              <a:ext uri="{FF2B5EF4-FFF2-40B4-BE49-F238E27FC236}">
                <a16:creationId xmlns:a16="http://schemas.microsoft.com/office/drawing/2014/main" id="{AD02ADDB-EA3D-A24F-8B0D-22D23DE9E203}"/>
              </a:ext>
            </a:extLst>
          </p:cNvPr>
          <p:cNvGrpSpPr/>
          <p:nvPr/>
        </p:nvGrpSpPr>
        <p:grpSpPr>
          <a:xfrm>
            <a:off x="7953265" y="2442734"/>
            <a:ext cx="15070425" cy="8830529"/>
            <a:chOff x="9008422" y="2979101"/>
            <a:chExt cx="14015268" cy="8212259"/>
          </a:xfrm>
        </p:grpSpPr>
        <p:grpSp>
          <p:nvGrpSpPr>
            <p:cNvPr id="5" name="Group 4">
              <a:extLst>
                <a:ext uri="{FF2B5EF4-FFF2-40B4-BE49-F238E27FC236}">
                  <a16:creationId xmlns:a16="http://schemas.microsoft.com/office/drawing/2014/main" id="{FBAC40C7-C644-EA4A-AD3E-34C81FD9C36A}"/>
                </a:ext>
              </a:extLst>
            </p:cNvPr>
            <p:cNvGrpSpPr/>
            <p:nvPr/>
          </p:nvGrpSpPr>
          <p:grpSpPr>
            <a:xfrm>
              <a:off x="9008422" y="2979101"/>
              <a:ext cx="14015268" cy="8212259"/>
              <a:chOff x="20621492" y="2979101"/>
              <a:chExt cx="14015268" cy="8212259"/>
            </a:xfrm>
          </p:grpSpPr>
          <p:sp>
            <p:nvSpPr>
              <p:cNvPr id="27" name="Freeform 26">
                <a:extLst>
                  <a:ext uri="{FF2B5EF4-FFF2-40B4-BE49-F238E27FC236}">
                    <a16:creationId xmlns:a16="http://schemas.microsoft.com/office/drawing/2014/main" id="{60E4D21A-7F0C-854C-B330-302410388D44}"/>
                  </a:ext>
                </a:extLst>
              </p:cNvPr>
              <p:cNvSpPr/>
              <p:nvPr/>
            </p:nvSpPr>
            <p:spPr>
              <a:xfrm>
                <a:off x="26493782" y="4179972"/>
                <a:ext cx="2409244" cy="5810514"/>
              </a:xfrm>
              <a:custGeom>
                <a:avLst/>
                <a:gdLst>
                  <a:gd name="connsiteX0" fmla="*/ 1204622 w 2409244"/>
                  <a:gd name="connsiteY0" fmla="*/ 0 h 5810514"/>
                  <a:gd name="connsiteX1" fmla="*/ 1206588 w 2409244"/>
                  <a:gd name="connsiteY1" fmla="*/ 1786 h 5810514"/>
                  <a:gd name="connsiteX2" fmla="*/ 2409244 w 2409244"/>
                  <a:gd name="connsiteY2" fmla="*/ 2905257 h 5810514"/>
                  <a:gd name="connsiteX3" fmla="*/ 1206588 w 2409244"/>
                  <a:gd name="connsiteY3" fmla="*/ 5808729 h 5810514"/>
                  <a:gd name="connsiteX4" fmla="*/ 1204622 w 2409244"/>
                  <a:gd name="connsiteY4" fmla="*/ 5810514 h 5810514"/>
                  <a:gd name="connsiteX5" fmla="*/ 1202656 w 2409244"/>
                  <a:gd name="connsiteY5" fmla="*/ 5808728 h 5810514"/>
                  <a:gd name="connsiteX6" fmla="*/ 0 w 2409244"/>
                  <a:gd name="connsiteY6" fmla="*/ 2905256 h 5810514"/>
                  <a:gd name="connsiteX7" fmla="*/ 1202656 w 2409244"/>
                  <a:gd name="connsiteY7" fmla="*/ 1785 h 5810514"/>
                  <a:gd name="connsiteX8" fmla="*/ 1204622 w 2409244"/>
                  <a:gd name="connsiteY8" fmla="*/ 0 h 581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244" h="5810514">
                    <a:moveTo>
                      <a:pt x="1204622" y="0"/>
                    </a:moveTo>
                    <a:lnTo>
                      <a:pt x="1206588" y="1786"/>
                    </a:lnTo>
                    <a:cubicBezTo>
                      <a:pt x="1949650" y="744849"/>
                      <a:pt x="2409244" y="1771381"/>
                      <a:pt x="2409244" y="2905257"/>
                    </a:cubicBezTo>
                    <a:cubicBezTo>
                      <a:pt x="2409244" y="4039133"/>
                      <a:pt x="1949650" y="5065665"/>
                      <a:pt x="1206588" y="5808729"/>
                    </a:cubicBezTo>
                    <a:lnTo>
                      <a:pt x="1204622" y="5810514"/>
                    </a:lnTo>
                    <a:lnTo>
                      <a:pt x="1202656" y="5808728"/>
                    </a:lnTo>
                    <a:cubicBezTo>
                      <a:pt x="459594" y="5065664"/>
                      <a:pt x="0" y="4039132"/>
                      <a:pt x="0" y="2905256"/>
                    </a:cubicBezTo>
                    <a:cubicBezTo>
                      <a:pt x="0" y="1771380"/>
                      <a:pt x="459594" y="744848"/>
                      <a:pt x="1202656" y="1785"/>
                    </a:cubicBezTo>
                    <a:lnTo>
                      <a:pt x="1204622" y="0"/>
                    </a:lnTo>
                    <a:close/>
                  </a:path>
                </a:pathLst>
              </a:custGeom>
              <a:solidFill>
                <a:srgbClr val="8193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id="{D3895484-E134-9C49-9551-1E51CF933D7D}"/>
                  </a:ext>
                </a:extLst>
              </p:cNvPr>
              <p:cNvSpPr/>
              <p:nvPr/>
            </p:nvSpPr>
            <p:spPr>
              <a:xfrm>
                <a:off x="27629126" y="2979101"/>
                <a:ext cx="7007634" cy="8212258"/>
              </a:xfrm>
              <a:custGeom>
                <a:avLst/>
                <a:gdLst>
                  <a:gd name="connsiteX0" fmla="*/ 2901506 w 7007634"/>
                  <a:gd name="connsiteY0" fmla="*/ 0 h 8212258"/>
                  <a:gd name="connsiteX1" fmla="*/ 7007634 w 7007634"/>
                  <a:gd name="connsiteY1" fmla="*/ 4106129 h 8212258"/>
                  <a:gd name="connsiteX2" fmla="*/ 2901506 w 7007634"/>
                  <a:gd name="connsiteY2" fmla="*/ 8212258 h 8212258"/>
                  <a:gd name="connsiteX3" fmla="*/ 289626 w 7007634"/>
                  <a:gd name="connsiteY3" fmla="*/ 7274618 h 8212258"/>
                  <a:gd name="connsiteX4" fmla="*/ 0 w 7007634"/>
                  <a:gd name="connsiteY4" fmla="*/ 7011387 h 8212258"/>
                  <a:gd name="connsiteX5" fmla="*/ 1966 w 7007634"/>
                  <a:gd name="connsiteY5" fmla="*/ 7009602 h 8212258"/>
                  <a:gd name="connsiteX6" fmla="*/ 1204622 w 7007634"/>
                  <a:gd name="connsiteY6" fmla="*/ 4106130 h 8212258"/>
                  <a:gd name="connsiteX7" fmla="*/ 1966 w 7007634"/>
                  <a:gd name="connsiteY7" fmla="*/ 1202659 h 8212258"/>
                  <a:gd name="connsiteX8" fmla="*/ 0 w 7007634"/>
                  <a:gd name="connsiteY8" fmla="*/ 1200873 h 8212258"/>
                  <a:gd name="connsiteX9" fmla="*/ 289626 w 7007634"/>
                  <a:gd name="connsiteY9" fmla="*/ 937640 h 8212258"/>
                  <a:gd name="connsiteX10" fmla="*/ 2901506 w 7007634"/>
                  <a:gd name="connsiteY10" fmla="*/ 0 h 82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7634" h="8212258">
                    <a:moveTo>
                      <a:pt x="2901506" y="0"/>
                    </a:moveTo>
                    <a:cubicBezTo>
                      <a:pt x="5169258" y="0"/>
                      <a:pt x="7007634" y="1838377"/>
                      <a:pt x="7007634" y="4106129"/>
                    </a:cubicBezTo>
                    <a:cubicBezTo>
                      <a:pt x="7007634" y="6373881"/>
                      <a:pt x="5169258" y="8212258"/>
                      <a:pt x="2901506" y="8212258"/>
                    </a:cubicBezTo>
                    <a:cubicBezTo>
                      <a:pt x="1909364" y="8212258"/>
                      <a:pt x="999408" y="7860381"/>
                      <a:pt x="289626" y="7274618"/>
                    </a:cubicBezTo>
                    <a:lnTo>
                      <a:pt x="0" y="7011387"/>
                    </a:lnTo>
                    <a:lnTo>
                      <a:pt x="1966" y="7009602"/>
                    </a:lnTo>
                    <a:cubicBezTo>
                      <a:pt x="745028" y="6266538"/>
                      <a:pt x="1204622" y="5240006"/>
                      <a:pt x="1204622" y="4106130"/>
                    </a:cubicBezTo>
                    <a:cubicBezTo>
                      <a:pt x="1204622" y="2972254"/>
                      <a:pt x="745028" y="1945722"/>
                      <a:pt x="1966" y="1202659"/>
                    </a:cubicBezTo>
                    <a:lnTo>
                      <a:pt x="0" y="1200873"/>
                    </a:lnTo>
                    <a:lnTo>
                      <a:pt x="289626" y="937640"/>
                    </a:lnTo>
                    <a:cubicBezTo>
                      <a:pt x="999408" y="351877"/>
                      <a:pt x="1909364" y="0"/>
                      <a:pt x="2901506" y="0"/>
                    </a:cubicBezTo>
                    <a:close/>
                  </a:path>
                </a:pathLst>
              </a:cu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577C280B-5F4E-9E4E-8309-11A6235885E0}"/>
                  </a:ext>
                </a:extLst>
              </p:cNvPr>
              <p:cNvSpPr/>
              <p:nvPr/>
            </p:nvSpPr>
            <p:spPr>
              <a:xfrm>
                <a:off x="20621492" y="2979102"/>
                <a:ext cx="7007634" cy="8212258"/>
              </a:xfrm>
              <a:custGeom>
                <a:avLst/>
                <a:gdLst>
                  <a:gd name="connsiteX0" fmla="*/ 4106128 w 7007634"/>
                  <a:gd name="connsiteY0" fmla="*/ 0 h 8212258"/>
                  <a:gd name="connsiteX1" fmla="*/ 6718008 w 7007634"/>
                  <a:gd name="connsiteY1" fmla="*/ 937640 h 8212258"/>
                  <a:gd name="connsiteX2" fmla="*/ 7007634 w 7007634"/>
                  <a:gd name="connsiteY2" fmla="*/ 1200872 h 8212258"/>
                  <a:gd name="connsiteX3" fmla="*/ 7005668 w 7007634"/>
                  <a:gd name="connsiteY3" fmla="*/ 1202657 h 8212258"/>
                  <a:gd name="connsiteX4" fmla="*/ 5803012 w 7007634"/>
                  <a:gd name="connsiteY4" fmla="*/ 4106128 h 8212258"/>
                  <a:gd name="connsiteX5" fmla="*/ 7005668 w 7007634"/>
                  <a:gd name="connsiteY5" fmla="*/ 7009600 h 8212258"/>
                  <a:gd name="connsiteX6" fmla="*/ 7007634 w 7007634"/>
                  <a:gd name="connsiteY6" fmla="*/ 7011386 h 8212258"/>
                  <a:gd name="connsiteX7" fmla="*/ 6718008 w 7007634"/>
                  <a:gd name="connsiteY7" fmla="*/ 7274618 h 8212258"/>
                  <a:gd name="connsiteX8" fmla="*/ 4106128 w 7007634"/>
                  <a:gd name="connsiteY8" fmla="*/ 8212258 h 8212258"/>
                  <a:gd name="connsiteX9" fmla="*/ 0 w 7007634"/>
                  <a:gd name="connsiteY9" fmla="*/ 4106129 h 8212258"/>
                  <a:gd name="connsiteX10" fmla="*/ 4106128 w 7007634"/>
                  <a:gd name="connsiteY10" fmla="*/ 0 h 82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07634" h="8212258">
                    <a:moveTo>
                      <a:pt x="4106128" y="0"/>
                    </a:moveTo>
                    <a:cubicBezTo>
                      <a:pt x="5098270" y="0"/>
                      <a:pt x="6008226" y="351877"/>
                      <a:pt x="6718008" y="937640"/>
                    </a:cubicBezTo>
                    <a:lnTo>
                      <a:pt x="7007634" y="1200872"/>
                    </a:lnTo>
                    <a:lnTo>
                      <a:pt x="7005668" y="1202657"/>
                    </a:lnTo>
                    <a:cubicBezTo>
                      <a:pt x="6262606" y="1945720"/>
                      <a:pt x="5803012" y="2972252"/>
                      <a:pt x="5803012" y="4106128"/>
                    </a:cubicBezTo>
                    <a:cubicBezTo>
                      <a:pt x="5803012" y="5240004"/>
                      <a:pt x="6262606" y="6266536"/>
                      <a:pt x="7005668" y="7009600"/>
                    </a:cubicBezTo>
                    <a:lnTo>
                      <a:pt x="7007634" y="7011386"/>
                    </a:lnTo>
                    <a:lnTo>
                      <a:pt x="6718008" y="7274618"/>
                    </a:lnTo>
                    <a:cubicBezTo>
                      <a:pt x="6008226" y="7860381"/>
                      <a:pt x="5098270" y="8212258"/>
                      <a:pt x="4106128" y="8212258"/>
                    </a:cubicBezTo>
                    <a:cubicBezTo>
                      <a:pt x="1838376" y="8212258"/>
                      <a:pt x="0" y="6373881"/>
                      <a:pt x="0" y="4106129"/>
                    </a:cubicBezTo>
                    <a:cubicBezTo>
                      <a:pt x="0" y="1838377"/>
                      <a:pt x="1838376" y="0"/>
                      <a:pt x="4106128" y="0"/>
                    </a:cubicBezTo>
                    <a:close/>
                  </a:path>
                </a:pathLst>
              </a:cu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Rectangle 5">
              <a:extLst>
                <a:ext uri="{FF2B5EF4-FFF2-40B4-BE49-F238E27FC236}">
                  <a16:creationId xmlns:a16="http://schemas.microsoft.com/office/drawing/2014/main" id="{1E3654E1-DD7F-DE49-8734-A0E7B9732FC5}"/>
                </a:ext>
              </a:extLst>
            </p:cNvPr>
            <p:cNvSpPr/>
            <p:nvPr/>
          </p:nvSpPr>
          <p:spPr>
            <a:xfrm>
              <a:off x="17704107" y="3313607"/>
              <a:ext cx="3624807" cy="5728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4400" dirty="0">
                  <a:solidFill>
                    <a:srgbClr val="44702D"/>
                  </a:solidFill>
                  <a:latin typeface="Community" panose="02000303040000020003" pitchFamily="2" charset="0"/>
                </a:rPr>
                <a:t>Points forts de LinkedIn :</a:t>
              </a:r>
            </a:p>
            <a:p>
              <a:endParaRPr lang="en-US" dirty="0">
                <a:solidFill>
                  <a:srgbClr val="0664C3"/>
                </a:solidFill>
                <a:latin typeface="Community"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Le plus vaste réseau professionnel au monde</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Une perspective unique sur le marché du travail</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Des millions d’emplois sur la plateforme</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 de 16 000 cours en ligne sur des compétences prisées, dispensés par des experts</a:t>
              </a:r>
            </a:p>
          </p:txBody>
        </p:sp>
        <p:sp>
          <p:nvSpPr>
            <p:cNvPr id="15" name="Rectangle 14">
              <a:extLst>
                <a:ext uri="{FF2B5EF4-FFF2-40B4-BE49-F238E27FC236}">
                  <a16:creationId xmlns:a16="http://schemas.microsoft.com/office/drawing/2014/main" id="{C2EC0E16-BC0A-AF43-9B36-9E15D85A15A3}"/>
                </a:ext>
              </a:extLst>
            </p:cNvPr>
            <p:cNvSpPr/>
            <p:nvPr/>
          </p:nvSpPr>
          <p:spPr>
            <a:xfrm>
              <a:off x="11144914" y="3313607"/>
              <a:ext cx="3608219" cy="4659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4400" dirty="0">
                  <a:solidFill>
                    <a:srgbClr val="44702D"/>
                  </a:solidFill>
                  <a:latin typeface="Community" panose="02000303040000020003" pitchFamily="2" charset="0"/>
                </a:rPr>
                <a:t>Points forts des établissements :</a:t>
              </a:r>
              <a:br>
                <a:rPr lang="en-US" dirty="0">
                  <a:solidFill>
                    <a:srgbClr val="44702D"/>
                  </a:solidFill>
                  <a:latin typeface="Community Light" panose="02000303040000020003" pitchFamily="2" charset="0"/>
                </a:rPr>
              </a:br>
              <a:endParaRPr lang="en-US" dirty="0">
                <a:solidFill>
                  <a:srgbClr val="44702D"/>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Des années d’expérience et de réussite</a:t>
              </a:r>
              <a:br>
                <a:rPr lang="en-US" sz="2800" dirty="0">
                  <a:solidFill>
                    <a:srgbClr val="546779"/>
                  </a:solidFill>
                  <a:latin typeface="Community Light" panose="02000303040000020003" pitchFamily="2" charset="0"/>
                </a:rPr>
              </a:br>
              <a:endParaRPr lang="en-US" sz="28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Un corps enseignant exceptionnel</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D’excellentes infrastructures</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Un personnel dévoué</a:t>
              </a:r>
            </a:p>
            <a:p>
              <a:pPr marL="292100" indent="-292100">
                <a:buFont typeface="Arial" panose="020B0604020202020204" pitchFamily="34" charset="0"/>
                <a:buChar char="•"/>
              </a:pPr>
              <a:endParaRPr lang="en-US" sz="1000" dirty="0">
                <a:solidFill>
                  <a:srgbClr val="546779"/>
                </a:solidFill>
                <a:latin typeface="Community Light" panose="02000303040000020003" pitchFamily="2" charset="0"/>
              </a:endParaRPr>
            </a:p>
            <a:p>
              <a:pPr marL="292100" indent="-292100" rtl="0">
                <a:buFont typeface="Arial" panose="020B0604020202020204" pitchFamily="34" charset="0"/>
                <a:buChar char="•"/>
              </a:pPr>
              <a:r>
                <a:rPr lang="fr-FR" sz="3000" dirty="0">
                  <a:solidFill>
                    <a:srgbClr val="546779"/>
                  </a:solidFill>
                  <a:latin typeface="Community Light" panose="02000303040000020003" pitchFamily="2" charset="0"/>
                </a:rPr>
                <a:t>Une culture d’établissement qui donne envie de s’impliquer</a:t>
              </a:r>
            </a:p>
          </p:txBody>
        </p:sp>
        <p:sp>
          <p:nvSpPr>
            <p:cNvPr id="13" name="Rectangle 12">
              <a:extLst>
                <a:ext uri="{FF2B5EF4-FFF2-40B4-BE49-F238E27FC236}">
                  <a16:creationId xmlns:a16="http://schemas.microsoft.com/office/drawing/2014/main" id="{22841FF3-7D63-7B42-9CEE-4B65A3EB9AD7}"/>
                </a:ext>
              </a:extLst>
            </p:cNvPr>
            <p:cNvSpPr/>
            <p:nvPr/>
          </p:nvSpPr>
          <p:spPr>
            <a:xfrm>
              <a:off x="14583164" y="6021053"/>
              <a:ext cx="2865785" cy="2702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pPr>
              <a:r>
                <a:rPr lang="fr-FR" sz="4000" dirty="0">
                  <a:solidFill>
                    <a:srgbClr val="FEFAF6"/>
                  </a:solidFill>
                  <a:latin typeface="Community" panose="02000303040000020003" pitchFamily="2" charset="0"/>
                </a:rPr>
                <a:t>Étudiants mieux préparés</a:t>
              </a:r>
            </a:p>
          </p:txBody>
        </p:sp>
      </p:grpSp>
      <p:sp>
        <p:nvSpPr>
          <p:cNvPr id="17" name="Rectangle 16">
            <a:extLst>
              <a:ext uri="{FF2B5EF4-FFF2-40B4-BE49-F238E27FC236}">
                <a16:creationId xmlns:a16="http://schemas.microsoft.com/office/drawing/2014/main" id="{1B5108FF-279D-1C4F-99CC-6C682A717C94}"/>
              </a:ext>
            </a:extLst>
          </p:cNvPr>
          <p:cNvSpPr/>
          <p:nvPr/>
        </p:nvSpPr>
        <p:spPr>
          <a:xfrm>
            <a:off x="1203628" y="1853564"/>
            <a:ext cx="5853499" cy="6648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fr-FR" sz="7000" dirty="0">
                <a:solidFill>
                  <a:srgbClr val="44702D"/>
                </a:solidFill>
                <a:latin typeface="Community Light" panose="02000303040000020003" pitchFamily="2" charset="0"/>
              </a:rPr>
              <a:t>Tout comme nous, vous présentez des avantages uniques. En combinant nos atouts, nous pouvons décupler les possibilités d’embauche des étudiants.</a:t>
            </a:r>
            <a:br>
              <a:rPr lang="en-US" sz="7000" spc="-150" dirty="0">
                <a:solidFill>
                  <a:srgbClr val="44702D"/>
                </a:solidFill>
                <a:latin typeface="Community Light" panose="02000303040000020003" pitchFamily="2" charset="0"/>
              </a:rPr>
            </a:br>
            <a:endParaRPr lang="en-US" sz="7000" spc="-150" dirty="0">
              <a:solidFill>
                <a:srgbClr val="44702D"/>
              </a:solidFill>
              <a:latin typeface="Community Light" panose="02000303040000020003" pitchFamily="2" charset="0"/>
            </a:endParaRPr>
          </a:p>
        </p:txBody>
      </p:sp>
      <p:sp>
        <p:nvSpPr>
          <p:cNvPr id="18" name="Rectangle 17">
            <a:extLst>
              <a:ext uri="{FF2B5EF4-FFF2-40B4-BE49-F238E27FC236}">
                <a16:creationId xmlns:a16="http://schemas.microsoft.com/office/drawing/2014/main" id="{6915BB00-2B44-E948-B4D3-A3595A443572}"/>
              </a:ext>
            </a:extLst>
          </p:cNvPr>
          <p:cNvSpPr/>
          <p:nvPr/>
        </p:nvSpPr>
        <p:spPr>
          <a:xfrm>
            <a:off x="1269839" y="920684"/>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dirty="0">
                <a:solidFill>
                  <a:srgbClr val="5B696B"/>
                </a:solidFill>
                <a:latin typeface="Community"/>
              </a:rPr>
              <a:t>Introduction</a:t>
            </a:r>
          </a:p>
        </p:txBody>
      </p:sp>
    </p:spTree>
    <p:extLst>
      <p:ext uri="{BB962C8B-B14F-4D97-AF65-F5344CB8AC3E}">
        <p14:creationId xmlns:p14="http://schemas.microsoft.com/office/powerpoint/2010/main" val="6021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63" name="Rectangle 62">
            <a:extLst>
              <a:ext uri="{FF2B5EF4-FFF2-40B4-BE49-F238E27FC236}">
                <a16:creationId xmlns:a16="http://schemas.microsoft.com/office/drawing/2014/main" id="{1E0D28CB-187C-E34C-8800-5F95342C628E}"/>
              </a:ext>
            </a:extLst>
          </p:cNvPr>
          <p:cNvSpPr/>
          <p:nvPr/>
        </p:nvSpPr>
        <p:spPr>
          <a:xfrm>
            <a:off x="18714548" y="3938979"/>
            <a:ext cx="4643850" cy="8337263"/>
          </a:xfrm>
          <a:prstGeom prst="rect">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6D8E01B-F4A3-AF47-A91F-A5118F72DABD}"/>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panose="02000303040000020003" pitchFamily="2" charset="0"/>
                <a:cs typeface="Arial"/>
              </a:rPr>
              <a:t>Pourquoi LinkedIn ? </a:t>
            </a:r>
            <a:r>
              <a:rPr lang="fr-FR" sz="7700">
                <a:solidFill>
                  <a:srgbClr val="44702D"/>
                </a:solidFill>
                <a:latin typeface="Community Light"/>
                <a:cs typeface="Arial"/>
              </a:rPr>
              <a:t>4 avantages de l’adoption d’une stratégie LinkedIn dans votre établissement.</a:t>
            </a:r>
          </a:p>
        </p:txBody>
      </p:sp>
      <p:sp>
        <p:nvSpPr>
          <p:cNvPr id="37" name="Rectangle 36">
            <a:extLst>
              <a:ext uri="{FF2B5EF4-FFF2-40B4-BE49-F238E27FC236}">
                <a16:creationId xmlns:a16="http://schemas.microsoft.com/office/drawing/2014/main" id="{3827FB32-A2AB-4143-A78E-E7749DD73118}"/>
              </a:ext>
            </a:extLst>
          </p:cNvPr>
          <p:cNvSpPr/>
          <p:nvPr/>
        </p:nvSpPr>
        <p:spPr>
          <a:xfrm>
            <a:off x="1338779" y="4419379"/>
            <a:ext cx="3750519" cy="7308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De meilleurs débouchés grâce au plus vaste réseau professionnel au monde.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Connectez vos étudiants aux opportunités en leur donnant les moyens de développer leur marque personnelle, de nouer des relations et d’acquérir des compétences prisées. Tout cela, sur le plus vaste réseau professionnel au monde.</a:t>
            </a:r>
          </a:p>
        </p:txBody>
      </p:sp>
      <p:sp>
        <p:nvSpPr>
          <p:cNvPr id="42" name="Rectangle 41">
            <a:extLst>
              <a:ext uri="{FF2B5EF4-FFF2-40B4-BE49-F238E27FC236}">
                <a16:creationId xmlns:a16="http://schemas.microsoft.com/office/drawing/2014/main" id="{3C079337-45CB-F248-A457-91F51AC2F192}"/>
              </a:ext>
            </a:extLst>
          </p:cNvPr>
          <p:cNvSpPr/>
          <p:nvPr/>
        </p:nvSpPr>
        <p:spPr>
          <a:xfrm>
            <a:off x="5719413" y="4342766"/>
            <a:ext cx="3772498" cy="7521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Des données exclusives en temps réel sur les débouchés et les écarts de compétences.</a:t>
            </a:r>
            <a:br>
              <a:rPr lang="en-US" sz="3300" b="1" dirty="0">
                <a:solidFill>
                  <a:srgbClr val="44702D"/>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Utilisez toute la puissance de l’</a:t>
            </a:r>
            <a:r>
              <a:rPr lang="fr-FR" sz="3100" dirty="0" err="1">
                <a:solidFill>
                  <a:srgbClr val="546779"/>
                </a:solidFill>
                <a:latin typeface="Community Light" panose="02000303040000020003" pitchFamily="2" charset="0"/>
              </a:rPr>
              <a:t>Economic</a:t>
            </a:r>
            <a:r>
              <a:rPr lang="fr-FR" sz="3100" dirty="0">
                <a:solidFill>
                  <a:srgbClr val="546779"/>
                </a:solidFill>
                <a:latin typeface="Community Light" panose="02000303040000020003" pitchFamily="2" charset="0"/>
              </a:rPr>
              <a:t> Graph LinkedIn pour mieux identifier les écarts de compétences chez vos étudiants actuels, les aptitudes que les entreprises de votre région recherchent le plus et les employeurs de vos diplômés.</a:t>
            </a:r>
          </a:p>
        </p:txBody>
      </p:sp>
      <p:sp>
        <p:nvSpPr>
          <p:cNvPr id="43" name="Rectangle 42">
            <a:extLst>
              <a:ext uri="{FF2B5EF4-FFF2-40B4-BE49-F238E27FC236}">
                <a16:creationId xmlns:a16="http://schemas.microsoft.com/office/drawing/2014/main" id="{866D967C-454D-3B46-9D50-E94377B8600D}"/>
              </a:ext>
            </a:extLst>
          </p:cNvPr>
          <p:cNvSpPr/>
          <p:nvPr/>
        </p:nvSpPr>
        <p:spPr>
          <a:xfrm>
            <a:off x="10096700" y="4342766"/>
            <a:ext cx="3773121" cy="7297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Encouragez les relations au-delà de votre campus. </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Développez la présence de votre établissement sur LinkedIn pour que vos étudiants potentiels et actuels, ainsi que vos anciens élèves, puissent plus facilement entrer en contact les uns avec les autres.</a:t>
            </a:r>
          </a:p>
        </p:txBody>
      </p:sp>
      <p:sp>
        <p:nvSpPr>
          <p:cNvPr id="44" name="Rectangle 43">
            <a:extLst>
              <a:ext uri="{FF2B5EF4-FFF2-40B4-BE49-F238E27FC236}">
                <a16:creationId xmlns:a16="http://schemas.microsoft.com/office/drawing/2014/main" id="{74EBC2C6-530D-164A-A959-B3D9DD5CEC98}"/>
              </a:ext>
            </a:extLst>
          </p:cNvPr>
          <p:cNvSpPr/>
          <p:nvPr/>
        </p:nvSpPr>
        <p:spPr>
          <a:xfrm>
            <a:off x="14501895" y="4354419"/>
            <a:ext cx="3787737" cy="7297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Assurez-vous que vos étudiants, votre personnel et vos enseignants restent à la pointe. </a:t>
            </a:r>
            <a:br>
              <a:rPr lang="en-US" sz="3400" b="1" dirty="0">
                <a:solidFill>
                  <a:srgbClr val="546779"/>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Bénéficiez des cours que LinkedIn Learning ajoute régulièrement (plus d’une soixantaine par semaine) afin que les étudiants, le personnel et le corps enseignant affinent leurs aptitudes et soient prêts à saisir les opportunités de demain.</a:t>
            </a:r>
          </a:p>
        </p:txBody>
      </p:sp>
      <p:sp>
        <p:nvSpPr>
          <p:cNvPr id="45" name="Rectangle 44">
            <a:extLst>
              <a:ext uri="{FF2B5EF4-FFF2-40B4-BE49-F238E27FC236}">
                <a16:creationId xmlns:a16="http://schemas.microsoft.com/office/drawing/2014/main" id="{1D473C76-F4CC-E84C-905C-A0E13E67CE40}"/>
              </a:ext>
            </a:extLst>
          </p:cNvPr>
          <p:cNvSpPr/>
          <p:nvPr/>
        </p:nvSpPr>
        <p:spPr>
          <a:xfrm>
            <a:off x="19179523" y="4129848"/>
            <a:ext cx="3563597" cy="406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dirty="0">
                <a:solidFill>
                  <a:srgbClr val="44702D"/>
                </a:solidFill>
                <a:latin typeface="Community Light" panose="02000303040000020003" pitchFamily="2" charset="0"/>
              </a:rPr>
              <a:t>« Avec LinkedIn et LinkedIn Learning, il n’y a pas meilleur endroit où créer un CV en ligne, identifier des personnes avec une expérience similaire, se former et chercher un emploi de manière efficace et efficiente. »</a:t>
            </a:r>
          </a:p>
        </p:txBody>
      </p:sp>
      <p:sp>
        <p:nvSpPr>
          <p:cNvPr id="46" name="Rectangle 45">
            <a:extLst>
              <a:ext uri="{FF2B5EF4-FFF2-40B4-BE49-F238E27FC236}">
                <a16:creationId xmlns:a16="http://schemas.microsoft.com/office/drawing/2014/main" id="{D935BC31-E74B-AF42-AC50-0E76894160B9}"/>
              </a:ext>
            </a:extLst>
          </p:cNvPr>
          <p:cNvSpPr/>
          <p:nvPr/>
        </p:nvSpPr>
        <p:spPr>
          <a:xfrm>
            <a:off x="19182092" y="10283994"/>
            <a:ext cx="3247747" cy="1477328"/>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Rick Hodges</a:t>
            </a:r>
          </a:p>
          <a:p>
            <a:pPr rtl="0"/>
            <a:r>
              <a:rPr lang="fr-FR" sz="2400">
                <a:solidFill>
                  <a:srgbClr val="556679"/>
                </a:solidFill>
                <a:latin typeface="Community" panose="02000303040000020003" pitchFamily="2" charset="0"/>
              </a:rPr>
              <a:t>Doyen</a:t>
            </a:r>
          </a:p>
          <a:p>
            <a:pPr rtl="0"/>
            <a:r>
              <a:rPr lang="fr-FR" sz="2400">
                <a:solidFill>
                  <a:srgbClr val="556679"/>
                </a:solidFill>
                <a:latin typeface="Community" panose="02000303040000020003" pitchFamily="2" charset="0"/>
              </a:rPr>
              <a:t>LA Community </a:t>
            </a:r>
            <a:br>
              <a:rPr lang="en-US" sz="2400" dirty="0">
                <a:solidFill>
                  <a:srgbClr val="556679"/>
                </a:solidFill>
                <a:latin typeface="Community" panose="02000303040000020003" pitchFamily="2" charset="0"/>
              </a:rPr>
            </a:br>
            <a:r>
              <a:rPr lang="fr-FR" sz="2400">
                <a:solidFill>
                  <a:srgbClr val="556679"/>
                </a:solidFill>
                <a:latin typeface="Community" panose="02000303040000020003" pitchFamily="2" charset="0"/>
              </a:rPr>
              <a:t>College District</a:t>
            </a:r>
          </a:p>
        </p:txBody>
      </p:sp>
      <p:pic>
        <p:nvPicPr>
          <p:cNvPr id="47" name="Picture 46" descr="A person wearing a suit and tie&#10;&#10;Description automatically generated">
            <a:extLst>
              <a:ext uri="{FF2B5EF4-FFF2-40B4-BE49-F238E27FC236}">
                <a16:creationId xmlns:a16="http://schemas.microsoft.com/office/drawing/2014/main" id="{85E86272-A988-254D-9A61-DAD244C6FF9D}"/>
              </a:ext>
            </a:extLst>
          </p:cNvPr>
          <p:cNvPicPr>
            <a:picLocks noChangeAspect="1"/>
          </p:cNvPicPr>
          <p:nvPr/>
        </p:nvPicPr>
        <p:blipFill rotWithShape="1">
          <a:blip r:embed="rId3"/>
          <a:srcRect/>
          <a:stretch/>
        </p:blipFill>
        <p:spPr>
          <a:xfrm>
            <a:off x="19179523" y="8669417"/>
            <a:ext cx="1477329" cy="1477329"/>
          </a:xfrm>
          <a:prstGeom prst="ellipse">
            <a:avLst/>
          </a:prstGeom>
        </p:spPr>
      </p:pic>
      <p:grpSp>
        <p:nvGrpSpPr>
          <p:cNvPr id="4" name="Group 3">
            <a:extLst>
              <a:ext uri="{FF2B5EF4-FFF2-40B4-BE49-F238E27FC236}">
                <a16:creationId xmlns:a16="http://schemas.microsoft.com/office/drawing/2014/main" id="{F08556D7-6ECB-A544-BBFF-9D58D6991289}"/>
              </a:ext>
            </a:extLst>
          </p:cNvPr>
          <p:cNvGrpSpPr/>
          <p:nvPr/>
        </p:nvGrpSpPr>
        <p:grpSpPr>
          <a:xfrm>
            <a:off x="1382351" y="4362311"/>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grpSp>
        <p:nvGrpSpPr>
          <p:cNvPr id="40" name="Group 39">
            <a:extLst>
              <a:ext uri="{FF2B5EF4-FFF2-40B4-BE49-F238E27FC236}">
                <a16:creationId xmlns:a16="http://schemas.microsoft.com/office/drawing/2014/main" id="{2E2E9804-7C8A-044C-BCC2-D61DFF372A35}"/>
              </a:ext>
            </a:extLst>
          </p:cNvPr>
          <p:cNvGrpSpPr/>
          <p:nvPr/>
        </p:nvGrpSpPr>
        <p:grpSpPr>
          <a:xfrm>
            <a:off x="5719030" y="4362311"/>
            <a:ext cx="492782" cy="492784"/>
            <a:chOff x="1382351" y="3938979"/>
            <a:chExt cx="492782" cy="492784"/>
          </a:xfrm>
        </p:grpSpPr>
        <p:sp>
          <p:nvSpPr>
            <p:cNvPr id="55" name="Oval 54">
              <a:extLst>
                <a:ext uri="{FF2B5EF4-FFF2-40B4-BE49-F238E27FC236}">
                  <a16:creationId xmlns:a16="http://schemas.microsoft.com/office/drawing/2014/main" id="{FAB5B996-328D-5141-B1DE-A05FFC1C129F}"/>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6" name="Rectangle 55">
              <a:extLst>
                <a:ext uri="{FF2B5EF4-FFF2-40B4-BE49-F238E27FC236}">
                  <a16:creationId xmlns:a16="http://schemas.microsoft.com/office/drawing/2014/main" id="{EDA6E822-028F-8D47-B534-8F66278ED5C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grpSp>
        <p:nvGrpSpPr>
          <p:cNvPr id="57" name="Group 56">
            <a:extLst>
              <a:ext uri="{FF2B5EF4-FFF2-40B4-BE49-F238E27FC236}">
                <a16:creationId xmlns:a16="http://schemas.microsoft.com/office/drawing/2014/main" id="{078DAFB6-DB9B-A24D-A55F-5619B3C02F13}"/>
              </a:ext>
            </a:extLst>
          </p:cNvPr>
          <p:cNvGrpSpPr/>
          <p:nvPr/>
        </p:nvGrpSpPr>
        <p:grpSpPr>
          <a:xfrm>
            <a:off x="10097824" y="4362311"/>
            <a:ext cx="492782" cy="492784"/>
            <a:chOff x="1382351" y="3938979"/>
            <a:chExt cx="492782" cy="492784"/>
          </a:xfrm>
        </p:grpSpPr>
        <p:sp>
          <p:nvSpPr>
            <p:cNvPr id="58" name="Oval 57">
              <a:extLst>
                <a:ext uri="{FF2B5EF4-FFF2-40B4-BE49-F238E27FC236}">
                  <a16:creationId xmlns:a16="http://schemas.microsoft.com/office/drawing/2014/main" id="{ADF614C0-03C0-1647-9047-588EF1D1628A}"/>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9" name="Rectangle 58">
              <a:extLst>
                <a:ext uri="{FF2B5EF4-FFF2-40B4-BE49-F238E27FC236}">
                  <a16:creationId xmlns:a16="http://schemas.microsoft.com/office/drawing/2014/main" id="{3FE635F8-53B6-0044-A041-35242F6CAD7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grpSp>
        <p:nvGrpSpPr>
          <p:cNvPr id="60" name="Group 59">
            <a:extLst>
              <a:ext uri="{FF2B5EF4-FFF2-40B4-BE49-F238E27FC236}">
                <a16:creationId xmlns:a16="http://schemas.microsoft.com/office/drawing/2014/main" id="{507C1E95-C558-ED4D-AF25-0D96D3A92A8B}"/>
              </a:ext>
            </a:extLst>
          </p:cNvPr>
          <p:cNvGrpSpPr/>
          <p:nvPr/>
        </p:nvGrpSpPr>
        <p:grpSpPr>
          <a:xfrm>
            <a:off x="14434503" y="4362311"/>
            <a:ext cx="492782" cy="492784"/>
            <a:chOff x="1382351" y="3938979"/>
            <a:chExt cx="492782" cy="492784"/>
          </a:xfrm>
        </p:grpSpPr>
        <p:sp>
          <p:nvSpPr>
            <p:cNvPr id="61" name="Oval 60">
              <a:extLst>
                <a:ext uri="{FF2B5EF4-FFF2-40B4-BE49-F238E27FC236}">
                  <a16:creationId xmlns:a16="http://schemas.microsoft.com/office/drawing/2014/main" id="{80934863-60C8-6143-80BD-279C9B3092E9}"/>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62" name="Rectangle 61">
              <a:extLst>
                <a:ext uri="{FF2B5EF4-FFF2-40B4-BE49-F238E27FC236}">
                  <a16:creationId xmlns:a16="http://schemas.microsoft.com/office/drawing/2014/main" id="{7CFE64D6-3735-514E-8780-B2175E9EFC6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sp>
        <p:nvSpPr>
          <p:cNvPr id="64" name="Rectangle 63">
            <a:extLst>
              <a:ext uri="{FF2B5EF4-FFF2-40B4-BE49-F238E27FC236}">
                <a16:creationId xmlns:a16="http://schemas.microsoft.com/office/drawing/2014/main" id="{57E299D1-2F06-4749-A151-025DA2367689}"/>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Introduction</a:t>
            </a:r>
          </a:p>
        </p:txBody>
      </p:sp>
      <p:pic>
        <p:nvPicPr>
          <p:cNvPr id="30" name="Picture 29" descr="A close up of a sign&#10;&#10;Description automatically generated">
            <a:extLst>
              <a:ext uri="{FF2B5EF4-FFF2-40B4-BE49-F238E27FC236}">
                <a16:creationId xmlns:a16="http://schemas.microsoft.com/office/drawing/2014/main" id="{F7E73EDD-FB0B-7645-9089-0CC6482B1C58}"/>
              </a:ext>
            </a:extLst>
          </p:cNvPr>
          <p:cNvPicPr>
            <a:picLocks noChangeAspect="1"/>
          </p:cNvPicPr>
          <p:nvPr/>
        </p:nvPicPr>
        <p:blipFill>
          <a:blip r:embed="rId4"/>
          <a:stretch>
            <a:fillRect/>
          </a:stretch>
        </p:blipFill>
        <p:spPr>
          <a:xfrm>
            <a:off x="1338779" y="13102706"/>
            <a:ext cx="2090791" cy="287116"/>
          </a:xfrm>
          <a:prstGeom prst="rect">
            <a:avLst/>
          </a:prstGeom>
        </p:spPr>
      </p:pic>
    </p:spTree>
    <p:extLst>
      <p:ext uri="{BB962C8B-B14F-4D97-AF65-F5344CB8AC3E}">
        <p14:creationId xmlns:p14="http://schemas.microsoft.com/office/powerpoint/2010/main" val="23548610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sp>
        <p:nvSpPr>
          <p:cNvPr id="30" name="Rectangle 29">
            <a:extLst>
              <a:ext uri="{FF2B5EF4-FFF2-40B4-BE49-F238E27FC236}">
                <a16:creationId xmlns:a16="http://schemas.microsoft.com/office/drawing/2014/main" id="{7FCCD0CF-A913-EE48-9788-DEA98C73B691}"/>
              </a:ext>
            </a:extLst>
          </p:cNvPr>
          <p:cNvSpPr/>
          <p:nvPr/>
        </p:nvSpPr>
        <p:spPr>
          <a:xfrm>
            <a:off x="14514331" y="3938979"/>
            <a:ext cx="8508875" cy="4980169"/>
          </a:xfrm>
          <a:prstGeom prst="rect">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37" name="Rectangle 36">
            <a:extLst>
              <a:ext uri="{FF2B5EF4-FFF2-40B4-BE49-F238E27FC236}">
                <a16:creationId xmlns:a16="http://schemas.microsoft.com/office/drawing/2014/main" id="{3827FB32-A2AB-4143-A78E-E7749DD73118}"/>
              </a:ext>
            </a:extLst>
          </p:cNvPr>
          <p:cNvSpPr/>
          <p:nvPr/>
        </p:nvSpPr>
        <p:spPr>
          <a:xfrm>
            <a:off x="1363482" y="4328442"/>
            <a:ext cx="3520815" cy="612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Intégration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Chaque étudiant commence par créer un profil LinkedIn à son entrée dans l’enseignement supérieur, de manière à développer son réseau et à passer naturellement à LinkedIn Learning pour acquérir des compétences prisées tout au long de sa formation.</a:t>
            </a:r>
          </a:p>
        </p:txBody>
      </p:sp>
      <p:grpSp>
        <p:nvGrpSpPr>
          <p:cNvPr id="4" name="Group 3">
            <a:extLst>
              <a:ext uri="{FF2B5EF4-FFF2-40B4-BE49-F238E27FC236}">
                <a16:creationId xmlns:a16="http://schemas.microsoft.com/office/drawing/2014/main" id="{F08556D7-6ECB-A544-BBFF-9D58D6991289}"/>
              </a:ext>
            </a:extLst>
          </p:cNvPr>
          <p:cNvGrpSpPr/>
          <p:nvPr/>
        </p:nvGrpSpPr>
        <p:grpSpPr>
          <a:xfrm>
            <a:off x="1382351" y="4328442"/>
            <a:ext cx="492782" cy="492784"/>
            <a:chOff x="1382351" y="3938979"/>
            <a:chExt cx="492782" cy="492784"/>
          </a:xfrm>
        </p:grpSpPr>
        <p:sp>
          <p:nvSpPr>
            <p:cNvPr id="38" name="Oval 37">
              <a:extLst>
                <a:ext uri="{FF2B5EF4-FFF2-40B4-BE49-F238E27FC236}">
                  <a16:creationId xmlns:a16="http://schemas.microsoft.com/office/drawing/2014/main" id="{FF44862E-DF43-D14F-81C0-D6F3473DD9AD}"/>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39" name="Rectangle 38">
              <a:extLst>
                <a:ext uri="{FF2B5EF4-FFF2-40B4-BE49-F238E27FC236}">
                  <a16:creationId xmlns:a16="http://schemas.microsoft.com/office/drawing/2014/main" id="{1CF3939A-D467-9F44-BAC5-C57E79B54B79}"/>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1</a:t>
              </a:r>
            </a:p>
          </p:txBody>
        </p:sp>
      </p:grpSp>
      <p:sp>
        <p:nvSpPr>
          <p:cNvPr id="68" name="Rectangle 67">
            <a:extLst>
              <a:ext uri="{FF2B5EF4-FFF2-40B4-BE49-F238E27FC236}">
                <a16:creationId xmlns:a16="http://schemas.microsoft.com/office/drawing/2014/main" id="{233EC49E-9835-AD4E-A477-196A62CB77BE}"/>
              </a:ext>
            </a:extLst>
          </p:cNvPr>
          <p:cNvSpPr/>
          <p:nvPr/>
        </p:nvSpPr>
        <p:spPr>
          <a:xfrm>
            <a:off x="5808123" y="4328442"/>
            <a:ext cx="3758961" cy="404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Enseignants</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Alignez les cours LinkedIn Learning sur le programme afin de créer une expérience riche et dynamique, qui couvre les compétences du moment.</a:t>
            </a:r>
          </a:p>
          <a:p>
            <a:endParaRPr lang="en-US" sz="3100" dirty="0">
              <a:solidFill>
                <a:srgbClr val="546779"/>
              </a:solidFill>
              <a:latin typeface="Community Light" panose="02000303040000020003" pitchFamily="2" charset="0"/>
            </a:endParaRPr>
          </a:p>
        </p:txBody>
      </p:sp>
      <p:grpSp>
        <p:nvGrpSpPr>
          <p:cNvPr id="69" name="Group 68">
            <a:extLst>
              <a:ext uri="{FF2B5EF4-FFF2-40B4-BE49-F238E27FC236}">
                <a16:creationId xmlns:a16="http://schemas.microsoft.com/office/drawing/2014/main" id="{48286DA5-0F5A-2440-A9FC-6934DE068231}"/>
              </a:ext>
            </a:extLst>
          </p:cNvPr>
          <p:cNvGrpSpPr/>
          <p:nvPr/>
        </p:nvGrpSpPr>
        <p:grpSpPr>
          <a:xfrm>
            <a:off x="5826993" y="4328442"/>
            <a:ext cx="492782" cy="492784"/>
            <a:chOff x="1382351" y="3938979"/>
            <a:chExt cx="492782" cy="492784"/>
          </a:xfrm>
        </p:grpSpPr>
        <p:sp>
          <p:nvSpPr>
            <p:cNvPr id="70" name="Oval 69">
              <a:extLst>
                <a:ext uri="{FF2B5EF4-FFF2-40B4-BE49-F238E27FC236}">
                  <a16:creationId xmlns:a16="http://schemas.microsoft.com/office/drawing/2014/main" id="{9619959B-BBE2-6D4D-A7A2-E55B3BD3D735}"/>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1" name="Rectangle 70">
              <a:extLst>
                <a:ext uri="{FF2B5EF4-FFF2-40B4-BE49-F238E27FC236}">
                  <a16:creationId xmlns:a16="http://schemas.microsoft.com/office/drawing/2014/main" id="{949CB56C-4B9B-FF4B-8948-12379A871A55}"/>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2</a:t>
              </a:r>
            </a:p>
          </p:txBody>
        </p:sp>
      </p:grpSp>
      <p:sp>
        <p:nvSpPr>
          <p:cNvPr id="72" name="Rectangle 71">
            <a:extLst>
              <a:ext uri="{FF2B5EF4-FFF2-40B4-BE49-F238E27FC236}">
                <a16:creationId xmlns:a16="http://schemas.microsoft.com/office/drawing/2014/main" id="{B582AB7C-867E-9544-BA55-9DA64D6C1DE7}"/>
              </a:ext>
            </a:extLst>
          </p:cNvPr>
          <p:cNvSpPr/>
          <p:nvPr/>
        </p:nvSpPr>
        <p:spPr>
          <a:xfrm>
            <a:off x="10296353" y="4328442"/>
            <a:ext cx="4109976" cy="404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Promotion par les étudiants</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Créez de l’intérêt pour LinkedIn grâce au LinkedIn </a:t>
            </a:r>
            <a:br>
              <a:rPr lang="en-US" sz="3100"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Learning Champions Program, qui permet aux étudiants de soutenir leurs pairs.</a:t>
            </a:r>
          </a:p>
        </p:txBody>
      </p:sp>
      <p:grpSp>
        <p:nvGrpSpPr>
          <p:cNvPr id="73" name="Group 72">
            <a:extLst>
              <a:ext uri="{FF2B5EF4-FFF2-40B4-BE49-F238E27FC236}">
                <a16:creationId xmlns:a16="http://schemas.microsoft.com/office/drawing/2014/main" id="{1662DA6F-137A-8B4F-8149-DEAE3B934439}"/>
              </a:ext>
            </a:extLst>
          </p:cNvPr>
          <p:cNvGrpSpPr/>
          <p:nvPr/>
        </p:nvGrpSpPr>
        <p:grpSpPr>
          <a:xfrm>
            <a:off x="10315223" y="4328442"/>
            <a:ext cx="492782" cy="492784"/>
            <a:chOff x="1382351" y="3938979"/>
            <a:chExt cx="492782" cy="492784"/>
          </a:xfrm>
        </p:grpSpPr>
        <p:sp>
          <p:nvSpPr>
            <p:cNvPr id="74" name="Oval 73">
              <a:extLst>
                <a:ext uri="{FF2B5EF4-FFF2-40B4-BE49-F238E27FC236}">
                  <a16:creationId xmlns:a16="http://schemas.microsoft.com/office/drawing/2014/main" id="{D2B6110F-36C3-9C4E-9157-FD5D38A76D14}"/>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5" name="Rectangle 74">
              <a:extLst>
                <a:ext uri="{FF2B5EF4-FFF2-40B4-BE49-F238E27FC236}">
                  <a16:creationId xmlns:a16="http://schemas.microsoft.com/office/drawing/2014/main" id="{D27D2181-4389-8C4F-9D51-FE704EB9A36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3</a:t>
              </a:r>
            </a:p>
          </p:txBody>
        </p:sp>
      </p:grpSp>
      <p:sp>
        <p:nvSpPr>
          <p:cNvPr id="76" name="Rectangle 75">
            <a:extLst>
              <a:ext uri="{FF2B5EF4-FFF2-40B4-BE49-F238E27FC236}">
                <a16:creationId xmlns:a16="http://schemas.microsoft.com/office/drawing/2014/main" id="{2B3690B4-4510-AA44-8978-A3C638A94D13}"/>
              </a:ext>
            </a:extLst>
          </p:cNvPr>
          <p:cNvSpPr/>
          <p:nvPr/>
        </p:nvSpPr>
        <p:spPr>
          <a:xfrm>
            <a:off x="5808123" y="8825489"/>
            <a:ext cx="3692642" cy="279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Services d’orientation </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Utilisez toute la </a:t>
            </a:r>
            <a:br>
              <a:rPr lang="en-US" sz="3100"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puissance de LinkedIn pour aider vos étudiants à trouver les bonnes opportunités d’emploi.</a:t>
            </a:r>
          </a:p>
          <a:p>
            <a:endParaRPr lang="en-US" sz="3100" dirty="0">
              <a:solidFill>
                <a:srgbClr val="546779"/>
              </a:solidFill>
              <a:latin typeface="Community Light" panose="02000303040000020003" pitchFamily="2" charset="0"/>
            </a:endParaRPr>
          </a:p>
        </p:txBody>
      </p:sp>
      <p:grpSp>
        <p:nvGrpSpPr>
          <p:cNvPr id="77" name="Group 76">
            <a:extLst>
              <a:ext uri="{FF2B5EF4-FFF2-40B4-BE49-F238E27FC236}">
                <a16:creationId xmlns:a16="http://schemas.microsoft.com/office/drawing/2014/main" id="{E29AB017-EAA3-3245-86B4-B425136369C9}"/>
              </a:ext>
            </a:extLst>
          </p:cNvPr>
          <p:cNvGrpSpPr/>
          <p:nvPr/>
        </p:nvGrpSpPr>
        <p:grpSpPr>
          <a:xfrm>
            <a:off x="5826992" y="8825489"/>
            <a:ext cx="492782" cy="492784"/>
            <a:chOff x="1382351" y="3938979"/>
            <a:chExt cx="492782" cy="492784"/>
          </a:xfrm>
        </p:grpSpPr>
        <p:sp>
          <p:nvSpPr>
            <p:cNvPr id="78" name="Oval 77">
              <a:extLst>
                <a:ext uri="{FF2B5EF4-FFF2-40B4-BE49-F238E27FC236}">
                  <a16:creationId xmlns:a16="http://schemas.microsoft.com/office/drawing/2014/main" id="{34E7EAFA-84FA-6440-BB09-8367AEE1FAEC}"/>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79" name="Rectangle 78">
              <a:extLst>
                <a:ext uri="{FF2B5EF4-FFF2-40B4-BE49-F238E27FC236}">
                  <a16:creationId xmlns:a16="http://schemas.microsoft.com/office/drawing/2014/main" id="{57139811-8632-AB40-84A0-F58F5A138C28}"/>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4</a:t>
              </a:r>
            </a:p>
          </p:txBody>
        </p:sp>
      </p:grpSp>
      <p:sp>
        <p:nvSpPr>
          <p:cNvPr id="80" name="Rectangle 79">
            <a:extLst>
              <a:ext uri="{FF2B5EF4-FFF2-40B4-BE49-F238E27FC236}">
                <a16:creationId xmlns:a16="http://schemas.microsoft.com/office/drawing/2014/main" id="{EE63BD87-1145-194F-8CB5-7D3160D88046}"/>
              </a:ext>
            </a:extLst>
          </p:cNvPr>
          <p:cNvSpPr/>
          <p:nvPr/>
        </p:nvSpPr>
        <p:spPr>
          <a:xfrm>
            <a:off x="10314106" y="8825489"/>
            <a:ext cx="3758961" cy="3301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3300" b="1" dirty="0">
                <a:solidFill>
                  <a:srgbClr val="44702D"/>
                </a:solidFill>
                <a:latin typeface="Community Light" panose="02000303040000020003" pitchFamily="2" charset="0"/>
              </a:rPr>
              <a:t>       Personnel</a:t>
            </a:r>
            <a:br>
              <a:rPr lang="en-US" sz="3300" b="1" dirty="0">
                <a:solidFill>
                  <a:srgbClr val="B1401F"/>
                </a:solidFill>
                <a:latin typeface="Community Light" panose="02000303040000020003" pitchFamily="2" charset="0"/>
              </a:rPr>
            </a:br>
            <a:br>
              <a:rPr lang="en-US" sz="2000" b="1" dirty="0">
                <a:solidFill>
                  <a:srgbClr val="546779"/>
                </a:solidFill>
                <a:latin typeface="Community Light" panose="02000303040000020003" pitchFamily="2" charset="0"/>
              </a:rPr>
            </a:br>
            <a:r>
              <a:rPr lang="fr-FR" sz="3100" dirty="0">
                <a:solidFill>
                  <a:srgbClr val="546779"/>
                </a:solidFill>
                <a:latin typeface="Community Light" panose="02000303040000020003" pitchFamily="2" charset="0"/>
              </a:rPr>
              <a:t>Assurez-vous que votre personnel est à jour sur les compétences techniques et interpersonnelles, afin que votre établissement reste à la pointe.</a:t>
            </a:r>
          </a:p>
          <a:p>
            <a:endParaRPr lang="en-US" sz="3100" dirty="0">
              <a:solidFill>
                <a:srgbClr val="546779"/>
              </a:solidFill>
              <a:latin typeface="Community Light" panose="02000303040000020003" pitchFamily="2" charset="0"/>
            </a:endParaRPr>
          </a:p>
        </p:txBody>
      </p:sp>
      <p:grpSp>
        <p:nvGrpSpPr>
          <p:cNvPr id="81" name="Group 80">
            <a:extLst>
              <a:ext uri="{FF2B5EF4-FFF2-40B4-BE49-F238E27FC236}">
                <a16:creationId xmlns:a16="http://schemas.microsoft.com/office/drawing/2014/main" id="{23D074A9-32B1-7441-BE5E-CFFB9A399E1A}"/>
              </a:ext>
            </a:extLst>
          </p:cNvPr>
          <p:cNvGrpSpPr/>
          <p:nvPr/>
        </p:nvGrpSpPr>
        <p:grpSpPr>
          <a:xfrm>
            <a:off x="10332976" y="8825489"/>
            <a:ext cx="492782" cy="492784"/>
            <a:chOff x="1382351" y="3938979"/>
            <a:chExt cx="492782" cy="492784"/>
          </a:xfrm>
        </p:grpSpPr>
        <p:sp>
          <p:nvSpPr>
            <p:cNvPr id="82" name="Oval 81">
              <a:extLst>
                <a:ext uri="{FF2B5EF4-FFF2-40B4-BE49-F238E27FC236}">
                  <a16:creationId xmlns:a16="http://schemas.microsoft.com/office/drawing/2014/main" id="{A1F251F6-E47E-764A-AA65-4277E5D99C96}"/>
                </a:ext>
              </a:extLst>
            </p:cNvPr>
            <p:cNvSpPr/>
            <p:nvPr/>
          </p:nvSpPr>
          <p:spPr>
            <a:xfrm>
              <a:off x="1382351" y="3938979"/>
              <a:ext cx="492782" cy="492784"/>
            </a:xfrm>
            <a:prstGeom prst="ellipse">
              <a:avLst/>
            </a:prstGeom>
            <a:solidFill>
              <a:srgbClr val="447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83" name="Rectangle 82">
              <a:extLst>
                <a:ext uri="{FF2B5EF4-FFF2-40B4-BE49-F238E27FC236}">
                  <a16:creationId xmlns:a16="http://schemas.microsoft.com/office/drawing/2014/main" id="{C9C10820-40BB-3B42-9974-F98705C0B2B7}"/>
                </a:ext>
              </a:extLst>
            </p:cNvPr>
            <p:cNvSpPr/>
            <p:nvPr/>
          </p:nvSpPr>
          <p:spPr>
            <a:xfrm>
              <a:off x="1490353" y="3996047"/>
              <a:ext cx="276778" cy="378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3000">
                  <a:solidFill>
                    <a:srgbClr val="FEFAF6"/>
                  </a:solidFill>
                  <a:latin typeface="Community" panose="02000303040000020003" pitchFamily="2" charset="0"/>
                </a:rPr>
                <a:t>5</a:t>
              </a:r>
            </a:p>
          </p:txBody>
        </p:sp>
      </p:grpSp>
      <p:grpSp>
        <p:nvGrpSpPr>
          <p:cNvPr id="7" name="Group 6">
            <a:extLst>
              <a:ext uri="{FF2B5EF4-FFF2-40B4-BE49-F238E27FC236}">
                <a16:creationId xmlns:a16="http://schemas.microsoft.com/office/drawing/2014/main" id="{F21B0206-9D53-884F-90A3-371AC6EF474E}"/>
              </a:ext>
            </a:extLst>
          </p:cNvPr>
          <p:cNvGrpSpPr/>
          <p:nvPr/>
        </p:nvGrpSpPr>
        <p:grpSpPr>
          <a:xfrm>
            <a:off x="15065116" y="6858000"/>
            <a:ext cx="4179299" cy="1489046"/>
            <a:chOff x="14729669" y="9679308"/>
            <a:chExt cx="4179299" cy="1489046"/>
          </a:xfrm>
        </p:grpSpPr>
        <p:sp>
          <p:nvSpPr>
            <p:cNvPr id="46" name="Rectangle 45">
              <a:extLst>
                <a:ext uri="{FF2B5EF4-FFF2-40B4-BE49-F238E27FC236}">
                  <a16:creationId xmlns:a16="http://schemas.microsoft.com/office/drawing/2014/main" id="{D935BC31-E74B-AF42-AC50-0E76894160B9}"/>
                </a:ext>
              </a:extLst>
            </p:cNvPr>
            <p:cNvSpPr/>
            <p:nvPr/>
          </p:nvSpPr>
          <p:spPr>
            <a:xfrm>
              <a:off x="16659979" y="9869833"/>
              <a:ext cx="2248989" cy="1107996"/>
            </a:xfrm>
            <a:prstGeom prst="rect">
              <a:avLst/>
            </a:prstGeom>
          </p:spPr>
          <p:txBody>
            <a:bodyPr wrap="square" lIns="0" tIns="0" rIns="0" bIns="0">
              <a:spAutoFit/>
            </a:bodyPr>
            <a:lstStyle/>
            <a:p>
              <a:pPr rtl="0"/>
              <a:r>
                <a:rPr lang="fr-FR" sz="2400" b="1">
                  <a:solidFill>
                    <a:srgbClr val="556679"/>
                  </a:solidFill>
                  <a:latin typeface="Community Semibold" panose="02000303040000020003" pitchFamily="2" charset="0"/>
                </a:rPr>
                <a:t>Riya Jindal</a:t>
              </a:r>
            </a:p>
            <a:p>
              <a:pPr rtl="0"/>
              <a:r>
                <a:rPr lang="fr-FR" sz="2400">
                  <a:solidFill>
                    <a:srgbClr val="556679"/>
                  </a:solidFill>
                  <a:latin typeface="Community" panose="02000303040000020003" pitchFamily="2" charset="0"/>
                </a:rPr>
                <a:t>Jeune diplômée</a:t>
              </a:r>
            </a:p>
            <a:p>
              <a:pPr rtl="0"/>
              <a:r>
                <a:rPr lang="fr-FR" sz="2400">
                  <a:solidFill>
                    <a:srgbClr val="556679"/>
                  </a:solidFill>
                  <a:latin typeface="Community" panose="02000303040000020003" pitchFamily="2" charset="0"/>
                </a:rPr>
                <a:t>Lambton College</a:t>
              </a:r>
            </a:p>
          </p:txBody>
        </p:sp>
        <p:pic>
          <p:nvPicPr>
            <p:cNvPr id="84" name="Picture 83" descr="A person holding a sign posing for the camera&#10;&#10;Description automatically generated">
              <a:extLst>
                <a:ext uri="{FF2B5EF4-FFF2-40B4-BE49-F238E27FC236}">
                  <a16:creationId xmlns:a16="http://schemas.microsoft.com/office/drawing/2014/main" id="{0C015AAD-F706-AA42-ACF8-11D5E2FCC69E}"/>
                </a:ext>
              </a:extLst>
            </p:cNvPr>
            <p:cNvPicPr>
              <a:picLocks noChangeAspect="1"/>
            </p:cNvPicPr>
            <p:nvPr/>
          </p:nvPicPr>
          <p:blipFill rotWithShape="1">
            <a:blip r:embed="rId4"/>
            <a:srcRect l="41715" t="18549" r="9188" b="44645"/>
            <a:stretch/>
          </p:blipFill>
          <p:spPr>
            <a:xfrm>
              <a:off x="14729669" y="9679308"/>
              <a:ext cx="1489046" cy="1489046"/>
            </a:xfrm>
            <a:prstGeom prst="ellipse">
              <a:avLst/>
            </a:prstGeom>
          </p:spPr>
        </p:pic>
      </p:grpSp>
      <p:sp>
        <p:nvSpPr>
          <p:cNvPr id="47" name="Rectangle 46">
            <a:extLst>
              <a:ext uri="{FF2B5EF4-FFF2-40B4-BE49-F238E27FC236}">
                <a16:creationId xmlns:a16="http://schemas.microsoft.com/office/drawing/2014/main" id="{5C97DE81-490D-7E4C-9CF5-E77B48D7F931}"/>
              </a:ext>
            </a:extLst>
          </p:cNvPr>
          <p:cNvSpPr/>
          <p:nvPr/>
        </p:nvSpPr>
        <p:spPr>
          <a:xfrm>
            <a:off x="1331025" y="1439758"/>
            <a:ext cx="21692181"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dirty="0">
                <a:solidFill>
                  <a:srgbClr val="556679"/>
                </a:solidFill>
                <a:latin typeface="Community Light" panose="02000303040000020003" pitchFamily="2" charset="0"/>
                <a:cs typeface="Arial"/>
              </a:rPr>
              <a:t>Comment ? </a:t>
            </a:r>
            <a:r>
              <a:rPr lang="fr-FR" sz="7700" dirty="0">
                <a:solidFill>
                  <a:srgbClr val="44702D"/>
                </a:solidFill>
                <a:latin typeface="Community Light" panose="02000303040000020003" pitchFamily="2" charset="0"/>
                <a:cs typeface="Arial"/>
              </a:rPr>
              <a:t>5 domaines clés pour exploiter les possibilités de LinkedIn sur votre campus.</a:t>
            </a:r>
          </a:p>
        </p:txBody>
      </p:sp>
      <p:sp>
        <p:nvSpPr>
          <p:cNvPr id="55" name="Rectangle 54">
            <a:extLst>
              <a:ext uri="{FF2B5EF4-FFF2-40B4-BE49-F238E27FC236}">
                <a16:creationId xmlns:a16="http://schemas.microsoft.com/office/drawing/2014/main" id="{B937ACC9-8EF7-2047-983B-3237DCF3DB05}"/>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Introduction</a:t>
            </a:r>
          </a:p>
        </p:txBody>
      </p:sp>
      <p:sp>
        <p:nvSpPr>
          <p:cNvPr id="32" name="Rectangle 31">
            <a:extLst>
              <a:ext uri="{FF2B5EF4-FFF2-40B4-BE49-F238E27FC236}">
                <a16:creationId xmlns:a16="http://schemas.microsoft.com/office/drawing/2014/main" id="{D149F64B-33F9-D941-8724-A7E8475A1D8C}"/>
              </a:ext>
            </a:extLst>
          </p:cNvPr>
          <p:cNvSpPr/>
          <p:nvPr/>
        </p:nvSpPr>
        <p:spPr>
          <a:xfrm>
            <a:off x="15065116" y="4464040"/>
            <a:ext cx="7015395" cy="181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sz="2800" b="1">
                <a:solidFill>
                  <a:srgbClr val="44702D"/>
                </a:solidFill>
                <a:latin typeface="Community Light" panose="02000303040000020003" pitchFamily="2" charset="0"/>
              </a:rPr>
              <a:t>« Grâce à LinkedIn Learning, on n’arrête jamais d’apprendre. Pas de formalités à remplir, pas d’obstacles : on choisit simplement sa formation et on apprend tout ce que l’on veut. C’est motivant. »</a:t>
            </a:r>
          </a:p>
          <a:p>
            <a:endParaRPr lang="en-US" sz="2800" b="1" dirty="0">
              <a:solidFill>
                <a:srgbClr val="44702D"/>
              </a:solidFill>
              <a:latin typeface="Community Light" panose="02000303040000020003" pitchFamily="2" charset="0"/>
            </a:endParaRPr>
          </a:p>
        </p:txBody>
      </p:sp>
    </p:spTree>
    <p:extLst>
      <p:ext uri="{BB962C8B-B14F-4D97-AF65-F5344CB8AC3E}">
        <p14:creationId xmlns:p14="http://schemas.microsoft.com/office/powerpoint/2010/main" val="24221193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Shape 77"/>
        <p:cNvGrpSpPr/>
        <p:nvPr/>
      </p:nvGrpSpPr>
      <p:grpSpPr>
        <a:xfrm>
          <a:off x="0" y="0"/>
          <a:ext cx="0" cy="0"/>
          <a:chOff x="0" y="0"/>
          <a:chExt cx="0" cy="0"/>
        </a:xfrm>
      </p:grpSpPr>
      <p:pic>
        <p:nvPicPr>
          <p:cNvPr id="29" name="Picture 28" descr="A close up of a sign&#10;&#10;Description automatically generated">
            <a:extLst>
              <a:ext uri="{FF2B5EF4-FFF2-40B4-BE49-F238E27FC236}">
                <a16:creationId xmlns:a16="http://schemas.microsoft.com/office/drawing/2014/main" id="{76D00B1F-5100-2C49-A088-B2408166F2D7}"/>
              </a:ext>
            </a:extLst>
          </p:cNvPr>
          <p:cNvPicPr>
            <a:picLocks noChangeAspect="1"/>
          </p:cNvPicPr>
          <p:nvPr/>
        </p:nvPicPr>
        <p:blipFill>
          <a:blip r:embed="rId3"/>
          <a:stretch>
            <a:fillRect/>
          </a:stretch>
        </p:blipFill>
        <p:spPr>
          <a:xfrm>
            <a:off x="20932688" y="12810373"/>
            <a:ext cx="2090518" cy="287078"/>
          </a:xfrm>
          <a:prstGeom prst="rect">
            <a:avLst/>
          </a:prstGeom>
        </p:spPr>
      </p:pic>
      <p:sp>
        <p:nvSpPr>
          <p:cNvPr id="47" name="Rectangle 46">
            <a:extLst>
              <a:ext uri="{FF2B5EF4-FFF2-40B4-BE49-F238E27FC236}">
                <a16:creationId xmlns:a16="http://schemas.microsoft.com/office/drawing/2014/main" id="{5C97DE81-490D-7E4C-9CF5-E77B48D7F931}"/>
              </a:ext>
            </a:extLst>
          </p:cNvPr>
          <p:cNvSpPr/>
          <p:nvPr/>
        </p:nvSpPr>
        <p:spPr>
          <a:xfrm>
            <a:off x="1331025" y="1439758"/>
            <a:ext cx="20340255" cy="219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lnSpc>
                <a:spcPct val="90000"/>
              </a:lnSpc>
            </a:pPr>
            <a:r>
              <a:rPr lang="fr-FR" sz="7700">
                <a:solidFill>
                  <a:srgbClr val="556679"/>
                </a:solidFill>
                <a:latin typeface="Community Light" panose="02000303040000020003" pitchFamily="2" charset="0"/>
                <a:cs typeface="Arial"/>
              </a:rPr>
              <a:t>Résultat ? </a:t>
            </a:r>
            <a:r>
              <a:rPr lang="fr-FR" sz="7700">
                <a:solidFill>
                  <a:srgbClr val="44702D"/>
                </a:solidFill>
                <a:latin typeface="Community Light" panose="02000303040000020003" pitchFamily="2" charset="0"/>
                <a:cs typeface="Arial"/>
              </a:rPr>
              <a:t>Les étudiants qui utilisent LinkedIn Learning ont plus de chances de trouver un emploi que ceux qui ne l’utilisent pas.</a:t>
            </a:r>
          </a:p>
        </p:txBody>
      </p:sp>
      <p:sp>
        <p:nvSpPr>
          <p:cNvPr id="55" name="Rectangle 54">
            <a:extLst>
              <a:ext uri="{FF2B5EF4-FFF2-40B4-BE49-F238E27FC236}">
                <a16:creationId xmlns:a16="http://schemas.microsoft.com/office/drawing/2014/main" id="{B937ACC9-8EF7-2047-983B-3237DCF3DB05}"/>
              </a:ext>
            </a:extLst>
          </p:cNvPr>
          <p:cNvSpPr/>
          <p:nvPr/>
        </p:nvSpPr>
        <p:spPr>
          <a:xfrm>
            <a:off x="1331025" y="959358"/>
            <a:ext cx="2411242" cy="571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5B696B"/>
                </a:solidFill>
                <a:latin typeface="Community"/>
              </a:rPr>
              <a:t>Introduction</a:t>
            </a:r>
          </a:p>
        </p:txBody>
      </p:sp>
      <p:sp>
        <p:nvSpPr>
          <p:cNvPr id="51" name="TextBox 50">
            <a:extLst>
              <a:ext uri="{FF2B5EF4-FFF2-40B4-BE49-F238E27FC236}">
                <a16:creationId xmlns:a16="http://schemas.microsoft.com/office/drawing/2014/main" id="{7DCEB35C-DB37-9B40-9DF9-21AF31CF0786}"/>
              </a:ext>
            </a:extLst>
          </p:cNvPr>
          <p:cNvSpPr txBox="1"/>
          <p:nvPr/>
        </p:nvSpPr>
        <p:spPr>
          <a:xfrm>
            <a:off x="1331025" y="4664001"/>
            <a:ext cx="9415678" cy="7848302"/>
          </a:xfrm>
          <a:prstGeom prst="rect">
            <a:avLst/>
          </a:prstGeom>
        </p:spPr>
        <p:txBody>
          <a:bodyPr vert="horz" wrap="square" lIns="0" tIns="0" rIns="0" bIns="0" rtlCol="0">
            <a:spAutoFit/>
          </a:bodyPr>
          <a:lstStyle>
            <a:defPPr>
              <a:defRPr lang="en-US"/>
            </a:defPPr>
          </a:lstStyle>
          <a:p>
            <a:pPr defTabSz="1828514" rtl="0">
              <a:spcBef>
                <a:spcPct val="0"/>
              </a:spcBef>
              <a:spcAft>
                <a:spcPct val="0"/>
              </a:spcAft>
              <a:defRPr/>
            </a:pPr>
            <a:r>
              <a:rPr lang="fr-FR" sz="3400" dirty="0">
                <a:solidFill>
                  <a:srgbClr val="5E6869"/>
                </a:solidFill>
                <a:latin typeface="Community Light"/>
                <a:cs typeface="Arial"/>
              </a:rPr>
              <a:t>Nous avons comparé les étudiants qui ont eu recours à cette plateforme et ceux qui ne l’ont pas utilisée, au sein des établissements qui ont adopté LinkedIn Learning.</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fr-FR" sz="3400" dirty="0">
                <a:solidFill>
                  <a:srgbClr val="5E6869"/>
                </a:solidFill>
                <a:latin typeface="Community Light"/>
                <a:cs typeface="Arial"/>
              </a:rPr>
              <a:t>Les résultats étaient sans équivoque. Un an après l’obtention de leur diplôme, les étudiants d’un même établissement qui utilisaient LinkedIn Learning avaient </a:t>
            </a:r>
            <a:r>
              <a:rPr lang="fr-FR" sz="3400" b="1" dirty="0">
                <a:solidFill>
                  <a:srgbClr val="5E6869"/>
                </a:solidFill>
                <a:latin typeface="Community Light"/>
                <a:cs typeface="Arial"/>
              </a:rPr>
              <a:t>11 %* </a:t>
            </a:r>
            <a:r>
              <a:rPr lang="fr-FR" sz="3400" dirty="0">
                <a:solidFill>
                  <a:srgbClr val="5E6869"/>
                </a:solidFill>
                <a:latin typeface="Community Light"/>
                <a:cs typeface="Arial"/>
              </a:rPr>
              <a:t>plus de chances de trouver un emploi par rapport à ceux qui ne l’utilisaient pas.</a:t>
            </a:r>
          </a:p>
          <a:p>
            <a:pPr defTabSz="1828514">
              <a:spcBef>
                <a:spcPct val="0"/>
              </a:spcBef>
              <a:spcAft>
                <a:spcPct val="0"/>
              </a:spcAft>
              <a:defRPr/>
            </a:pPr>
            <a:endParaRPr lang="en-US" sz="3400" dirty="0">
              <a:solidFill>
                <a:srgbClr val="5E6869"/>
              </a:solidFill>
              <a:latin typeface="Community Light"/>
              <a:cs typeface="Arial"/>
            </a:endParaRPr>
          </a:p>
          <a:p>
            <a:pPr defTabSz="1828514" rtl="0">
              <a:spcBef>
                <a:spcPct val="0"/>
              </a:spcBef>
              <a:spcAft>
                <a:spcPct val="0"/>
              </a:spcAft>
              <a:defRPr/>
            </a:pPr>
            <a:r>
              <a:rPr lang="fr-FR" sz="3400" dirty="0">
                <a:solidFill>
                  <a:srgbClr val="5E6869"/>
                </a:solidFill>
                <a:latin typeface="Community Light"/>
                <a:cs typeface="Arial"/>
              </a:rPr>
              <a:t>En adoptant les stratégies définies dans ce guide, vous augmenterez l’utilisation de LinkedIn Learning. Et d’après nos estimations, vous devriez améliorer nettement les débouchés des diplômés de votre établissement.</a:t>
            </a:r>
          </a:p>
        </p:txBody>
      </p:sp>
      <p:sp>
        <p:nvSpPr>
          <p:cNvPr id="52" name="Oval 51">
            <a:extLst>
              <a:ext uri="{FF2B5EF4-FFF2-40B4-BE49-F238E27FC236}">
                <a16:creationId xmlns:a16="http://schemas.microsoft.com/office/drawing/2014/main" id="{EDE17C36-36D7-954F-8A12-CE5708A79F8F}"/>
              </a:ext>
            </a:extLst>
          </p:cNvPr>
          <p:cNvSpPr/>
          <p:nvPr/>
        </p:nvSpPr>
        <p:spPr>
          <a:xfrm>
            <a:off x="13104238" y="4472422"/>
            <a:ext cx="7485579" cy="7433402"/>
          </a:xfrm>
          <a:prstGeom prst="ellipse">
            <a:avLst/>
          </a:prstGeom>
          <a:solidFill>
            <a:srgbClr val="D6EB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defTabSz="457096">
              <a:defRPr/>
            </a:pPr>
            <a:endParaRPr lang="en-US" sz="900">
              <a:solidFill>
                <a:srgbClr val="FFFFFF"/>
              </a:solidFill>
              <a:latin typeface="Community" panose="02000303040000020003" pitchFamily="2" charset="0"/>
              <a:ea typeface="+mn-ea"/>
            </a:endParaRPr>
          </a:p>
        </p:txBody>
      </p:sp>
      <p:sp>
        <p:nvSpPr>
          <p:cNvPr id="53" name="TextBox 52">
            <a:extLst>
              <a:ext uri="{FF2B5EF4-FFF2-40B4-BE49-F238E27FC236}">
                <a16:creationId xmlns:a16="http://schemas.microsoft.com/office/drawing/2014/main" id="{2B5E720D-6003-6D47-ABD1-57B432A8DEE8}"/>
              </a:ext>
            </a:extLst>
          </p:cNvPr>
          <p:cNvSpPr txBox="1"/>
          <p:nvPr/>
        </p:nvSpPr>
        <p:spPr>
          <a:xfrm>
            <a:off x="13903407" y="7202852"/>
            <a:ext cx="5812491" cy="2769989"/>
          </a:xfrm>
          <a:prstGeom prst="rect">
            <a:avLst/>
          </a:prstGeom>
        </p:spPr>
        <p:txBody>
          <a:bodyPr vert="horz" wrap="square" lIns="0" tIns="0" rIns="0" bIns="0" rtlCol="0">
            <a:spAutoFit/>
          </a:bodyPr>
          <a:lstStyle>
            <a:defPPr>
              <a:defRPr lang="en-US"/>
            </a:defPPr>
          </a:lstStyle>
          <a:p>
            <a:pPr algn="ctr" rtl="0"/>
            <a:r>
              <a:rPr lang="fr-FR" sz="3600" dirty="0">
                <a:solidFill>
                  <a:srgbClr val="546779"/>
                </a:solidFill>
                <a:latin typeface="Community Light" panose="02000303040000020003" pitchFamily="2" charset="0"/>
              </a:rPr>
              <a:t>Dans le même établissement, les étudiants qui utilisent LinkedIn Learning ont 11 %* plus de chances de trouver un emploi un an après avoir obtenu leur diplôme, comparé à ceux qui ne l’utilisent pas.</a:t>
            </a:r>
          </a:p>
        </p:txBody>
      </p:sp>
      <p:sp>
        <p:nvSpPr>
          <p:cNvPr id="54" name="TextBox 53">
            <a:extLst>
              <a:ext uri="{FF2B5EF4-FFF2-40B4-BE49-F238E27FC236}">
                <a16:creationId xmlns:a16="http://schemas.microsoft.com/office/drawing/2014/main" id="{8E681B5D-024B-704C-92E8-0F3CC3988611}"/>
              </a:ext>
            </a:extLst>
          </p:cNvPr>
          <p:cNvSpPr txBox="1"/>
          <p:nvPr/>
        </p:nvSpPr>
        <p:spPr>
          <a:xfrm>
            <a:off x="13866034" y="4857452"/>
            <a:ext cx="5887238" cy="2000548"/>
          </a:xfrm>
          <a:prstGeom prst="rect">
            <a:avLst/>
          </a:prstGeom>
        </p:spPr>
        <p:txBody>
          <a:bodyPr vert="horz" wrap="square" lIns="0" tIns="0" rIns="0" bIns="0" rtlCol="0">
            <a:spAutoFit/>
          </a:bodyPr>
          <a:lstStyle>
            <a:defPPr>
              <a:defRPr lang="en-US"/>
            </a:defPPr>
          </a:lstStyle>
          <a:p>
            <a:pPr algn="ctr" defTabSz="457096" rtl="0">
              <a:spcBef>
                <a:spcPct val="0"/>
              </a:spcBef>
              <a:spcAft>
                <a:spcPct val="0"/>
              </a:spcAft>
              <a:defRPr/>
            </a:pPr>
            <a:r>
              <a:rPr lang="fr-FR" sz="13000" dirty="0">
                <a:solidFill>
                  <a:srgbClr val="44702D"/>
                </a:solidFill>
                <a:latin typeface="Community Light" panose="02000303040000020003" pitchFamily="2" charset="0"/>
                <a:cs typeface="AvenirNext LT Pro Regular"/>
              </a:rPr>
              <a:t>11 %</a:t>
            </a:r>
          </a:p>
        </p:txBody>
      </p:sp>
      <p:sp>
        <p:nvSpPr>
          <p:cNvPr id="56" name="Rectangle 55">
            <a:extLst>
              <a:ext uri="{FF2B5EF4-FFF2-40B4-BE49-F238E27FC236}">
                <a16:creationId xmlns:a16="http://schemas.microsoft.com/office/drawing/2014/main" id="{146132E1-176C-5543-86A5-1DF4EA605F75}"/>
              </a:ext>
            </a:extLst>
          </p:cNvPr>
          <p:cNvSpPr/>
          <p:nvPr/>
        </p:nvSpPr>
        <p:spPr>
          <a:xfrm>
            <a:off x="1346776" y="12762142"/>
            <a:ext cx="7407773" cy="445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rtl="0"/>
            <a:r>
              <a:rPr lang="fr-FR">
                <a:solidFill>
                  <a:srgbClr val="54667A"/>
                </a:solidFill>
                <a:latin typeface="Community Light" panose="02000303040000020003" pitchFamily="2" charset="0"/>
              </a:rPr>
              <a:t>* Source : analyse LinkedIn des étudiants utilisateurs de la plateforme par rapport aux non-utilisateurs</a:t>
            </a:r>
          </a:p>
        </p:txBody>
      </p:sp>
    </p:spTree>
    <p:extLst>
      <p:ext uri="{BB962C8B-B14F-4D97-AF65-F5344CB8AC3E}">
        <p14:creationId xmlns:p14="http://schemas.microsoft.com/office/powerpoint/2010/main" val="8331319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F3742DE-B9D3-2449-BF6B-E8824980A978}"/>
              </a:ext>
            </a:extLst>
          </p:cNvPr>
          <p:cNvSpPr/>
          <p:nvPr/>
        </p:nvSpPr>
        <p:spPr>
          <a:xfrm>
            <a:off x="-3327991" y="1360967"/>
            <a:ext cx="10994066" cy="10994066"/>
          </a:xfrm>
          <a:prstGeom prst="ellipse">
            <a:avLst/>
          </a:prstGeom>
          <a:solidFill>
            <a:srgbClr val="E9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John Jersin">
            <a:extLst>
              <a:ext uri="{FF2B5EF4-FFF2-40B4-BE49-F238E27FC236}">
                <a16:creationId xmlns:a16="http://schemas.microsoft.com/office/drawing/2014/main" id="{1E5D5128-32FB-AE47-A1AE-A33FB64C66E7}"/>
              </a:ext>
            </a:extLst>
          </p:cNvPr>
          <p:cNvSpPr txBox="1"/>
          <p:nvPr/>
        </p:nvSpPr>
        <p:spPr>
          <a:xfrm>
            <a:off x="266105" y="6064049"/>
            <a:ext cx="8252253" cy="1828199"/>
          </a:xfrm>
          <a:prstGeom prst="rect">
            <a:avLst/>
          </a:prstGeom>
          <a:noFill/>
          <a:ln w="3175"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xmlns:p15="http://schemas.microsoft.com/office/powerpoint/2012/main" xmlns:p14="http://schemas.microsoft.com/office/powerpoint/2010/main" xmlns:c15="http://schemas.microsoft.com/office/drawing/2012/chart" xmlns:c="http://schemas.openxmlformats.org/drawingml/2006/chart" val="1"/>
            </a:ext>
          </a:extLst>
        </p:spPr>
        <p:txBody>
          <a:bodyPr wrap="square" lIns="48136" tIns="48136" rIns="48136" bIns="48136" numCol="1" anchor="t">
            <a:spAutoFit/>
          </a:bodyPr>
          <a:lstStyle>
            <a:lvl1pPr algn="l">
              <a:lnSpc>
                <a:spcPct val="70000"/>
              </a:lnSpc>
              <a:defRPr sz="9000" b="0">
                <a:solidFill>
                  <a:srgbClr val="006FB9"/>
                </a:solidFill>
              </a:defRPr>
            </a:lvl1pPr>
          </a:lstStyle>
          <a:p>
            <a:pPr defTabSz="1828160" rtl="0">
              <a:lnSpc>
                <a:spcPct val="90000"/>
              </a:lnSpc>
              <a:spcBef>
                <a:spcPct val="0"/>
              </a:spcBef>
              <a:spcAft>
                <a:spcPct val="0"/>
              </a:spcAft>
              <a:defRPr/>
            </a:pPr>
            <a:r>
              <a:rPr lang="fr-FR" sz="12498" dirty="0">
                <a:solidFill>
                  <a:srgbClr val="5B696B"/>
                </a:solidFill>
                <a:latin typeface="Community Light" panose="02000303040000020003" pitchFamily="2" charset="0"/>
              </a:rPr>
              <a:t>Programme</a:t>
            </a:r>
          </a:p>
        </p:txBody>
      </p:sp>
      <p:grpSp>
        <p:nvGrpSpPr>
          <p:cNvPr id="5" name="Group 4">
            <a:extLst>
              <a:ext uri="{FF2B5EF4-FFF2-40B4-BE49-F238E27FC236}">
                <a16:creationId xmlns:a16="http://schemas.microsoft.com/office/drawing/2014/main" id="{3A8746D5-E2EA-7B41-A70A-4BD2086CE9FF}"/>
              </a:ext>
            </a:extLst>
          </p:cNvPr>
          <p:cNvGrpSpPr/>
          <p:nvPr/>
        </p:nvGrpSpPr>
        <p:grpSpPr>
          <a:xfrm>
            <a:off x="12068943" y="2474212"/>
            <a:ext cx="11079617" cy="8767576"/>
            <a:chOff x="12068943" y="2374514"/>
            <a:chExt cx="11079617" cy="8767576"/>
          </a:xfrm>
        </p:grpSpPr>
        <p:grpSp>
          <p:nvGrpSpPr>
            <p:cNvPr id="2" name="Group 1">
              <a:extLst>
                <a:ext uri="{FF2B5EF4-FFF2-40B4-BE49-F238E27FC236}">
                  <a16:creationId xmlns:a16="http://schemas.microsoft.com/office/drawing/2014/main" id="{DCC2688B-9D37-6D45-AE8F-A01D62E58D92}"/>
                </a:ext>
              </a:extLst>
            </p:cNvPr>
            <p:cNvGrpSpPr/>
            <p:nvPr/>
          </p:nvGrpSpPr>
          <p:grpSpPr>
            <a:xfrm>
              <a:off x="12068943" y="2374514"/>
              <a:ext cx="11079617" cy="1543530"/>
              <a:chOff x="9242920" y="2539881"/>
              <a:chExt cx="11079617" cy="1543530"/>
            </a:xfrm>
          </p:grpSpPr>
          <p:sp>
            <p:nvSpPr>
              <p:cNvPr id="13" name="Oval 12">
                <a:extLst>
                  <a:ext uri="{FF2B5EF4-FFF2-40B4-BE49-F238E27FC236}">
                    <a16:creationId xmlns:a16="http://schemas.microsoft.com/office/drawing/2014/main" id="{02359B97-DCD6-2148-8456-CDE3053524FE}"/>
                  </a:ext>
                </a:extLst>
              </p:cNvPr>
              <p:cNvSpPr/>
              <p:nvPr/>
            </p:nvSpPr>
            <p:spPr>
              <a:xfrm>
                <a:off x="9242920" y="2842205"/>
                <a:ext cx="881808" cy="881810"/>
              </a:xfrm>
              <a:prstGeom prst="ellipse">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14" name="Rectangle 13">
                <a:extLst>
                  <a:ext uri="{FF2B5EF4-FFF2-40B4-BE49-F238E27FC236}">
                    <a16:creationId xmlns:a16="http://schemas.microsoft.com/office/drawing/2014/main" id="{1C5B1FA1-2642-BC44-8C69-DE385E6A2654}"/>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5500">
                    <a:solidFill>
                      <a:srgbClr val="0465C2"/>
                    </a:solidFill>
                    <a:latin typeface="Community Light" panose="02000303040000020003" pitchFamily="2" charset="0"/>
                  </a:rPr>
                  <a:t>1</a:t>
                </a:r>
              </a:p>
            </p:txBody>
          </p:sp>
          <p:sp>
            <p:nvSpPr>
              <p:cNvPr id="15" name="Rectangle 14">
                <a:extLst>
                  <a:ext uri="{FF2B5EF4-FFF2-40B4-BE49-F238E27FC236}">
                    <a16:creationId xmlns:a16="http://schemas.microsoft.com/office/drawing/2014/main" id="{E80DDDFB-CF2F-7E4C-AE42-10BD0BFB2A94}"/>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fr-FR" sz="7000">
                    <a:solidFill>
                      <a:srgbClr val="5B696B"/>
                    </a:solidFill>
                    <a:latin typeface="Community Light" panose="02000303040000020003" pitchFamily="2" charset="0"/>
                  </a:rPr>
                  <a:t>Intégration</a:t>
                </a:r>
              </a:p>
            </p:txBody>
          </p:sp>
        </p:grpSp>
        <p:grpSp>
          <p:nvGrpSpPr>
            <p:cNvPr id="41" name="Group 40">
              <a:extLst>
                <a:ext uri="{FF2B5EF4-FFF2-40B4-BE49-F238E27FC236}">
                  <a16:creationId xmlns:a16="http://schemas.microsoft.com/office/drawing/2014/main" id="{91188B5B-7316-394B-A262-598F2306C551}"/>
                </a:ext>
              </a:extLst>
            </p:cNvPr>
            <p:cNvGrpSpPr/>
            <p:nvPr/>
          </p:nvGrpSpPr>
          <p:grpSpPr>
            <a:xfrm>
              <a:off x="12068943" y="4180526"/>
              <a:ext cx="11079617" cy="1543530"/>
              <a:chOff x="9242920" y="2539881"/>
              <a:chExt cx="11079617" cy="1543530"/>
            </a:xfrm>
          </p:grpSpPr>
          <p:sp>
            <p:nvSpPr>
              <p:cNvPr id="42" name="Oval 41">
                <a:extLst>
                  <a:ext uri="{FF2B5EF4-FFF2-40B4-BE49-F238E27FC236}">
                    <a16:creationId xmlns:a16="http://schemas.microsoft.com/office/drawing/2014/main" id="{D92494D8-B8DA-B647-8B60-F7B2FC6FE722}"/>
                  </a:ext>
                </a:extLst>
              </p:cNvPr>
              <p:cNvSpPr/>
              <p:nvPr/>
            </p:nvSpPr>
            <p:spPr>
              <a:xfrm>
                <a:off x="9242920" y="2842205"/>
                <a:ext cx="881808" cy="881810"/>
              </a:xfrm>
              <a:prstGeom prst="ellipse">
                <a:avLst/>
              </a:prstGeom>
              <a:solidFill>
                <a:srgbClr val="D6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43" name="Rectangle 42">
                <a:extLst>
                  <a:ext uri="{FF2B5EF4-FFF2-40B4-BE49-F238E27FC236}">
                    <a16:creationId xmlns:a16="http://schemas.microsoft.com/office/drawing/2014/main" id="{D8C7D481-41D6-2F48-A453-868FEC58B0FB}"/>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5500">
                    <a:solidFill>
                      <a:srgbClr val="44702B"/>
                    </a:solidFill>
                    <a:latin typeface="Community Light" panose="02000303040000020003" pitchFamily="2" charset="0"/>
                  </a:rPr>
                  <a:t>2</a:t>
                </a:r>
              </a:p>
            </p:txBody>
          </p:sp>
          <p:sp>
            <p:nvSpPr>
              <p:cNvPr id="44" name="Rectangle 43">
                <a:extLst>
                  <a:ext uri="{FF2B5EF4-FFF2-40B4-BE49-F238E27FC236}">
                    <a16:creationId xmlns:a16="http://schemas.microsoft.com/office/drawing/2014/main" id="{B6F794EB-87E2-E948-BBEE-2DB5DC2BB70F}"/>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fr-FR" sz="7000" dirty="0">
                    <a:solidFill>
                      <a:srgbClr val="5B696B"/>
                    </a:solidFill>
                    <a:latin typeface="Community Light" panose="02000303040000020003" pitchFamily="2" charset="0"/>
                  </a:rPr>
                  <a:t>Enseignants</a:t>
                </a:r>
              </a:p>
            </p:txBody>
          </p:sp>
        </p:grpSp>
        <p:grpSp>
          <p:nvGrpSpPr>
            <p:cNvPr id="45" name="Group 44">
              <a:extLst>
                <a:ext uri="{FF2B5EF4-FFF2-40B4-BE49-F238E27FC236}">
                  <a16:creationId xmlns:a16="http://schemas.microsoft.com/office/drawing/2014/main" id="{B78D6C06-889F-B748-829F-82CBFE973070}"/>
                </a:ext>
              </a:extLst>
            </p:cNvPr>
            <p:cNvGrpSpPr/>
            <p:nvPr/>
          </p:nvGrpSpPr>
          <p:grpSpPr>
            <a:xfrm>
              <a:off x="12068943" y="5986538"/>
              <a:ext cx="11079617" cy="1543530"/>
              <a:chOff x="9242920" y="2539881"/>
              <a:chExt cx="11079617" cy="1543530"/>
            </a:xfrm>
          </p:grpSpPr>
          <p:sp>
            <p:nvSpPr>
              <p:cNvPr id="46" name="Oval 45">
                <a:extLst>
                  <a:ext uri="{FF2B5EF4-FFF2-40B4-BE49-F238E27FC236}">
                    <a16:creationId xmlns:a16="http://schemas.microsoft.com/office/drawing/2014/main" id="{861F480F-AFF3-4641-98EE-4AB423EE7C58}"/>
                  </a:ext>
                </a:extLst>
              </p:cNvPr>
              <p:cNvSpPr/>
              <p:nvPr/>
            </p:nvSpPr>
            <p:spPr>
              <a:xfrm>
                <a:off x="9242920" y="2842205"/>
                <a:ext cx="881808" cy="881810"/>
              </a:xfrm>
              <a:prstGeom prst="ellipse">
                <a:avLst/>
              </a:prstGeom>
              <a:solidFill>
                <a:srgbClr val="FBE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47" name="Rectangle 46">
                <a:extLst>
                  <a:ext uri="{FF2B5EF4-FFF2-40B4-BE49-F238E27FC236}">
                    <a16:creationId xmlns:a16="http://schemas.microsoft.com/office/drawing/2014/main" id="{5DAE4DFB-F355-834C-9780-E476FD26EFB3}"/>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5500">
                    <a:solidFill>
                      <a:srgbClr val="925806"/>
                    </a:solidFill>
                    <a:latin typeface="Community Light" panose="02000303040000020003" pitchFamily="2" charset="0"/>
                  </a:rPr>
                  <a:t>3</a:t>
                </a:r>
              </a:p>
            </p:txBody>
          </p:sp>
          <p:sp>
            <p:nvSpPr>
              <p:cNvPr id="48" name="Rectangle 47">
                <a:extLst>
                  <a:ext uri="{FF2B5EF4-FFF2-40B4-BE49-F238E27FC236}">
                    <a16:creationId xmlns:a16="http://schemas.microsoft.com/office/drawing/2014/main" id="{BEF63EC1-FF91-BE42-8A81-ABAC59358265}"/>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fr-FR" sz="7000">
                    <a:solidFill>
                      <a:srgbClr val="5B696B"/>
                    </a:solidFill>
                    <a:latin typeface="Community Light" panose="02000303040000020003" pitchFamily="2" charset="0"/>
                  </a:rPr>
                  <a:t>Promotion par les étudiants</a:t>
                </a:r>
              </a:p>
            </p:txBody>
          </p:sp>
        </p:grpSp>
        <p:grpSp>
          <p:nvGrpSpPr>
            <p:cNvPr id="49" name="Group 48">
              <a:extLst>
                <a:ext uri="{FF2B5EF4-FFF2-40B4-BE49-F238E27FC236}">
                  <a16:creationId xmlns:a16="http://schemas.microsoft.com/office/drawing/2014/main" id="{E48188D7-C931-6C41-B4F7-41CA8778EE98}"/>
                </a:ext>
              </a:extLst>
            </p:cNvPr>
            <p:cNvGrpSpPr/>
            <p:nvPr/>
          </p:nvGrpSpPr>
          <p:grpSpPr>
            <a:xfrm>
              <a:off x="12068943" y="7792550"/>
              <a:ext cx="11079617" cy="1543530"/>
              <a:chOff x="9242920" y="2539881"/>
              <a:chExt cx="11079617" cy="1543530"/>
            </a:xfrm>
          </p:grpSpPr>
          <p:sp>
            <p:nvSpPr>
              <p:cNvPr id="50" name="Oval 49">
                <a:extLst>
                  <a:ext uri="{FF2B5EF4-FFF2-40B4-BE49-F238E27FC236}">
                    <a16:creationId xmlns:a16="http://schemas.microsoft.com/office/drawing/2014/main" id="{4268CB69-D8B7-4544-BE31-63B0DFD5A24A}"/>
                  </a:ext>
                </a:extLst>
              </p:cNvPr>
              <p:cNvSpPr/>
              <p:nvPr/>
            </p:nvSpPr>
            <p:spPr>
              <a:xfrm>
                <a:off x="9242920" y="2842205"/>
                <a:ext cx="881808" cy="881810"/>
              </a:xfrm>
              <a:prstGeom prst="ellipse">
                <a:avLst/>
              </a:prstGeom>
              <a:solidFill>
                <a:srgbClr val="F7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dirty="0">
                  <a:solidFill>
                    <a:prstClr val="white"/>
                  </a:solidFill>
                  <a:latin typeface="Community Light" panose="02000303040000020003" pitchFamily="2" charset="0"/>
                </a:endParaRPr>
              </a:p>
            </p:txBody>
          </p:sp>
          <p:sp>
            <p:nvSpPr>
              <p:cNvPr id="51" name="Rectangle 50">
                <a:extLst>
                  <a:ext uri="{FF2B5EF4-FFF2-40B4-BE49-F238E27FC236}">
                    <a16:creationId xmlns:a16="http://schemas.microsoft.com/office/drawing/2014/main" id="{5542A342-8780-AD4B-8298-BCF738486059}"/>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5500">
                    <a:solidFill>
                      <a:srgbClr val="B03F1F"/>
                    </a:solidFill>
                    <a:latin typeface="Community Light" panose="02000303040000020003" pitchFamily="2" charset="0"/>
                  </a:rPr>
                  <a:t>4</a:t>
                </a:r>
              </a:p>
            </p:txBody>
          </p:sp>
          <p:sp>
            <p:nvSpPr>
              <p:cNvPr id="52" name="Rectangle 51">
                <a:extLst>
                  <a:ext uri="{FF2B5EF4-FFF2-40B4-BE49-F238E27FC236}">
                    <a16:creationId xmlns:a16="http://schemas.microsoft.com/office/drawing/2014/main" id="{988FE4CB-DB63-5F41-B758-98AB6E08629D}"/>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fr-FR" sz="7000">
                    <a:solidFill>
                      <a:srgbClr val="5B696B"/>
                    </a:solidFill>
                    <a:latin typeface="Community Light" panose="02000303040000020003" pitchFamily="2" charset="0"/>
                  </a:rPr>
                  <a:t>Services d’orientation</a:t>
                </a:r>
              </a:p>
            </p:txBody>
          </p:sp>
        </p:grpSp>
        <p:grpSp>
          <p:nvGrpSpPr>
            <p:cNvPr id="53" name="Group 52">
              <a:extLst>
                <a:ext uri="{FF2B5EF4-FFF2-40B4-BE49-F238E27FC236}">
                  <a16:creationId xmlns:a16="http://schemas.microsoft.com/office/drawing/2014/main" id="{04942098-DDEE-494C-9CFF-B14968B989C9}"/>
                </a:ext>
              </a:extLst>
            </p:cNvPr>
            <p:cNvGrpSpPr/>
            <p:nvPr/>
          </p:nvGrpSpPr>
          <p:grpSpPr>
            <a:xfrm>
              <a:off x="12068943" y="9598560"/>
              <a:ext cx="11079617" cy="1543530"/>
              <a:chOff x="9242920" y="2539881"/>
              <a:chExt cx="11079617" cy="1543530"/>
            </a:xfrm>
          </p:grpSpPr>
          <p:sp>
            <p:nvSpPr>
              <p:cNvPr id="54" name="Oval 53">
                <a:extLst>
                  <a:ext uri="{FF2B5EF4-FFF2-40B4-BE49-F238E27FC236}">
                    <a16:creationId xmlns:a16="http://schemas.microsoft.com/office/drawing/2014/main" id="{24A0B125-C1A1-714D-9AF2-430787FF3A25}"/>
                  </a:ext>
                </a:extLst>
              </p:cNvPr>
              <p:cNvSpPr/>
              <p:nvPr/>
            </p:nvSpPr>
            <p:spPr>
              <a:xfrm>
                <a:off x="9242920" y="2842205"/>
                <a:ext cx="881808" cy="881810"/>
              </a:xfrm>
              <a:prstGeom prst="ellipse">
                <a:avLst/>
              </a:prstGeom>
              <a:solidFill>
                <a:srgbClr val="E8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spcBef>
                    <a:spcPct val="0"/>
                  </a:spcBef>
                  <a:spcAft>
                    <a:spcPct val="0"/>
                  </a:spcAft>
                  <a:defRPr/>
                </a:pPr>
                <a:endParaRPr lang="en-US" sz="1800">
                  <a:solidFill>
                    <a:prstClr val="white"/>
                  </a:solidFill>
                  <a:latin typeface="Community Light" panose="02000303040000020003" pitchFamily="2" charset="0"/>
                </a:endParaRPr>
              </a:p>
            </p:txBody>
          </p:sp>
          <p:sp>
            <p:nvSpPr>
              <p:cNvPr id="55" name="Rectangle 54">
                <a:extLst>
                  <a:ext uri="{FF2B5EF4-FFF2-40B4-BE49-F238E27FC236}">
                    <a16:creationId xmlns:a16="http://schemas.microsoft.com/office/drawing/2014/main" id="{4B61DD94-C0AD-1C48-975F-E9D4EBC73897}"/>
                  </a:ext>
                </a:extLst>
              </p:cNvPr>
              <p:cNvSpPr/>
              <p:nvPr/>
            </p:nvSpPr>
            <p:spPr>
              <a:xfrm>
                <a:off x="9386107" y="2810933"/>
                <a:ext cx="595434" cy="944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rtl="0">
                  <a:spcBef>
                    <a:spcPct val="0"/>
                  </a:spcBef>
                  <a:spcAft>
                    <a:spcPct val="0"/>
                  </a:spcAft>
                  <a:defRPr/>
                </a:pPr>
                <a:r>
                  <a:rPr lang="fr-FR" sz="5500">
                    <a:solidFill>
                      <a:srgbClr val="556679"/>
                    </a:solidFill>
                    <a:latin typeface="Community Light" panose="02000303040000020003" pitchFamily="2" charset="0"/>
                  </a:rPr>
                  <a:t>5</a:t>
                </a:r>
              </a:p>
            </p:txBody>
          </p:sp>
          <p:sp>
            <p:nvSpPr>
              <p:cNvPr id="56" name="Rectangle 55">
                <a:extLst>
                  <a:ext uri="{FF2B5EF4-FFF2-40B4-BE49-F238E27FC236}">
                    <a16:creationId xmlns:a16="http://schemas.microsoft.com/office/drawing/2014/main" id="{E0F9DA78-BD98-8A48-8F35-645A16C4B0C5}"/>
                  </a:ext>
                </a:extLst>
              </p:cNvPr>
              <p:cNvSpPr/>
              <p:nvPr/>
            </p:nvSpPr>
            <p:spPr>
              <a:xfrm>
                <a:off x="10630344" y="2539881"/>
                <a:ext cx="9692193" cy="154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08" rtl="0">
                  <a:lnSpc>
                    <a:spcPct val="90000"/>
                  </a:lnSpc>
                  <a:spcBef>
                    <a:spcPct val="0"/>
                  </a:spcBef>
                  <a:spcAft>
                    <a:spcPct val="0"/>
                  </a:spcAft>
                  <a:defRPr/>
                </a:pPr>
                <a:r>
                  <a:rPr lang="fr-FR" sz="7000">
                    <a:solidFill>
                      <a:srgbClr val="5B696B"/>
                    </a:solidFill>
                    <a:latin typeface="Community Light" panose="02000303040000020003" pitchFamily="2" charset="0"/>
                  </a:rPr>
                  <a:t>Personnel</a:t>
                </a:r>
              </a:p>
            </p:txBody>
          </p:sp>
        </p:grpSp>
      </p:grpSp>
      <p:pic>
        <p:nvPicPr>
          <p:cNvPr id="57" name="Picture 56" descr="A close up of a sign&#10;&#10;Description automatically generated">
            <a:extLst>
              <a:ext uri="{FF2B5EF4-FFF2-40B4-BE49-F238E27FC236}">
                <a16:creationId xmlns:a16="http://schemas.microsoft.com/office/drawing/2014/main" id="{28CEC0F1-B0AF-0342-852F-CCA118BE97E7}"/>
              </a:ext>
            </a:extLst>
          </p:cNvPr>
          <p:cNvPicPr>
            <a:picLocks noChangeAspect="1"/>
          </p:cNvPicPr>
          <p:nvPr/>
        </p:nvPicPr>
        <p:blipFill>
          <a:blip r:embed="rId3"/>
          <a:stretch>
            <a:fillRect/>
          </a:stretch>
        </p:blipFill>
        <p:spPr>
          <a:xfrm>
            <a:off x="20933824" y="12811147"/>
            <a:ext cx="2090791" cy="287116"/>
          </a:xfrm>
          <a:prstGeom prst="rect">
            <a:avLst/>
          </a:prstGeom>
        </p:spPr>
      </p:pic>
      <p:sp>
        <p:nvSpPr>
          <p:cNvPr id="3" name="ZoneTexte 2">
            <a:extLst>
              <a:ext uri="{FF2B5EF4-FFF2-40B4-BE49-F238E27FC236}">
                <a16:creationId xmlns:a16="http://schemas.microsoft.com/office/drawing/2014/main" id="{31D6BDA0-896E-144C-92EC-8344A1286D60}"/>
              </a:ext>
            </a:extLst>
          </p:cNvPr>
          <p:cNvSpPr txBox="1"/>
          <p:nvPr/>
        </p:nvSpPr>
        <p:spPr>
          <a:xfrm>
            <a:off x="17590168" y="5101389"/>
            <a:ext cx="184731" cy="369332"/>
          </a:xfrm>
          <a:prstGeom prst="rect">
            <a:avLst/>
          </a:prstGeom>
          <a:noFill/>
        </p:spPr>
        <p:txBody>
          <a:bodyPr wrap="none" rtlCol="0">
            <a:spAutoFit/>
          </a:bodyPr>
          <a:lstStyle/>
          <a:p>
            <a:endParaRPr lang="fr-US" dirty="0"/>
          </a:p>
        </p:txBody>
      </p:sp>
    </p:spTree>
    <p:extLst>
      <p:ext uri="{BB962C8B-B14F-4D97-AF65-F5344CB8AC3E}">
        <p14:creationId xmlns:p14="http://schemas.microsoft.com/office/powerpoint/2010/main" val="38075765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6"/>
        </a:solidFill>
        <a:effectLst/>
      </p:bgPr>
    </p:bg>
    <p:spTree>
      <p:nvGrpSpPr>
        <p:cNvPr id="1" name=""/>
        <p:cNvGrpSpPr/>
        <p:nvPr/>
      </p:nvGrpSpPr>
      <p:grpSpPr>
        <a:xfrm>
          <a:off x="0" y="0"/>
          <a:ext cx="0" cy="0"/>
          <a:chOff x="0" y="0"/>
          <a:chExt cx="0" cy="0"/>
        </a:xfrm>
      </p:grpSpPr>
      <p:pic>
        <p:nvPicPr>
          <p:cNvPr id="17" name="Picture 16" descr="A close up of a sign&#10;&#10;Description automatically generated">
            <a:extLst>
              <a:ext uri="{FF2B5EF4-FFF2-40B4-BE49-F238E27FC236}">
                <a16:creationId xmlns:a16="http://schemas.microsoft.com/office/drawing/2014/main" id="{9A3194A4-00C0-614B-8252-13EB3CA23010}"/>
              </a:ext>
            </a:extLst>
          </p:cNvPr>
          <p:cNvPicPr>
            <a:picLocks noChangeAspect="1"/>
          </p:cNvPicPr>
          <p:nvPr/>
        </p:nvPicPr>
        <p:blipFill>
          <a:blip r:embed="rId3"/>
          <a:stretch>
            <a:fillRect/>
          </a:stretch>
        </p:blipFill>
        <p:spPr>
          <a:xfrm>
            <a:off x="1362560" y="12811147"/>
            <a:ext cx="2090791" cy="287116"/>
          </a:xfrm>
          <a:prstGeom prst="rect">
            <a:avLst/>
          </a:prstGeom>
        </p:spPr>
      </p:pic>
      <p:grpSp>
        <p:nvGrpSpPr>
          <p:cNvPr id="3" name="Group 2">
            <a:extLst>
              <a:ext uri="{FF2B5EF4-FFF2-40B4-BE49-F238E27FC236}">
                <a16:creationId xmlns:a16="http://schemas.microsoft.com/office/drawing/2014/main" id="{E5828BB2-66E7-2243-AB3A-512523763141}"/>
              </a:ext>
            </a:extLst>
          </p:cNvPr>
          <p:cNvGrpSpPr/>
          <p:nvPr/>
        </p:nvGrpSpPr>
        <p:grpSpPr>
          <a:xfrm>
            <a:off x="1362560" y="5563438"/>
            <a:ext cx="9053649" cy="2589124"/>
            <a:chOff x="1362560" y="6027397"/>
            <a:chExt cx="9053649" cy="2589124"/>
          </a:xfrm>
        </p:grpSpPr>
        <p:grpSp>
          <p:nvGrpSpPr>
            <p:cNvPr id="2" name="Group 1">
              <a:extLst>
                <a:ext uri="{FF2B5EF4-FFF2-40B4-BE49-F238E27FC236}">
                  <a16:creationId xmlns:a16="http://schemas.microsoft.com/office/drawing/2014/main" id="{6BA1C046-F6FB-C14A-8CC8-CD8CEB43E6A5}"/>
                </a:ext>
              </a:extLst>
            </p:cNvPr>
            <p:cNvGrpSpPr/>
            <p:nvPr/>
          </p:nvGrpSpPr>
          <p:grpSpPr>
            <a:xfrm>
              <a:off x="1362560" y="6027397"/>
              <a:ext cx="9053649" cy="1661206"/>
              <a:chOff x="1362560" y="3216828"/>
              <a:chExt cx="9053649" cy="1661206"/>
            </a:xfrm>
          </p:grpSpPr>
          <p:sp>
            <p:nvSpPr>
              <p:cNvPr id="12" name="Oval 11">
                <a:extLst>
                  <a:ext uri="{FF2B5EF4-FFF2-40B4-BE49-F238E27FC236}">
                    <a16:creationId xmlns:a16="http://schemas.microsoft.com/office/drawing/2014/main" id="{53594586-8587-5143-B02D-283C61E099EA}"/>
                  </a:ext>
                </a:extLst>
              </p:cNvPr>
              <p:cNvSpPr/>
              <p:nvPr/>
            </p:nvSpPr>
            <p:spPr>
              <a:xfrm>
                <a:off x="1362560" y="3437515"/>
                <a:ext cx="1188720" cy="1188719"/>
              </a:xfrm>
              <a:prstGeom prst="ellipse">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u="none" strike="noStrike" kern="1200" cap="none" spc="0" normalizeH="0" baseline="0" noProof="0">
                  <a:ln>
                    <a:noFill/>
                  </a:ln>
                  <a:solidFill>
                    <a:prstClr val="white"/>
                  </a:solidFill>
                  <a:effectLst/>
                  <a:uLnTx/>
                  <a:uFillTx/>
                  <a:latin typeface="Community Light" panose="02000303040000020003" pitchFamily="2" charset="0"/>
                </a:endParaRPr>
              </a:p>
            </p:txBody>
          </p:sp>
          <p:sp>
            <p:nvSpPr>
              <p:cNvPr id="13" name="Rectangle 12">
                <a:extLst>
                  <a:ext uri="{FF2B5EF4-FFF2-40B4-BE49-F238E27FC236}">
                    <a16:creationId xmlns:a16="http://schemas.microsoft.com/office/drawing/2014/main" id="{CBCF7BAF-731D-9541-8CB2-1D1D180B0858}"/>
                  </a:ext>
                </a:extLst>
              </p:cNvPr>
              <p:cNvSpPr/>
              <p:nvPr/>
            </p:nvSpPr>
            <p:spPr>
              <a:xfrm>
                <a:off x="1573967" y="3582645"/>
                <a:ext cx="765906" cy="92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fr-FR" sz="7000" u="none" strike="noStrike" kern="1200" cap="none" normalizeH="0" baseline="0">
                    <a:ln>
                      <a:noFill/>
                    </a:ln>
                    <a:solidFill>
                      <a:srgbClr val="0465C2"/>
                    </a:solidFill>
                    <a:effectLst/>
                    <a:uLnTx/>
                    <a:uFillTx/>
                    <a:latin typeface="Community" panose="02000303040000020003" pitchFamily="2" charset="0"/>
                  </a:rPr>
                  <a:t>1</a:t>
                </a:r>
              </a:p>
            </p:txBody>
          </p:sp>
          <p:sp>
            <p:nvSpPr>
              <p:cNvPr id="14" name="Rectangle 13">
                <a:extLst>
                  <a:ext uri="{FF2B5EF4-FFF2-40B4-BE49-F238E27FC236}">
                    <a16:creationId xmlns:a16="http://schemas.microsoft.com/office/drawing/2014/main" id="{440DF8E9-6043-5640-9C14-353BB73128F5}"/>
                  </a:ext>
                </a:extLst>
              </p:cNvPr>
              <p:cNvSpPr/>
              <p:nvPr/>
            </p:nvSpPr>
            <p:spPr>
              <a:xfrm>
                <a:off x="2947673" y="3216828"/>
                <a:ext cx="7468536" cy="166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rtl="0">
                  <a:lnSpc>
                    <a:spcPct val="90000"/>
                  </a:lnSpc>
                  <a:spcBef>
                    <a:spcPct val="0"/>
                  </a:spcBef>
                  <a:spcAft>
                    <a:spcPct val="0"/>
                  </a:spcAft>
                  <a:defRPr/>
                </a:pPr>
                <a:r>
                  <a:rPr lang="fr-FR" sz="12000">
                    <a:solidFill>
                      <a:srgbClr val="5B696B"/>
                    </a:solidFill>
                    <a:latin typeface="Community Light" panose="02000303040000020003" pitchFamily="2" charset="0"/>
                  </a:rPr>
                  <a:t>Intégration</a:t>
                </a:r>
              </a:p>
            </p:txBody>
          </p:sp>
        </p:grpSp>
        <p:sp>
          <p:nvSpPr>
            <p:cNvPr id="8" name="Rectangle 7">
              <a:extLst>
                <a:ext uri="{FF2B5EF4-FFF2-40B4-BE49-F238E27FC236}">
                  <a16:creationId xmlns:a16="http://schemas.microsoft.com/office/drawing/2014/main" id="{1BE33185-8E78-DC47-941F-8659B50BFA39}"/>
                </a:ext>
              </a:extLst>
            </p:cNvPr>
            <p:cNvSpPr/>
            <p:nvPr/>
          </p:nvSpPr>
          <p:spPr>
            <a:xfrm>
              <a:off x="3052603" y="7838714"/>
              <a:ext cx="7350569" cy="777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457108" rtl="0">
                <a:lnSpc>
                  <a:spcPct val="90000"/>
                </a:lnSpc>
                <a:spcBef>
                  <a:spcPct val="0"/>
                </a:spcBef>
                <a:spcAft>
                  <a:spcPct val="0"/>
                </a:spcAft>
                <a:defRPr/>
              </a:pPr>
              <a:r>
                <a:rPr lang="fr-FR" sz="3400">
                  <a:solidFill>
                    <a:srgbClr val="0465C1"/>
                  </a:solidFill>
                  <a:latin typeface="Community Slab" panose="02000503040000020003" pitchFamily="2" charset="0"/>
                </a:rPr>
                <a:t>La première étape consiste à inviter l’ensemble de vos étudiants à rejoindre LinkedIn.</a:t>
              </a:r>
            </a:p>
          </p:txBody>
        </p:sp>
      </p:grpSp>
      <p:pic>
        <p:nvPicPr>
          <p:cNvPr id="6" name="Picture 5">
            <a:extLst>
              <a:ext uri="{FF2B5EF4-FFF2-40B4-BE49-F238E27FC236}">
                <a16:creationId xmlns:a16="http://schemas.microsoft.com/office/drawing/2014/main" id="{76DBA782-BF64-5A4C-BB4B-DE2C0AB92DA9}"/>
              </a:ext>
            </a:extLst>
          </p:cNvPr>
          <p:cNvPicPr>
            <a:picLocks noChangeAspect="1"/>
          </p:cNvPicPr>
          <p:nvPr/>
        </p:nvPicPr>
        <p:blipFill>
          <a:blip r:embed="rId4"/>
          <a:stretch>
            <a:fillRect/>
          </a:stretch>
        </p:blipFill>
        <p:spPr>
          <a:xfrm>
            <a:off x="12193587" y="0"/>
            <a:ext cx="12193588" cy="13739254"/>
          </a:xfrm>
          <a:prstGeom prst="rect">
            <a:avLst/>
          </a:prstGeom>
        </p:spPr>
      </p:pic>
    </p:spTree>
    <p:extLst>
      <p:ext uri="{BB962C8B-B14F-4D97-AF65-F5344CB8AC3E}">
        <p14:creationId xmlns:p14="http://schemas.microsoft.com/office/powerpoint/2010/main" val="105823721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664C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Office Theme</Template>
  <TotalTime>5553</TotalTime>
  <Words>6017</Words>
  <Application>Microsoft Macintosh PowerPoint</Application>
  <PresentationFormat>Personnalisé</PresentationFormat>
  <Paragraphs>412</Paragraphs>
  <Slides>39</Slides>
  <Notes>39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Calibri</vt:lpstr>
      <vt:lpstr>Calibri Light</vt:lpstr>
      <vt:lpstr>Community</vt:lpstr>
      <vt:lpstr>Community Light</vt:lpstr>
      <vt:lpstr>Community Semibold</vt:lpstr>
      <vt:lpstr>Community Slab</vt:lpstr>
      <vt:lpstr>LKN Sans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Petrone</dc:creator>
  <cp:lastModifiedBy>Wendy Savin</cp:lastModifiedBy>
  <cp:revision>237</cp:revision>
  <dcterms:created xsi:type="dcterms:W3CDTF">2020-07-21T19:41:32Z</dcterms:created>
  <dcterms:modified xsi:type="dcterms:W3CDTF">2021-09-07T23:10:38Z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2020-07-21T19:41:32Z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a75f9292-31f4-4eb5-a5c4-0000a3220b3f</vt:lpwstr>
  </property>
  <property fmtid="{D5CDD505-2E9C-101B-9397-08002B2CF9AE}" pid="8" name="MSIP_Label_f42aa342-8706-4288-bd11-ebb85995028c_ContentBits">
    <vt:lpwstr>0</vt:lpwstr>
  </property>
</Properties>
</file>