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2" r:id="rId1"/>
  </p:sldMasterIdLst>
  <p:notesMasterIdLst>
    <p:notesMasterId r:id="rId34"/>
  </p:notesMasterIdLst>
  <p:sldIdLst>
    <p:sldId id="3710" r:id="rId2"/>
    <p:sldId id="3776" r:id="rId3"/>
    <p:sldId id="3783" r:id="rId4"/>
    <p:sldId id="3791" r:id="rId5"/>
    <p:sldId id="3777" r:id="rId6"/>
    <p:sldId id="3779" r:id="rId7"/>
    <p:sldId id="3780" r:id="rId8"/>
    <p:sldId id="3781" r:id="rId9"/>
    <p:sldId id="3784" r:id="rId10"/>
    <p:sldId id="3785" r:id="rId11"/>
    <p:sldId id="3786" r:id="rId12"/>
    <p:sldId id="3787" r:id="rId13"/>
    <p:sldId id="3788" r:id="rId14"/>
    <p:sldId id="3789" r:id="rId15"/>
    <p:sldId id="3790" r:id="rId16"/>
    <p:sldId id="3792" r:id="rId17"/>
    <p:sldId id="3793" r:id="rId18"/>
    <p:sldId id="3794" r:id="rId19"/>
    <p:sldId id="3795" r:id="rId20"/>
    <p:sldId id="3796" r:id="rId21"/>
    <p:sldId id="3797" r:id="rId22"/>
    <p:sldId id="3798" r:id="rId23"/>
    <p:sldId id="3799" r:id="rId24"/>
    <p:sldId id="3800" r:id="rId25"/>
    <p:sldId id="3801" r:id="rId26"/>
    <p:sldId id="3802" r:id="rId27"/>
    <p:sldId id="3805" r:id="rId28"/>
    <p:sldId id="3806" r:id="rId29"/>
    <p:sldId id="3807" r:id="rId30"/>
    <p:sldId id="3808" r:id="rId31"/>
    <p:sldId id="3809" r:id="rId32"/>
    <p:sldId id="3810" r:id="rId33"/>
  </p:sldIdLst>
  <p:sldSz cx="24387175" cy="1371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B23BD5E-3FE8-1BF6-280D-58AE79E0286F}" name="Jessica Feinstein" initials="JF" userId="S::jfeinste@linkedin.biz::27f095b9-4129-457d-8527-82b710261c71" providerId="AD"/>
  <p188:author id="{A2FA036C-7D10-6C4E-481D-B8FD54656753}" name="Paul Petrone" initials="PP" userId="S::ppetrone@linkedin.biz::03958cd3-0dcc-42e8-880f-c69c636cba66" providerId="AD"/>
  <p188:author id="{C151A494-3BDA-AF84-E1A5-391C1641382C}" name="Robert Firme" initials="RF" userId="S::rfirme@linkedin.biz::48ab0095-b744-4eb0-8f5e-cdf73bd39091" providerId="AD"/>
  <p188:author id="{D3DCDBCB-6B6B-0CA7-A774-27CCBE12FDC5}" name="Reggie Hanson" initials="RH" userId="S::rhanson@linkedin.biz::e5e7131d-5ae5-42ce-8e8c-bf3fa9f01fd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BE6EF"/>
    <a:srgbClr val="FEFAF6"/>
    <a:srgbClr val="44702B"/>
    <a:srgbClr val="B03F1F"/>
    <a:srgbClr val="556679"/>
    <a:srgbClr val="F7DFD7"/>
    <a:srgbClr val="B13F1F"/>
    <a:srgbClr val="0664C2"/>
    <a:srgbClr val="D6EBCE"/>
    <a:srgbClr val="F8E0D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42"/>
    <p:restoredTop sz="94588"/>
  </p:normalViewPr>
  <p:slideViewPr>
    <p:cSldViewPr snapToGrid="0">
      <p:cViewPr varScale="1">
        <p:scale>
          <a:sx n="50" d="100"/>
          <a:sy n="50" d="100"/>
        </p:scale>
        <p:origin x="41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8/10/relationships/authors" Target="author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package" Target="../embeddings/Feuille_de_calcul_Microsoft_Excel.xlsx"/></Relationships>
</file>

<file path=ppt/charts/_rels/chart2.xml.rels><?xml version="1.0" encoding="UTF-8" standalone="yes"?>
<Relationships xmlns="http://schemas.openxmlformats.org/package/2006/relationships"><Relationship Id="rId1" Type="http://schemas.openxmlformats.org/officeDocument/2006/relationships/package" Target="../embeddings/Feuille_de_calcul_Microsoft_Excel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départs</c:v>
                </c:pt>
              </c:strCache>
            </c:strRef>
          </c:tx>
          <c:spPr>
            <a:solidFill>
              <a:srgbClr val="F3E2DD"/>
            </a:solidFill>
          </c:spPr>
          <c:dPt>
            <c:idx val="0"/>
            <c:bubble3D val="0"/>
            <c:spPr>
              <a:solidFill>
                <a:srgbClr val="0664C2"/>
              </a:solidFill>
              <a:ln w="19050">
                <a:solidFill>
                  <a:schemeClr val="lt1"/>
                </a:solidFill>
              </a:ln>
              <a:effectLst/>
            </c:spPr>
            <c:extLst>
              <c:ext xmlns:c16="http://schemas.microsoft.com/office/drawing/2014/chart" uri="{C3380CC4-5D6E-409C-BE32-E72D297353CC}">
                <c16:uniqueId val="{00000001-E05C-1643-959F-68D2401F83B4}"/>
              </c:ext>
            </c:extLst>
          </c:dPt>
          <c:dPt>
            <c:idx val="1"/>
            <c:bubble3D val="0"/>
            <c:spPr>
              <a:solidFill>
                <a:srgbClr val="DBE6EF"/>
              </a:solidFill>
              <a:ln w="19050">
                <a:solidFill>
                  <a:schemeClr val="lt1"/>
                </a:solidFill>
              </a:ln>
              <a:effectLst/>
            </c:spPr>
            <c:extLst>
              <c:ext xmlns:c16="http://schemas.microsoft.com/office/drawing/2014/chart" uri="{C3380CC4-5D6E-409C-BE32-E72D297353CC}">
                <c16:uniqueId val="{00000003-E05C-1643-959F-68D2401F83B4}"/>
              </c:ext>
            </c:extLst>
          </c:dPt>
          <c:cat>
            <c:strRef>
              <c:f>Sheet1!$A$2:$A$3</c:f>
              <c:strCache>
                <c:ptCount val="2"/>
                <c:pt idx="0">
                  <c:v>départs</c:v>
                </c:pt>
                <c:pt idx="1">
                  <c:v>complément</c:v>
                </c:pt>
              </c:strCache>
            </c:strRef>
          </c:cat>
          <c:val>
            <c:numRef>
              <c:f>Sheet1!$B$2:$B$3</c:f>
              <c:numCache>
                <c:formatCode>General</c:formatCode>
                <c:ptCount val="2"/>
                <c:pt idx="0">
                  <c:v>95</c:v>
                </c:pt>
                <c:pt idx="1">
                  <c:v>5</c:v>
                </c:pt>
              </c:numCache>
            </c:numRef>
          </c:val>
          <c:extLst>
            <c:ext xmlns:c16="http://schemas.microsoft.com/office/drawing/2014/chart" uri="{C3380CC4-5D6E-409C-BE32-E72D297353CC}">
              <c16:uniqueId val="{00000004-E05C-1643-959F-68D2401F83B4}"/>
            </c:ext>
          </c:extLst>
        </c:ser>
        <c:dLbls>
          <c:showLegendKey val="0"/>
          <c:showVal val="0"/>
          <c:showCatName val="0"/>
          <c:showSerName val="0"/>
          <c:showPercent val="0"/>
          <c:showBubbleSize val="0"/>
          <c:showLeaderLines val="0"/>
        </c:dLbls>
        <c:firstSliceAng val="0"/>
        <c:holeSize val="75"/>
      </c:doughnutChart>
      <c:spPr>
        <a:noFill/>
        <a:ln>
          <a:noFill/>
        </a:ln>
        <a:effectLst/>
      </c:spPr>
    </c:plotArea>
    <c:plotVisOnly val="1"/>
    <c:dispBlanksAs val="gap"/>
    <c:showDLblsOverMax val="0"/>
    <c:extLst/>
  </c:chart>
  <c:spPr>
    <a:noFill/>
    <a:ln>
      <a:noFill/>
    </a:ln>
    <a:effectLst/>
  </c:spPr>
  <c:txPr>
    <a:bodyPr/>
    <a:lstStyle/>
    <a:p>
      <a:pPr>
        <a:defRPr/>
      </a:pPr>
      <a:endParaRPr lang="fr-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départs</c:v>
                </c:pt>
              </c:strCache>
            </c:strRef>
          </c:tx>
          <c:spPr>
            <a:solidFill>
              <a:srgbClr val="F3E2DD"/>
            </a:solidFill>
          </c:spPr>
          <c:dPt>
            <c:idx val="0"/>
            <c:bubble3D val="0"/>
            <c:spPr>
              <a:solidFill>
                <a:srgbClr val="0664C2"/>
              </a:solidFill>
              <a:ln w="19050">
                <a:solidFill>
                  <a:schemeClr val="lt1"/>
                </a:solidFill>
              </a:ln>
              <a:effectLst/>
            </c:spPr>
            <c:extLst>
              <c:ext xmlns:c16="http://schemas.microsoft.com/office/drawing/2014/chart" uri="{C3380CC4-5D6E-409C-BE32-E72D297353CC}">
                <c16:uniqueId val="{00000001-5080-0A4B-907C-EE7E5C73CDB8}"/>
              </c:ext>
            </c:extLst>
          </c:dPt>
          <c:dPt>
            <c:idx val="1"/>
            <c:bubble3D val="0"/>
            <c:spPr>
              <a:solidFill>
                <a:srgbClr val="DBE6EF"/>
              </a:solidFill>
              <a:ln w="19050">
                <a:solidFill>
                  <a:schemeClr val="lt1"/>
                </a:solidFill>
              </a:ln>
              <a:effectLst/>
            </c:spPr>
            <c:extLst>
              <c:ext xmlns:c16="http://schemas.microsoft.com/office/drawing/2014/chart" uri="{C3380CC4-5D6E-409C-BE32-E72D297353CC}">
                <c16:uniqueId val="{00000003-5080-0A4B-907C-EE7E5C73CDB8}"/>
              </c:ext>
            </c:extLst>
          </c:dPt>
          <c:cat>
            <c:strRef>
              <c:f>Sheet1!$A$2:$A$3</c:f>
              <c:strCache>
                <c:ptCount val="2"/>
                <c:pt idx="0">
                  <c:v>départs</c:v>
                </c:pt>
                <c:pt idx="1">
                  <c:v>complément</c:v>
                </c:pt>
              </c:strCache>
            </c:strRef>
          </c:cat>
          <c:val>
            <c:numRef>
              <c:f>Sheet1!$B$2:$B$3</c:f>
              <c:numCache>
                <c:formatCode>General</c:formatCode>
                <c:ptCount val="2"/>
                <c:pt idx="0">
                  <c:v>90</c:v>
                </c:pt>
                <c:pt idx="1">
                  <c:v>10</c:v>
                </c:pt>
              </c:numCache>
            </c:numRef>
          </c:val>
          <c:extLst>
            <c:ext xmlns:c16="http://schemas.microsoft.com/office/drawing/2014/chart" uri="{C3380CC4-5D6E-409C-BE32-E72D297353CC}">
              <c16:uniqueId val="{00000004-5080-0A4B-907C-EE7E5C73CDB8}"/>
            </c:ext>
          </c:extLst>
        </c:ser>
        <c:dLbls>
          <c:showLegendKey val="0"/>
          <c:showVal val="0"/>
          <c:showCatName val="0"/>
          <c:showSerName val="0"/>
          <c:showPercent val="0"/>
          <c:showBubbleSize val="0"/>
          <c:showLeaderLines val="0"/>
        </c:dLbls>
        <c:firstSliceAng val="0"/>
        <c:holeSize val="75"/>
      </c:doughnutChart>
      <c:spPr>
        <a:noFill/>
        <a:ln>
          <a:noFill/>
        </a:ln>
        <a:effectLst/>
      </c:spPr>
    </c:plotArea>
    <c:plotVisOnly val="1"/>
    <c:dispBlanksAs val="gap"/>
    <c:showDLblsOverMax val="0"/>
    <c:extLst/>
  </c:chart>
  <c:spPr>
    <a:noFill/>
    <a:ln>
      <a:noFill/>
    </a:ln>
    <a:effectLst/>
  </c:spPr>
  <c:txPr>
    <a:bodyPr/>
    <a:lstStyle/>
    <a:p>
      <a:pPr>
        <a:defRPr/>
      </a:pPr>
      <a:endParaRPr lang="fr-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B7DA5B-3182-8642-B34F-7EA3EA40A944}" type="datetimeFigureOut">
              <a:rPr lang="en-US" smtClean="0"/>
              <a:t>10/9/21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D6BE04-478C-284C-85F5-3BA4FD0548AC}" type="slidenum">
              <a:rPr lang="en-US" smtClean="0"/>
              <a:t>‹N°›</a:t>
            </a:fld>
            <a:endParaRPr lang="en-US"/>
          </a:p>
        </p:txBody>
      </p:sp>
    </p:spTree>
    <p:extLst>
      <p:ext uri="{BB962C8B-B14F-4D97-AF65-F5344CB8AC3E}">
        <p14:creationId xmlns:p14="http://schemas.microsoft.com/office/powerpoint/2010/main" val="3019443998"/>
      </p:ext>
    </p:extLst>
  </p:cSld>
  <p:clrMap bg1="lt1" tx1="dk1" bg2="lt2" tx2="dk2" accent1="accent1" accent2="accent2" accent3="accent3" accent4="accent4" accent5="accent5" accent6="accent6" hlink="hlink" folHlink="folHlink"/>
  <p:notesStyle>
    <a:lvl1pPr marL="0" algn="l" defTabSz="1828597" rtl="0" eaLnBrk="1" latinLnBrk="0" hangingPunct="1">
      <a:defRPr sz="2400" kern="1200">
        <a:solidFill>
          <a:schemeClr val="tx1"/>
        </a:solidFill>
        <a:latin typeface="+mn-lt"/>
        <a:ea typeface="+mn-ea"/>
        <a:cs typeface="+mn-cs"/>
      </a:defRPr>
    </a:lvl1pPr>
    <a:lvl2pPr marL="914300" algn="l" defTabSz="1828597" rtl="0" eaLnBrk="1" latinLnBrk="0" hangingPunct="1">
      <a:defRPr sz="2400" kern="1200">
        <a:solidFill>
          <a:schemeClr val="tx1"/>
        </a:solidFill>
        <a:latin typeface="+mn-lt"/>
        <a:ea typeface="+mn-ea"/>
        <a:cs typeface="+mn-cs"/>
      </a:defRPr>
    </a:lvl2pPr>
    <a:lvl3pPr marL="1828597" algn="l" defTabSz="1828597" rtl="0" eaLnBrk="1" latinLnBrk="0" hangingPunct="1">
      <a:defRPr sz="2400" kern="1200">
        <a:solidFill>
          <a:schemeClr val="tx1"/>
        </a:solidFill>
        <a:latin typeface="+mn-lt"/>
        <a:ea typeface="+mn-ea"/>
        <a:cs typeface="+mn-cs"/>
      </a:defRPr>
    </a:lvl3pPr>
    <a:lvl4pPr marL="2742897" algn="l" defTabSz="1828597" rtl="0" eaLnBrk="1" latinLnBrk="0" hangingPunct="1">
      <a:defRPr sz="2400" kern="1200">
        <a:solidFill>
          <a:schemeClr val="tx1"/>
        </a:solidFill>
        <a:latin typeface="+mn-lt"/>
        <a:ea typeface="+mn-ea"/>
        <a:cs typeface="+mn-cs"/>
      </a:defRPr>
    </a:lvl4pPr>
    <a:lvl5pPr marL="3657197" algn="l" defTabSz="1828597" rtl="0" eaLnBrk="1" latinLnBrk="0" hangingPunct="1">
      <a:defRPr sz="2400" kern="1200">
        <a:solidFill>
          <a:schemeClr val="tx1"/>
        </a:solidFill>
        <a:latin typeface="+mn-lt"/>
        <a:ea typeface="+mn-ea"/>
        <a:cs typeface="+mn-cs"/>
      </a:defRPr>
    </a:lvl5pPr>
    <a:lvl6pPr marL="4571497" algn="l" defTabSz="1828597" rtl="0" eaLnBrk="1" latinLnBrk="0" hangingPunct="1">
      <a:defRPr sz="2400" kern="1200">
        <a:solidFill>
          <a:schemeClr val="tx1"/>
        </a:solidFill>
        <a:latin typeface="+mn-lt"/>
        <a:ea typeface="+mn-ea"/>
        <a:cs typeface="+mn-cs"/>
      </a:defRPr>
    </a:lvl6pPr>
    <a:lvl7pPr marL="5485794" algn="l" defTabSz="1828597" rtl="0" eaLnBrk="1" latinLnBrk="0" hangingPunct="1">
      <a:defRPr sz="2400" kern="1200">
        <a:solidFill>
          <a:schemeClr val="tx1"/>
        </a:solidFill>
        <a:latin typeface="+mn-lt"/>
        <a:ea typeface="+mn-ea"/>
        <a:cs typeface="+mn-cs"/>
      </a:defRPr>
    </a:lvl7pPr>
    <a:lvl8pPr marL="6400094" algn="l" defTabSz="1828597" rtl="0" eaLnBrk="1" latinLnBrk="0" hangingPunct="1">
      <a:defRPr sz="2400" kern="1200">
        <a:solidFill>
          <a:schemeClr val="tx1"/>
        </a:solidFill>
        <a:latin typeface="+mn-lt"/>
        <a:ea typeface="+mn-ea"/>
        <a:cs typeface="+mn-cs"/>
      </a:defRPr>
    </a:lvl8pPr>
    <a:lvl9pPr marL="7314394" algn="l" defTabSz="182859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52400" marR="0" lvl="0" indent="0" algn="l" defTabSz="914400" rtl="0" eaLnBrk="1" fontAlgn="auto" latinLnBrk="0" hangingPunct="1">
              <a:lnSpc>
                <a:spcPct val="100000"/>
              </a:lnSpc>
              <a:spcBef>
                <a:spcPts val="0"/>
              </a:spcBef>
              <a:spcAft>
                <a:spcPts val="0"/>
              </a:spcAft>
              <a:buClrTx/>
              <a:buSzPts val="1200"/>
              <a:buFontTx/>
              <a:buNone/>
              <a:tabLst/>
              <a:defRPr/>
            </a:pPr>
            <a:endParaRPr lang="en-US" sz="1800" dirty="0">
              <a:solidFill>
                <a:srgbClr val="556679"/>
              </a:solidFill>
              <a:latin typeface="Community" panose="02000303040000020003" pitchFamily="2" charset="0"/>
            </a:endParaRPr>
          </a:p>
          <a:p>
            <a:pPr marL="152400" lvl="0" indent="0" algn="l" rtl="0">
              <a:spcBef>
                <a:spcPts val="0"/>
              </a:spcBef>
              <a:spcAft>
                <a:spcPts val="0"/>
              </a:spcAft>
              <a:buSzPts val="1200"/>
              <a:buNone/>
            </a:pPr>
            <a:endParaRPr lang="en-US" sz="1800" b="0" i="0" dirty="0">
              <a:latin typeface="Community" panose="02000303040000020003" pitchFamily="2" charset="0"/>
            </a:endParaRPr>
          </a:p>
        </p:txBody>
      </p:sp>
      <p:sp>
        <p:nvSpPr>
          <p:cNvPr id="4" name="Slide Number Placeholder 3"/>
          <p:cNvSpPr>
            <a:spLocks noGrp="1"/>
          </p:cNvSpPr>
          <p:nvPr>
            <p:ph type="sldNum" sz="quarter" idx="5"/>
          </p:nvPr>
        </p:nvSpPr>
        <p:spPr/>
        <p:txBody>
          <a:bodyPr/>
          <a:lstStyle/>
          <a:p>
            <a:pPr rtl="0"/>
            <a:fld id="{6C528159-1B8D-AA4E-B029-EAC82009EB07}" type="slidenum">
              <a:rPr/>
              <a:t>1</a:t>
            </a:fld>
            <a:endParaRPr/>
          </a:p>
        </p:txBody>
      </p:sp>
    </p:spTree>
    <p:extLst>
      <p:ext uri="{BB962C8B-B14F-4D97-AF65-F5344CB8AC3E}">
        <p14:creationId xmlns:p14="http://schemas.microsoft.com/office/powerpoint/2010/main" val="42283068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10</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57967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11</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638359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12</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316563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13</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479037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14</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941037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15</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739670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16</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860067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17</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158569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18</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52967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19</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33561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195152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20</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58294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21</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012050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22</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78835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23</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352667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24</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503924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25</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462484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26</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1745284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27</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214287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28</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551958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29</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57875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sz="1800" dirty="0">
              <a:latin typeface="Community" panose="02000303040000020003" pitchFamily="2" charset="0"/>
            </a:endParaRPr>
          </a:p>
        </p:txBody>
      </p:sp>
      <p:sp>
        <p:nvSpPr>
          <p:cNvPr id="4" name="Slide Number Placeholder 3"/>
          <p:cNvSpPr>
            <a:spLocks noGrp="1"/>
          </p:cNvSpPr>
          <p:nvPr>
            <p:ph type="sldNum" sz="quarter" idx="5"/>
          </p:nvPr>
        </p:nvSpPr>
        <p:spPr/>
        <p:txBody>
          <a:bodyPr/>
          <a:lstStyle/>
          <a:p>
            <a:pPr rtl="0"/>
            <a:fld id="{CE803891-3E3C-A346-BB77-6295847CDB94}" type="slidenum">
              <a:rPr/>
              <a:t>3</a:t>
            </a:fld>
            <a:endParaRPr/>
          </a:p>
        </p:txBody>
      </p:sp>
    </p:spTree>
    <p:extLst>
      <p:ext uri="{BB962C8B-B14F-4D97-AF65-F5344CB8AC3E}">
        <p14:creationId xmlns:p14="http://schemas.microsoft.com/office/powerpoint/2010/main" val="51394396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30</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4144150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31</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898190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32</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941163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4</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594011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5</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974609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6</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338968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7</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832576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8</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225735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9</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93310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48397" y="2244726"/>
            <a:ext cx="18290381" cy="4775200"/>
          </a:xfrm>
        </p:spPr>
        <p:txBody>
          <a:bodyPr anchor="b"/>
          <a:lstStyle>
            <a:lvl1pPr algn="ctr">
              <a:defRPr sz="12000"/>
            </a:lvl1pPr>
          </a:lstStyle>
          <a:p>
            <a:r>
              <a:rPr lang="en-US"/>
              <a:t>Click to edit Master title style</a:t>
            </a:r>
            <a:endParaRPr lang="en-US" dirty="0"/>
          </a:p>
        </p:txBody>
      </p:sp>
      <p:sp>
        <p:nvSpPr>
          <p:cNvPr id="3" name="Subtitle 2"/>
          <p:cNvSpPr>
            <a:spLocks noGrp="1"/>
          </p:cNvSpPr>
          <p:nvPr>
            <p:ph type="subTitle" idx="1"/>
          </p:nvPr>
        </p:nvSpPr>
        <p:spPr>
          <a:xfrm>
            <a:off x="3048397" y="7204076"/>
            <a:ext cx="18290381" cy="3311524"/>
          </a:xfrm>
        </p:spPr>
        <p:txBody>
          <a:bodyPr/>
          <a:lstStyle>
            <a:lvl1pPr marL="0" indent="0" algn="ctr">
              <a:buNone/>
              <a:defRPr sz="4800"/>
            </a:lvl1pPr>
            <a:lvl2pPr marL="914400" indent="0" algn="ctr">
              <a:buNone/>
              <a:defRPr sz="4000"/>
            </a:lvl2pPr>
            <a:lvl3pPr marL="1828800" indent="0" algn="ctr">
              <a:buNone/>
              <a:defRPr sz="3600"/>
            </a:lvl3pPr>
            <a:lvl4pPr marL="2743200" indent="0" algn="ctr">
              <a:buNone/>
              <a:defRPr sz="3200"/>
            </a:lvl4pPr>
            <a:lvl5pPr marL="3657600" indent="0" algn="ctr">
              <a:buNone/>
              <a:defRPr sz="3200"/>
            </a:lvl5pPr>
            <a:lvl6pPr marL="4572000" indent="0" algn="ctr">
              <a:buNone/>
              <a:defRPr sz="3200"/>
            </a:lvl6pPr>
            <a:lvl7pPr marL="5486400" indent="0" algn="ctr">
              <a:buNone/>
              <a:defRPr sz="3200"/>
            </a:lvl7pPr>
            <a:lvl8pPr marL="6400800" indent="0" algn="ctr">
              <a:buNone/>
              <a:defRPr sz="3200"/>
            </a:lvl8pPr>
            <a:lvl9pPr marL="7315200" indent="0" algn="ctr">
              <a:buNone/>
              <a:defRPr sz="3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07CE020-C9D3-8342-B37A-5282A44BB7E7}" type="datetimeFigureOut">
              <a:rPr lang="en-US" smtClean="0"/>
              <a:t>10/9/21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B3E8EA-51DB-F140-B9DD-D75A92D37EAC}" type="slidenum">
              <a:rPr lang="en-US" smtClean="0"/>
              <a:t>‹N°›</a:t>
            </a:fld>
            <a:endParaRPr lang="en-US"/>
          </a:p>
        </p:txBody>
      </p:sp>
    </p:spTree>
    <p:extLst>
      <p:ext uri="{BB962C8B-B14F-4D97-AF65-F5344CB8AC3E}">
        <p14:creationId xmlns:p14="http://schemas.microsoft.com/office/powerpoint/2010/main" val="2457964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7CE020-C9D3-8342-B37A-5282A44BB7E7}" type="datetimeFigureOut">
              <a:rPr lang="en-US" smtClean="0"/>
              <a:t>10/9/21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B3E8EA-51DB-F140-B9DD-D75A92D37EAC}" type="slidenum">
              <a:rPr lang="en-US" smtClean="0"/>
              <a:t>‹N°›</a:t>
            </a:fld>
            <a:endParaRPr lang="en-US"/>
          </a:p>
        </p:txBody>
      </p:sp>
    </p:spTree>
    <p:extLst>
      <p:ext uri="{BB962C8B-B14F-4D97-AF65-F5344CB8AC3E}">
        <p14:creationId xmlns:p14="http://schemas.microsoft.com/office/powerpoint/2010/main" val="1620303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452072" y="730250"/>
            <a:ext cx="5258485" cy="1162367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676618" y="730250"/>
            <a:ext cx="15470614" cy="116236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7CE020-C9D3-8342-B37A-5282A44BB7E7}" type="datetimeFigureOut">
              <a:rPr lang="en-US" smtClean="0"/>
              <a:t>10/9/21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B3E8EA-51DB-F140-B9DD-D75A92D37EAC}" type="slidenum">
              <a:rPr lang="en-US" smtClean="0"/>
              <a:t>‹N°›</a:t>
            </a:fld>
            <a:endParaRPr lang="en-US"/>
          </a:p>
        </p:txBody>
      </p:sp>
    </p:spTree>
    <p:extLst>
      <p:ext uri="{BB962C8B-B14F-4D97-AF65-F5344CB8AC3E}">
        <p14:creationId xmlns:p14="http://schemas.microsoft.com/office/powerpoint/2010/main" val="5167282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White">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16649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mp; Subtitle">
    <p:spTree>
      <p:nvGrpSpPr>
        <p:cNvPr id="1" name=""/>
        <p:cNvGrpSpPr/>
        <p:nvPr/>
      </p:nvGrpSpPr>
      <p:grpSpPr>
        <a:xfrm>
          <a:off x="0" y="0"/>
          <a:ext cx="0" cy="0"/>
          <a:chOff x="0" y="0"/>
          <a:chExt cx="0" cy="0"/>
        </a:xfrm>
      </p:grpSpPr>
      <p:sp>
        <p:nvSpPr>
          <p:cNvPr id="15" name="Text Placeholder 5">
            <a:extLst>
              <a:ext uri="{FF2B5EF4-FFF2-40B4-BE49-F238E27FC236}">
                <a16:creationId xmlns:a16="http://schemas.microsoft.com/office/drawing/2014/main" id="{9AC6BD4D-D643-9547-80C4-FD1A03F61C1D}"/>
              </a:ext>
            </a:extLst>
          </p:cNvPr>
          <p:cNvSpPr>
            <a:spLocks noGrp="1"/>
          </p:cNvSpPr>
          <p:nvPr>
            <p:ph type="body" sz="quarter" idx="10"/>
          </p:nvPr>
        </p:nvSpPr>
        <p:spPr>
          <a:xfrm>
            <a:off x="1388946" y="1279526"/>
            <a:ext cx="21611908" cy="907416"/>
          </a:xfrm>
        </p:spPr>
        <p:txBody>
          <a:bodyPr>
            <a:normAutofit/>
          </a:bodyPr>
          <a:lstStyle>
            <a:lvl1pPr marL="0" indent="0">
              <a:buFontTx/>
              <a:buNone/>
              <a:defRPr sz="6596" b="0" i="0">
                <a:solidFill>
                  <a:schemeClr val="accent2"/>
                </a:solidFill>
                <a:latin typeface="Community Light" panose="02000303040000020003" pitchFamily="2" charset="0"/>
              </a:defRPr>
            </a:lvl1pPr>
            <a:lvl2pPr marL="913990" indent="0">
              <a:buFontTx/>
              <a:buNone/>
              <a:defRPr b="0" i="0">
                <a:solidFill>
                  <a:schemeClr val="bg2"/>
                </a:solidFill>
                <a:latin typeface="LKN Sans Light" panose="02000303040000020003" pitchFamily="2" charset="0"/>
              </a:defRPr>
            </a:lvl2pPr>
            <a:lvl3pPr marL="1827976" indent="0">
              <a:buFontTx/>
              <a:buNone/>
              <a:defRPr b="0" i="0">
                <a:solidFill>
                  <a:schemeClr val="bg2"/>
                </a:solidFill>
                <a:latin typeface="LKN Sans Light" panose="02000303040000020003" pitchFamily="2" charset="0"/>
              </a:defRPr>
            </a:lvl3pPr>
            <a:lvl4pPr marL="2741966" indent="0">
              <a:buFontTx/>
              <a:buNone/>
              <a:defRPr b="0" i="0">
                <a:solidFill>
                  <a:schemeClr val="bg2"/>
                </a:solidFill>
                <a:latin typeface="LKN Sans Light" panose="02000303040000020003" pitchFamily="2" charset="0"/>
              </a:defRPr>
            </a:lvl4pPr>
            <a:lvl5pPr marL="3655952" indent="0">
              <a:buFontTx/>
              <a:buNone/>
              <a:defRPr b="0" i="0">
                <a:solidFill>
                  <a:schemeClr val="bg2"/>
                </a:solidFill>
                <a:latin typeface="LKN Sans Light" panose="02000303040000020003" pitchFamily="2" charset="0"/>
              </a:defRPr>
            </a:lvl5pPr>
          </a:lstStyle>
          <a:p>
            <a:pPr lvl="0"/>
            <a:r>
              <a:rPr lang="en-US"/>
              <a:t>Edit Master text styles</a:t>
            </a:r>
          </a:p>
        </p:txBody>
      </p:sp>
      <p:sp>
        <p:nvSpPr>
          <p:cNvPr id="16" name="Text Placeholder 8">
            <a:extLst>
              <a:ext uri="{FF2B5EF4-FFF2-40B4-BE49-F238E27FC236}">
                <a16:creationId xmlns:a16="http://schemas.microsoft.com/office/drawing/2014/main" id="{862C563E-1C76-004E-9470-67C8287E2234}"/>
              </a:ext>
            </a:extLst>
          </p:cNvPr>
          <p:cNvSpPr>
            <a:spLocks noGrp="1"/>
          </p:cNvSpPr>
          <p:nvPr>
            <p:ph type="body" sz="quarter" idx="11"/>
          </p:nvPr>
        </p:nvSpPr>
        <p:spPr>
          <a:xfrm>
            <a:off x="1388946" y="2200714"/>
            <a:ext cx="21611908" cy="1371600"/>
          </a:xfrm>
        </p:spPr>
        <p:txBody>
          <a:bodyPr lIns="109728">
            <a:normAutofit/>
          </a:bodyPr>
          <a:lstStyle>
            <a:lvl1pPr marL="0" indent="0">
              <a:buFontTx/>
              <a:buNone/>
              <a:defRPr sz="4400" b="0" i="0">
                <a:solidFill>
                  <a:schemeClr val="accent6"/>
                </a:solidFill>
                <a:latin typeface="Community Light" panose="02000303040000020003" pitchFamily="2" charset="0"/>
              </a:defRPr>
            </a:lvl1pPr>
            <a:lvl2pPr marL="913990" indent="0">
              <a:buFontTx/>
              <a:buNone/>
              <a:defRPr b="0" i="0">
                <a:solidFill>
                  <a:schemeClr val="accent6"/>
                </a:solidFill>
                <a:latin typeface="LKN Sans Light" panose="02000303040000020003" pitchFamily="2" charset="0"/>
              </a:defRPr>
            </a:lvl2pPr>
            <a:lvl3pPr marL="1827976" indent="0">
              <a:buFontTx/>
              <a:buNone/>
              <a:defRPr b="0" i="0">
                <a:solidFill>
                  <a:schemeClr val="accent6"/>
                </a:solidFill>
                <a:latin typeface="LKN Sans Light" panose="02000303040000020003" pitchFamily="2" charset="0"/>
              </a:defRPr>
            </a:lvl3pPr>
            <a:lvl4pPr marL="2741966" indent="0">
              <a:buFontTx/>
              <a:buNone/>
              <a:defRPr b="0" i="0">
                <a:solidFill>
                  <a:schemeClr val="accent6"/>
                </a:solidFill>
                <a:latin typeface="LKN Sans Light" panose="02000303040000020003" pitchFamily="2" charset="0"/>
              </a:defRPr>
            </a:lvl4pPr>
            <a:lvl5pPr marL="3655952" indent="0">
              <a:buFontTx/>
              <a:buNone/>
              <a:defRPr b="0" i="0">
                <a:solidFill>
                  <a:schemeClr val="accent6"/>
                </a:solidFill>
                <a:latin typeface="LKN Sans Light" panose="02000303040000020003" pitchFamily="2" charset="0"/>
              </a:defRPr>
            </a:lvl5pPr>
          </a:lstStyle>
          <a:p>
            <a:pPr lvl="0"/>
            <a:r>
              <a:rPr lang="en-US"/>
              <a:t>Edit Master text styles</a:t>
            </a:r>
          </a:p>
        </p:txBody>
      </p:sp>
    </p:spTree>
    <p:extLst>
      <p:ext uri="{BB962C8B-B14F-4D97-AF65-F5344CB8AC3E}">
        <p14:creationId xmlns:p14="http://schemas.microsoft.com/office/powerpoint/2010/main" val="3499347701"/>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7CE020-C9D3-8342-B37A-5282A44BB7E7}" type="datetimeFigureOut">
              <a:rPr lang="en-US" smtClean="0"/>
              <a:t>10/9/21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B3E8EA-51DB-F140-B9DD-D75A92D37EAC}" type="slidenum">
              <a:rPr lang="en-US" smtClean="0"/>
              <a:t>‹N°›</a:t>
            </a:fld>
            <a:endParaRPr lang="en-US"/>
          </a:p>
        </p:txBody>
      </p:sp>
    </p:spTree>
    <p:extLst>
      <p:ext uri="{BB962C8B-B14F-4D97-AF65-F5344CB8AC3E}">
        <p14:creationId xmlns:p14="http://schemas.microsoft.com/office/powerpoint/2010/main" val="523942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63917" y="3419477"/>
            <a:ext cx="21033938" cy="5705474"/>
          </a:xfrm>
        </p:spPr>
        <p:txBody>
          <a:bodyPr anchor="b"/>
          <a:lstStyle>
            <a:lvl1pPr>
              <a:defRPr sz="12000"/>
            </a:lvl1pPr>
          </a:lstStyle>
          <a:p>
            <a:r>
              <a:rPr lang="en-US"/>
              <a:t>Click to edit Master title style</a:t>
            </a:r>
            <a:endParaRPr lang="en-US" dirty="0"/>
          </a:p>
        </p:txBody>
      </p:sp>
      <p:sp>
        <p:nvSpPr>
          <p:cNvPr id="3" name="Text Placeholder 2"/>
          <p:cNvSpPr>
            <a:spLocks noGrp="1"/>
          </p:cNvSpPr>
          <p:nvPr>
            <p:ph type="body" idx="1"/>
          </p:nvPr>
        </p:nvSpPr>
        <p:spPr>
          <a:xfrm>
            <a:off x="1663917" y="9178927"/>
            <a:ext cx="21033938" cy="3000374"/>
          </a:xfrm>
        </p:spPr>
        <p:txBody>
          <a:bodyPr/>
          <a:lstStyle>
            <a:lvl1pPr marL="0" indent="0">
              <a:buNone/>
              <a:defRPr sz="4800">
                <a:solidFill>
                  <a:schemeClr val="tx1">
                    <a:tint val="75000"/>
                  </a:schemeClr>
                </a:solidFill>
              </a:defRPr>
            </a:lvl1pPr>
            <a:lvl2pPr marL="914400" indent="0">
              <a:buNone/>
              <a:defRPr sz="4000">
                <a:solidFill>
                  <a:schemeClr val="tx1">
                    <a:tint val="75000"/>
                  </a:schemeClr>
                </a:solidFill>
              </a:defRPr>
            </a:lvl2pPr>
            <a:lvl3pPr marL="1828800" indent="0">
              <a:buNone/>
              <a:defRPr sz="3600">
                <a:solidFill>
                  <a:schemeClr val="tx1">
                    <a:tint val="75000"/>
                  </a:schemeClr>
                </a:solidFill>
              </a:defRPr>
            </a:lvl3pPr>
            <a:lvl4pPr marL="2743200" indent="0">
              <a:buNone/>
              <a:defRPr sz="3200">
                <a:solidFill>
                  <a:schemeClr val="tx1">
                    <a:tint val="75000"/>
                  </a:schemeClr>
                </a:solidFill>
              </a:defRPr>
            </a:lvl4pPr>
            <a:lvl5pPr marL="3657600" indent="0">
              <a:buNone/>
              <a:defRPr sz="3200">
                <a:solidFill>
                  <a:schemeClr val="tx1">
                    <a:tint val="75000"/>
                  </a:schemeClr>
                </a:solidFill>
              </a:defRPr>
            </a:lvl5pPr>
            <a:lvl6pPr marL="4572000" indent="0">
              <a:buNone/>
              <a:defRPr sz="3200">
                <a:solidFill>
                  <a:schemeClr val="tx1">
                    <a:tint val="75000"/>
                  </a:schemeClr>
                </a:solidFill>
              </a:defRPr>
            </a:lvl6pPr>
            <a:lvl7pPr marL="5486400" indent="0">
              <a:buNone/>
              <a:defRPr sz="3200">
                <a:solidFill>
                  <a:schemeClr val="tx1">
                    <a:tint val="75000"/>
                  </a:schemeClr>
                </a:solidFill>
              </a:defRPr>
            </a:lvl7pPr>
            <a:lvl8pPr marL="6400800" indent="0">
              <a:buNone/>
              <a:defRPr sz="3200">
                <a:solidFill>
                  <a:schemeClr val="tx1">
                    <a:tint val="75000"/>
                  </a:schemeClr>
                </a:solidFill>
              </a:defRPr>
            </a:lvl8pPr>
            <a:lvl9pPr marL="7315200" indent="0">
              <a:buNone/>
              <a:defRPr sz="3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7CE020-C9D3-8342-B37A-5282A44BB7E7}" type="datetimeFigureOut">
              <a:rPr lang="en-US" smtClean="0"/>
              <a:t>10/9/21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B3E8EA-51DB-F140-B9DD-D75A92D37EAC}" type="slidenum">
              <a:rPr lang="en-US" smtClean="0"/>
              <a:t>‹N°›</a:t>
            </a:fld>
            <a:endParaRPr lang="en-US"/>
          </a:p>
        </p:txBody>
      </p:sp>
    </p:spTree>
    <p:extLst>
      <p:ext uri="{BB962C8B-B14F-4D97-AF65-F5344CB8AC3E}">
        <p14:creationId xmlns:p14="http://schemas.microsoft.com/office/powerpoint/2010/main" val="3052004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676618" y="3651250"/>
            <a:ext cx="10364549" cy="87026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2346008" y="3651250"/>
            <a:ext cx="10364549" cy="87026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07CE020-C9D3-8342-B37A-5282A44BB7E7}" type="datetimeFigureOut">
              <a:rPr lang="en-US" smtClean="0"/>
              <a:t>10/9/21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B3E8EA-51DB-F140-B9DD-D75A92D37EAC}" type="slidenum">
              <a:rPr lang="en-US" smtClean="0"/>
              <a:t>‹N°›</a:t>
            </a:fld>
            <a:endParaRPr lang="en-US"/>
          </a:p>
        </p:txBody>
      </p:sp>
    </p:spTree>
    <p:extLst>
      <p:ext uri="{BB962C8B-B14F-4D97-AF65-F5344CB8AC3E}">
        <p14:creationId xmlns:p14="http://schemas.microsoft.com/office/powerpoint/2010/main" val="1565840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79795" y="730251"/>
            <a:ext cx="21033938" cy="265112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679796" y="3362326"/>
            <a:ext cx="10316917" cy="1647824"/>
          </a:xfrm>
        </p:spPr>
        <p:txBody>
          <a:bodyPr anchor="b"/>
          <a:lstStyle>
            <a:lvl1pPr marL="0" indent="0">
              <a:buNone/>
              <a:defRPr sz="4800" b="1"/>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en-US"/>
              <a:t>Click to edit Master text styles</a:t>
            </a:r>
          </a:p>
        </p:txBody>
      </p:sp>
      <p:sp>
        <p:nvSpPr>
          <p:cNvPr id="4" name="Content Placeholder 3"/>
          <p:cNvSpPr>
            <a:spLocks noGrp="1"/>
          </p:cNvSpPr>
          <p:nvPr>
            <p:ph sz="half" idx="2"/>
          </p:nvPr>
        </p:nvSpPr>
        <p:spPr>
          <a:xfrm>
            <a:off x="1679796" y="5010150"/>
            <a:ext cx="10316917" cy="7369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2346007" y="3362326"/>
            <a:ext cx="10367726" cy="1647824"/>
          </a:xfrm>
        </p:spPr>
        <p:txBody>
          <a:bodyPr anchor="b"/>
          <a:lstStyle>
            <a:lvl1pPr marL="0" indent="0">
              <a:buNone/>
              <a:defRPr sz="4800" b="1"/>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en-US"/>
              <a:t>Click to edit Master text styles</a:t>
            </a:r>
          </a:p>
        </p:txBody>
      </p:sp>
      <p:sp>
        <p:nvSpPr>
          <p:cNvPr id="6" name="Content Placeholder 5"/>
          <p:cNvSpPr>
            <a:spLocks noGrp="1"/>
          </p:cNvSpPr>
          <p:nvPr>
            <p:ph sz="quarter" idx="4"/>
          </p:nvPr>
        </p:nvSpPr>
        <p:spPr>
          <a:xfrm>
            <a:off x="12346007" y="5010150"/>
            <a:ext cx="10367726" cy="7369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CE020-C9D3-8342-B37A-5282A44BB7E7}" type="datetimeFigureOut">
              <a:rPr lang="en-US" smtClean="0"/>
              <a:t>10/9/21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B3E8EA-51DB-F140-B9DD-D75A92D37EAC}" type="slidenum">
              <a:rPr lang="en-US" smtClean="0"/>
              <a:t>‹N°›</a:t>
            </a:fld>
            <a:endParaRPr lang="en-US"/>
          </a:p>
        </p:txBody>
      </p:sp>
    </p:spTree>
    <p:extLst>
      <p:ext uri="{BB962C8B-B14F-4D97-AF65-F5344CB8AC3E}">
        <p14:creationId xmlns:p14="http://schemas.microsoft.com/office/powerpoint/2010/main" val="51481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07CE020-C9D3-8342-B37A-5282A44BB7E7}" type="datetimeFigureOut">
              <a:rPr lang="en-US" smtClean="0"/>
              <a:t>10/9/21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B3E8EA-51DB-F140-B9DD-D75A92D37EAC}" type="slidenum">
              <a:rPr lang="en-US" smtClean="0"/>
              <a:t>‹N°›</a:t>
            </a:fld>
            <a:endParaRPr lang="en-US"/>
          </a:p>
        </p:txBody>
      </p:sp>
    </p:spTree>
    <p:extLst>
      <p:ext uri="{BB962C8B-B14F-4D97-AF65-F5344CB8AC3E}">
        <p14:creationId xmlns:p14="http://schemas.microsoft.com/office/powerpoint/2010/main" val="3815493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7CE020-C9D3-8342-B37A-5282A44BB7E7}" type="datetimeFigureOut">
              <a:rPr lang="en-US" smtClean="0"/>
              <a:t>10/9/21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B3E8EA-51DB-F140-B9DD-D75A92D37EAC}" type="slidenum">
              <a:rPr lang="en-US" smtClean="0"/>
              <a:t>‹N°›</a:t>
            </a:fld>
            <a:endParaRPr lang="en-US"/>
          </a:p>
        </p:txBody>
      </p:sp>
    </p:spTree>
    <p:extLst>
      <p:ext uri="{BB962C8B-B14F-4D97-AF65-F5344CB8AC3E}">
        <p14:creationId xmlns:p14="http://schemas.microsoft.com/office/powerpoint/2010/main" val="1261324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796" y="914400"/>
            <a:ext cx="7865498" cy="3200400"/>
          </a:xfrm>
        </p:spPr>
        <p:txBody>
          <a:bodyPr anchor="b"/>
          <a:lstStyle>
            <a:lvl1pPr>
              <a:defRPr sz="6400"/>
            </a:lvl1pPr>
          </a:lstStyle>
          <a:p>
            <a:r>
              <a:rPr lang="en-US"/>
              <a:t>Click to edit Master title style</a:t>
            </a:r>
            <a:endParaRPr lang="en-US" dirty="0"/>
          </a:p>
        </p:txBody>
      </p:sp>
      <p:sp>
        <p:nvSpPr>
          <p:cNvPr id="3" name="Content Placeholder 2"/>
          <p:cNvSpPr>
            <a:spLocks noGrp="1"/>
          </p:cNvSpPr>
          <p:nvPr>
            <p:ph idx="1"/>
          </p:nvPr>
        </p:nvSpPr>
        <p:spPr>
          <a:xfrm>
            <a:off x="10367726" y="1974851"/>
            <a:ext cx="12346007" cy="9747250"/>
          </a:xfrm>
        </p:spPr>
        <p:txBody>
          <a:bodyPr/>
          <a:lstStyle>
            <a:lvl1pPr>
              <a:defRPr sz="6400"/>
            </a:lvl1pPr>
            <a:lvl2pPr>
              <a:defRPr sz="5600"/>
            </a:lvl2pPr>
            <a:lvl3pPr>
              <a:defRPr sz="4800"/>
            </a:lvl3pPr>
            <a:lvl4pPr>
              <a:defRPr sz="4000"/>
            </a:lvl4pPr>
            <a:lvl5pPr>
              <a:defRPr sz="4000"/>
            </a:lvl5pPr>
            <a:lvl6pPr>
              <a:defRPr sz="4000"/>
            </a:lvl6pPr>
            <a:lvl7pPr>
              <a:defRPr sz="4000"/>
            </a:lvl7pPr>
            <a:lvl8pPr>
              <a:defRPr sz="4000"/>
            </a:lvl8pPr>
            <a:lvl9pPr>
              <a:defRPr sz="4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679796" y="4114800"/>
            <a:ext cx="7865498" cy="7623176"/>
          </a:xfrm>
        </p:spPr>
        <p:txBody>
          <a:bodyPr/>
          <a:lstStyle>
            <a:lvl1pPr marL="0" indent="0">
              <a:buNone/>
              <a:defRPr sz="3200"/>
            </a:lvl1pPr>
            <a:lvl2pPr marL="914400" indent="0">
              <a:buNone/>
              <a:defRPr sz="2800"/>
            </a:lvl2pPr>
            <a:lvl3pPr marL="1828800" indent="0">
              <a:buNone/>
              <a:defRPr sz="2400"/>
            </a:lvl3pPr>
            <a:lvl4pPr marL="2743200" indent="0">
              <a:buNone/>
              <a:defRPr sz="2000"/>
            </a:lvl4pPr>
            <a:lvl5pPr marL="3657600" indent="0">
              <a:buNone/>
              <a:defRPr sz="2000"/>
            </a:lvl5pPr>
            <a:lvl6pPr marL="4572000" indent="0">
              <a:buNone/>
              <a:defRPr sz="2000"/>
            </a:lvl6pPr>
            <a:lvl7pPr marL="5486400" indent="0">
              <a:buNone/>
              <a:defRPr sz="2000"/>
            </a:lvl7pPr>
            <a:lvl8pPr marL="6400800" indent="0">
              <a:buNone/>
              <a:defRPr sz="2000"/>
            </a:lvl8pPr>
            <a:lvl9pPr marL="7315200" indent="0">
              <a:buNone/>
              <a:defRPr sz="2000"/>
            </a:lvl9pPr>
          </a:lstStyle>
          <a:p>
            <a:pPr lvl="0"/>
            <a:r>
              <a:rPr lang="en-US"/>
              <a:t>Click to edit Master text styles</a:t>
            </a:r>
          </a:p>
        </p:txBody>
      </p:sp>
      <p:sp>
        <p:nvSpPr>
          <p:cNvPr id="5" name="Date Placeholder 4"/>
          <p:cNvSpPr>
            <a:spLocks noGrp="1"/>
          </p:cNvSpPr>
          <p:nvPr>
            <p:ph type="dt" sz="half" idx="10"/>
          </p:nvPr>
        </p:nvSpPr>
        <p:spPr/>
        <p:txBody>
          <a:bodyPr/>
          <a:lstStyle/>
          <a:p>
            <a:fld id="{F07CE020-C9D3-8342-B37A-5282A44BB7E7}" type="datetimeFigureOut">
              <a:rPr lang="en-US" smtClean="0"/>
              <a:t>10/9/21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B3E8EA-51DB-F140-B9DD-D75A92D37EAC}" type="slidenum">
              <a:rPr lang="en-US" smtClean="0"/>
              <a:t>‹N°›</a:t>
            </a:fld>
            <a:endParaRPr lang="en-US"/>
          </a:p>
        </p:txBody>
      </p:sp>
    </p:spTree>
    <p:extLst>
      <p:ext uri="{BB962C8B-B14F-4D97-AF65-F5344CB8AC3E}">
        <p14:creationId xmlns:p14="http://schemas.microsoft.com/office/powerpoint/2010/main" val="3043861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796" y="914400"/>
            <a:ext cx="7865498" cy="3200400"/>
          </a:xfrm>
        </p:spPr>
        <p:txBody>
          <a:bodyPr anchor="b"/>
          <a:lstStyle>
            <a:lvl1pPr>
              <a:defRPr sz="6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0367726" y="1974851"/>
            <a:ext cx="12346007" cy="9747250"/>
          </a:xfrm>
        </p:spPr>
        <p:txBody>
          <a:bodyPr anchor="t"/>
          <a:lstStyle>
            <a:lvl1pPr marL="0" indent="0">
              <a:buNone/>
              <a:defRPr sz="6400"/>
            </a:lvl1pPr>
            <a:lvl2pPr marL="914400" indent="0">
              <a:buNone/>
              <a:defRPr sz="5600"/>
            </a:lvl2pPr>
            <a:lvl3pPr marL="1828800" indent="0">
              <a:buNone/>
              <a:defRPr sz="4800"/>
            </a:lvl3pPr>
            <a:lvl4pPr marL="2743200" indent="0">
              <a:buNone/>
              <a:defRPr sz="4000"/>
            </a:lvl4pPr>
            <a:lvl5pPr marL="3657600" indent="0">
              <a:buNone/>
              <a:defRPr sz="4000"/>
            </a:lvl5pPr>
            <a:lvl6pPr marL="4572000" indent="0">
              <a:buNone/>
              <a:defRPr sz="4000"/>
            </a:lvl6pPr>
            <a:lvl7pPr marL="5486400" indent="0">
              <a:buNone/>
              <a:defRPr sz="4000"/>
            </a:lvl7pPr>
            <a:lvl8pPr marL="6400800" indent="0">
              <a:buNone/>
              <a:defRPr sz="4000"/>
            </a:lvl8pPr>
            <a:lvl9pPr marL="7315200" indent="0">
              <a:buNone/>
              <a:defRPr sz="4000"/>
            </a:lvl9pPr>
          </a:lstStyle>
          <a:p>
            <a:r>
              <a:rPr lang="en-US"/>
              <a:t>Click icon to add picture</a:t>
            </a:r>
            <a:endParaRPr lang="en-US" dirty="0"/>
          </a:p>
        </p:txBody>
      </p:sp>
      <p:sp>
        <p:nvSpPr>
          <p:cNvPr id="4" name="Text Placeholder 3"/>
          <p:cNvSpPr>
            <a:spLocks noGrp="1"/>
          </p:cNvSpPr>
          <p:nvPr>
            <p:ph type="body" sz="half" idx="2"/>
          </p:nvPr>
        </p:nvSpPr>
        <p:spPr>
          <a:xfrm>
            <a:off x="1679796" y="4114800"/>
            <a:ext cx="7865498" cy="7623176"/>
          </a:xfrm>
        </p:spPr>
        <p:txBody>
          <a:bodyPr/>
          <a:lstStyle>
            <a:lvl1pPr marL="0" indent="0">
              <a:buNone/>
              <a:defRPr sz="3200"/>
            </a:lvl1pPr>
            <a:lvl2pPr marL="914400" indent="0">
              <a:buNone/>
              <a:defRPr sz="2800"/>
            </a:lvl2pPr>
            <a:lvl3pPr marL="1828800" indent="0">
              <a:buNone/>
              <a:defRPr sz="2400"/>
            </a:lvl3pPr>
            <a:lvl4pPr marL="2743200" indent="0">
              <a:buNone/>
              <a:defRPr sz="2000"/>
            </a:lvl4pPr>
            <a:lvl5pPr marL="3657600" indent="0">
              <a:buNone/>
              <a:defRPr sz="2000"/>
            </a:lvl5pPr>
            <a:lvl6pPr marL="4572000" indent="0">
              <a:buNone/>
              <a:defRPr sz="2000"/>
            </a:lvl6pPr>
            <a:lvl7pPr marL="5486400" indent="0">
              <a:buNone/>
              <a:defRPr sz="2000"/>
            </a:lvl7pPr>
            <a:lvl8pPr marL="6400800" indent="0">
              <a:buNone/>
              <a:defRPr sz="2000"/>
            </a:lvl8pPr>
            <a:lvl9pPr marL="7315200" indent="0">
              <a:buNone/>
              <a:defRPr sz="2000"/>
            </a:lvl9pPr>
          </a:lstStyle>
          <a:p>
            <a:pPr lvl="0"/>
            <a:r>
              <a:rPr lang="en-US"/>
              <a:t>Click to edit Master text styles</a:t>
            </a:r>
          </a:p>
        </p:txBody>
      </p:sp>
      <p:sp>
        <p:nvSpPr>
          <p:cNvPr id="5" name="Date Placeholder 4"/>
          <p:cNvSpPr>
            <a:spLocks noGrp="1"/>
          </p:cNvSpPr>
          <p:nvPr>
            <p:ph type="dt" sz="half" idx="10"/>
          </p:nvPr>
        </p:nvSpPr>
        <p:spPr/>
        <p:txBody>
          <a:bodyPr/>
          <a:lstStyle/>
          <a:p>
            <a:fld id="{F07CE020-C9D3-8342-B37A-5282A44BB7E7}" type="datetimeFigureOut">
              <a:rPr lang="en-US" smtClean="0"/>
              <a:t>10/9/21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B3E8EA-51DB-F140-B9DD-D75A92D37EAC}" type="slidenum">
              <a:rPr lang="en-US" smtClean="0"/>
              <a:t>‹N°›</a:t>
            </a:fld>
            <a:endParaRPr lang="en-US"/>
          </a:p>
        </p:txBody>
      </p:sp>
    </p:spTree>
    <p:extLst>
      <p:ext uri="{BB962C8B-B14F-4D97-AF65-F5344CB8AC3E}">
        <p14:creationId xmlns:p14="http://schemas.microsoft.com/office/powerpoint/2010/main" val="4081777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6619" y="730251"/>
            <a:ext cx="21033938" cy="265112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676619" y="3651250"/>
            <a:ext cx="21033938" cy="87026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676618" y="12712701"/>
            <a:ext cx="5487114" cy="730250"/>
          </a:xfrm>
          <a:prstGeom prst="rect">
            <a:avLst/>
          </a:prstGeom>
        </p:spPr>
        <p:txBody>
          <a:bodyPr vert="horz" lIns="91440" tIns="45720" rIns="91440" bIns="45720" rtlCol="0" anchor="ctr"/>
          <a:lstStyle>
            <a:lvl1pPr algn="l">
              <a:defRPr sz="2400">
                <a:solidFill>
                  <a:schemeClr val="tx1">
                    <a:tint val="75000"/>
                  </a:schemeClr>
                </a:solidFill>
              </a:defRPr>
            </a:lvl1pPr>
          </a:lstStyle>
          <a:p>
            <a:fld id="{F07CE020-C9D3-8342-B37A-5282A44BB7E7}" type="datetimeFigureOut">
              <a:rPr lang="en-US" smtClean="0"/>
              <a:t>10/9/21</a:t>
            </a:fld>
            <a:endParaRPr lang="en-US"/>
          </a:p>
        </p:txBody>
      </p:sp>
      <p:sp>
        <p:nvSpPr>
          <p:cNvPr id="5" name="Footer Placeholder 4"/>
          <p:cNvSpPr>
            <a:spLocks noGrp="1"/>
          </p:cNvSpPr>
          <p:nvPr>
            <p:ph type="ftr" sz="quarter" idx="3"/>
          </p:nvPr>
        </p:nvSpPr>
        <p:spPr>
          <a:xfrm>
            <a:off x="8078252" y="12712701"/>
            <a:ext cx="8230672" cy="730250"/>
          </a:xfrm>
          <a:prstGeom prst="rect">
            <a:avLst/>
          </a:prstGeom>
        </p:spPr>
        <p:txBody>
          <a:bodyPr vert="horz" lIns="91440" tIns="45720" rIns="91440" bIns="45720" rtlCol="0" anchor="ctr"/>
          <a:lstStyle>
            <a:lvl1pPr algn="ctr">
              <a:defRPr sz="24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7223443" y="12712701"/>
            <a:ext cx="5487114" cy="730250"/>
          </a:xfrm>
          <a:prstGeom prst="rect">
            <a:avLst/>
          </a:prstGeom>
        </p:spPr>
        <p:txBody>
          <a:bodyPr vert="horz" lIns="91440" tIns="45720" rIns="91440" bIns="45720" rtlCol="0" anchor="ctr"/>
          <a:lstStyle>
            <a:lvl1pPr algn="r">
              <a:defRPr sz="2400">
                <a:solidFill>
                  <a:schemeClr val="tx1">
                    <a:tint val="75000"/>
                  </a:schemeClr>
                </a:solidFill>
              </a:defRPr>
            </a:lvl1pPr>
          </a:lstStyle>
          <a:p>
            <a:fld id="{35B3E8EA-51DB-F140-B9DD-D75A92D37EAC}" type="slidenum">
              <a:rPr lang="en-US" smtClean="0"/>
              <a:t>‹N°›</a:t>
            </a:fld>
            <a:endParaRPr lang="en-US"/>
          </a:p>
        </p:txBody>
      </p:sp>
    </p:spTree>
    <p:extLst>
      <p:ext uri="{BB962C8B-B14F-4D97-AF65-F5344CB8AC3E}">
        <p14:creationId xmlns:p14="http://schemas.microsoft.com/office/powerpoint/2010/main" val="203241942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p:txStyles>
    <p:titleStyle>
      <a:lvl1pPr algn="l" defTabSz="1828800" rtl="0" eaLnBrk="1" latinLnBrk="0" hangingPunct="1">
        <a:lnSpc>
          <a:spcPct val="90000"/>
        </a:lnSpc>
        <a:spcBef>
          <a:spcPct val="0"/>
        </a:spcBef>
        <a:buNone/>
        <a:defRPr sz="8800" kern="1200">
          <a:solidFill>
            <a:schemeClr val="tx1"/>
          </a:solidFill>
          <a:latin typeface="+mj-lt"/>
          <a:ea typeface="+mj-ea"/>
          <a:cs typeface="+mj-cs"/>
        </a:defRPr>
      </a:lvl1pPr>
    </p:titleStyle>
    <p:body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8" Type="http://schemas.openxmlformats.org/officeDocument/2006/relationships/hyperlink" Target="https://www.linkedin.com/learning/improving-your-listening-skills" TargetMode="External"/><Relationship Id="rId3" Type="http://schemas.openxmlformats.org/officeDocument/2006/relationships/image" Target="../media/image3.emf"/><Relationship Id="rId7" Type="http://schemas.openxmlformats.org/officeDocument/2006/relationships/hyperlink" Target="https://www.linkedin.com/learning/unconscious-bias" TargetMode="External"/><Relationship Id="rId2" Type="http://schemas.openxmlformats.org/officeDocument/2006/relationships/notesSlide" Target="../notesSlides/notesSlide10.xml"/><Relationship Id="rId1" Type="http://schemas.openxmlformats.org/officeDocument/2006/relationships/slideLayout" Target="../slideLayouts/slideLayout13.xml"/><Relationship Id="rId6" Type="http://schemas.openxmlformats.org/officeDocument/2006/relationships/hyperlink" Target="https://www.linkedin.com/learning/topics/remote-work" TargetMode="External"/><Relationship Id="rId5" Type="http://schemas.openxmlformats.org/officeDocument/2006/relationships/hyperlink" Target="https://www.linkedin.com/learning-login/share?forceAccount=false&amp;redirect=https%3A%2F%2Fwww.linkedin.com%2Flearning%2Fcollections%2F6661385877790564353%3Ftrk%3Dshare_collection_url&amp;account=2272970" TargetMode="External"/><Relationship Id="rId4" Type="http://schemas.openxmlformats.org/officeDocument/2006/relationships/hyperlink" Target="https://www.linkedin.com/learning/how-to-use-linkedin-learning/advance-your-skills-with-linkedin-learning-2" TargetMode="External"/><Relationship Id="rId9"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1.xml"/><Relationship Id="rId1" Type="http://schemas.openxmlformats.org/officeDocument/2006/relationships/slideLayout" Target="../slideLayouts/slideLayout13.xml"/><Relationship Id="rId5" Type="http://schemas.openxmlformats.org/officeDocument/2006/relationships/hyperlink" Target="https://learning.linkedin.com/content/dam/me/learning/en-us/pdfs/linkedin-learning-workplace-learning-report-2018.pdf" TargetMode="Externa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2.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3.emf"/><Relationship Id="rId7"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13.xml"/><Relationship Id="rId6" Type="http://schemas.openxmlformats.org/officeDocument/2006/relationships/image" Target="../media/image7.png"/><Relationship Id="rId5" Type="http://schemas.openxmlformats.org/officeDocument/2006/relationships/hyperlink" Target="https://learning.linkedin.com/customer-success-center/resources/linkedin-learning-content-maps" TargetMode="Externa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4.xml"/><Relationship Id="rId1" Type="http://schemas.openxmlformats.org/officeDocument/2006/relationships/slideLayout" Target="../slideLayouts/slideLayout13.xml"/><Relationship Id="rId5" Type="http://schemas.openxmlformats.org/officeDocument/2006/relationships/hyperlink" Target="https://learning.linkedin.com/resources/workplace-learning-report" TargetMode="Externa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5.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6.xml"/><Relationship Id="rId1" Type="http://schemas.openxmlformats.org/officeDocument/2006/relationships/slideLayout" Target="../slideLayouts/slideLayout13.xml"/><Relationship Id="rId5" Type="http://schemas.openxmlformats.org/officeDocument/2006/relationships/image" Target="../media/image10.jpg"/><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7.xml"/><Relationship Id="rId1" Type="http://schemas.openxmlformats.org/officeDocument/2006/relationships/slideLayout" Target="../slideLayouts/slideLayout13.xml"/><Relationship Id="rId5" Type="http://schemas.openxmlformats.org/officeDocument/2006/relationships/hyperlink" Target="https://learning.linkedin.com/blog/learning-thought-leadership/workplace-learning-report--government-edition" TargetMode="External"/><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8.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9.xml"/><Relationship Id="rId1" Type="http://schemas.openxmlformats.org/officeDocument/2006/relationships/slideLayout" Target="../slideLayouts/slideLayout13.xml"/><Relationship Id="rId5" Type="http://schemas.openxmlformats.org/officeDocument/2006/relationships/image" Target="../media/image11.jp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13.xml"/><Relationship Id="rId5" Type="http://schemas.openxmlformats.org/officeDocument/2006/relationships/hyperlink" Target="https://learning.linkedin.com/blog/learning-thought-leadership/workplace-learning-report--government-edition" TargetMode="Externa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0.xml"/><Relationship Id="rId1" Type="http://schemas.openxmlformats.org/officeDocument/2006/relationships/slideLayout" Target="../slideLayouts/slideLayout13.xml"/><Relationship Id="rId5" Type="http://schemas.openxmlformats.org/officeDocument/2006/relationships/hyperlink" Target="https://learning.linkedin.com/content/dam/me/learning/en-us/pdfs/linkedin-learning-workplace-learning-report-2018.pdf" TargetMode="External"/><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2.xml"/><Relationship Id="rId1" Type="http://schemas.openxmlformats.org/officeDocument/2006/relationships/slideLayout" Target="../slideLayouts/slideLayout13.xml"/><Relationship Id="rId6" Type="http://schemas.openxmlformats.org/officeDocument/2006/relationships/image" Target="../media/image12.jpg"/><Relationship Id="rId5" Type="http://schemas.openxmlformats.org/officeDocument/2006/relationships/hyperlink" Target="https://learning.linkedin.com/blog/learning-thought-leadership/how-the-state-of-missouri-is-using-linkedin-learning-to-build-a-" TargetMode="External"/><Relationship Id="rId4" Type="http://schemas.openxmlformats.org/officeDocument/2006/relationships/image" Target="../media/image1.png"/></Relationships>
</file>

<file path=ppt/slides/_rels/slide2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3.xml"/><Relationship Id="rId1" Type="http://schemas.openxmlformats.org/officeDocument/2006/relationships/slideLayout" Target="../slideLayouts/slideLayout13.xml"/><Relationship Id="rId5" Type="http://schemas.openxmlformats.org/officeDocument/2006/relationships/hyperlink" Target="https://learning.linkedin.com/content/dam/me/learning/en-us/pdfs/linkedin-learning-workplace-learning-report-2018.pdf" TargetMode="External"/><Relationship Id="rId4" Type="http://schemas.openxmlformats.org/officeDocument/2006/relationships/image" Target="../media/image1.png"/></Relationships>
</file>

<file path=ppt/slides/_rels/slide2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4.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5.xml.rels><?xml version="1.0" encoding="UTF-8" standalone="yes"?>
<Relationships xmlns="http://schemas.openxmlformats.org/package/2006/relationships"><Relationship Id="rId3" Type="http://schemas.openxmlformats.org/officeDocument/2006/relationships/image" Target="../media/image3.emf"/><Relationship Id="rId7" Type="http://schemas.openxmlformats.org/officeDocument/2006/relationships/image" Target="../media/image14.jpg"/><Relationship Id="rId2" Type="http://schemas.openxmlformats.org/officeDocument/2006/relationships/notesSlide" Target="../notesSlides/notesSlide25.xml"/><Relationship Id="rId1" Type="http://schemas.openxmlformats.org/officeDocument/2006/relationships/slideLayout" Target="../slideLayouts/slideLayout13.xml"/><Relationship Id="rId6" Type="http://schemas.openxmlformats.org/officeDocument/2006/relationships/image" Target="../media/image13.png"/><Relationship Id="rId5" Type="http://schemas.openxmlformats.org/officeDocument/2006/relationships/hyperlink" Target="https://www.youtube.com/watch?v=lS2XdEhpn6s" TargetMode="External"/><Relationship Id="rId4" Type="http://schemas.openxmlformats.org/officeDocument/2006/relationships/image" Target="../media/image1.png"/></Relationships>
</file>

<file path=ppt/slides/_rels/slide2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6.xml"/><Relationship Id="rId1" Type="http://schemas.openxmlformats.org/officeDocument/2006/relationships/slideLayout" Target="../slideLayouts/slideLayout13.xml"/><Relationship Id="rId5" Type="http://schemas.openxmlformats.org/officeDocument/2006/relationships/hyperlink" Target="https://learning.linkedin.com/resources/leading-with-learning" TargetMode="External"/><Relationship Id="rId4" Type="http://schemas.openxmlformats.org/officeDocument/2006/relationships/image" Target="../media/image1.png"/></Relationships>
</file>

<file path=ppt/slides/_rels/slide27.xml.rels><?xml version="1.0" encoding="UTF-8" standalone="yes"?>
<Relationships xmlns="http://schemas.openxmlformats.org/package/2006/relationships"><Relationship Id="rId3" Type="http://schemas.openxmlformats.org/officeDocument/2006/relationships/image" Target="../media/image3.emf"/><Relationship Id="rId7" Type="http://schemas.openxmlformats.org/officeDocument/2006/relationships/image" Target="../media/image16.jpg"/><Relationship Id="rId2" Type="http://schemas.openxmlformats.org/officeDocument/2006/relationships/notesSlide" Target="../notesSlides/notesSlide27.xml"/><Relationship Id="rId1" Type="http://schemas.openxmlformats.org/officeDocument/2006/relationships/slideLayout" Target="../slideLayouts/slideLayout13.xml"/><Relationship Id="rId6" Type="http://schemas.openxmlformats.org/officeDocument/2006/relationships/image" Target="../media/image15.jpeg"/><Relationship Id="rId5" Type="http://schemas.openxmlformats.org/officeDocument/2006/relationships/hyperlink" Target="https://learning.linkedin.com/blog/learning-thought-leadership/how-the-government-of-ventura-county-is-using-linkedin-learning-" TargetMode="External"/><Relationship Id="rId4" Type="http://schemas.openxmlformats.org/officeDocument/2006/relationships/image" Target="../media/image1.png"/></Relationships>
</file>

<file path=ppt/slides/_rels/slide2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8.xml"/><Relationship Id="rId1" Type="http://schemas.openxmlformats.org/officeDocument/2006/relationships/slideLayout" Target="../slideLayouts/slideLayout13.xml"/><Relationship Id="rId5" Type="http://schemas.openxmlformats.org/officeDocument/2006/relationships/image" Target="../media/image17.jpeg"/><Relationship Id="rId4" Type="http://schemas.openxmlformats.org/officeDocument/2006/relationships/image" Target="../media/image1.png"/></Relationships>
</file>

<file path=ppt/slides/_rels/slide2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9.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3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0.xml"/><Relationship Id="rId1" Type="http://schemas.openxmlformats.org/officeDocument/2006/relationships/slideLayout" Target="../slideLayouts/slideLayout13.xml"/><Relationship Id="rId5" Type="http://schemas.openxmlformats.org/officeDocument/2006/relationships/image" Target="../media/image18.jpg"/><Relationship Id="rId4" Type="http://schemas.openxmlformats.org/officeDocument/2006/relationships/image" Target="../media/image1.png"/></Relationships>
</file>

<file path=ppt/slides/_rels/slide3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3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2.xml"/><Relationship Id="rId1" Type="http://schemas.openxmlformats.org/officeDocument/2006/relationships/slideLayout" Target="../slideLayouts/slideLayout13.xml"/><Relationship Id="rId5" Type="http://schemas.openxmlformats.org/officeDocument/2006/relationships/image" Target="../media/image19.jp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13.xml"/><Relationship Id="rId5" Type="http://schemas.openxmlformats.org/officeDocument/2006/relationships/image" Target="../media/image5.jp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9.xml"/><Relationship Id="rId1" Type="http://schemas.openxmlformats.org/officeDocument/2006/relationships/slideLayout" Target="../slideLayouts/slideLayout13.xml"/><Relationship Id="rId5" Type="http://schemas.openxmlformats.org/officeDocument/2006/relationships/image" Target="../media/image6.jp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99F9EFF-4204-8342-B1A3-9DF3A4BB9A8C}"/>
              </a:ext>
            </a:extLst>
          </p:cNvPr>
          <p:cNvSpPr/>
          <p:nvPr/>
        </p:nvSpPr>
        <p:spPr>
          <a:xfrm>
            <a:off x="0" y="-203200"/>
            <a:ext cx="5006975" cy="14274800"/>
          </a:xfrm>
          <a:prstGeom prst="rect">
            <a:avLst/>
          </a:prstGeom>
          <a:solidFill>
            <a:srgbClr val="F8E0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A close up of a sign&#10;&#10;Description automatically generated">
            <a:extLst>
              <a:ext uri="{FF2B5EF4-FFF2-40B4-BE49-F238E27FC236}">
                <a16:creationId xmlns:a16="http://schemas.microsoft.com/office/drawing/2014/main" id="{A7C02DF7-8CA0-5440-9888-5A2B4911C445}"/>
              </a:ext>
            </a:extLst>
          </p:cNvPr>
          <p:cNvPicPr>
            <a:picLocks noChangeAspect="1"/>
          </p:cNvPicPr>
          <p:nvPr/>
        </p:nvPicPr>
        <p:blipFill>
          <a:blip r:embed="rId3"/>
          <a:stretch>
            <a:fillRect/>
          </a:stretch>
        </p:blipFill>
        <p:spPr>
          <a:xfrm>
            <a:off x="19362483" y="12215812"/>
            <a:ext cx="3710729" cy="509572"/>
          </a:xfrm>
          <a:prstGeom prst="rect">
            <a:avLst/>
          </a:prstGeom>
        </p:spPr>
      </p:pic>
      <p:grpSp>
        <p:nvGrpSpPr>
          <p:cNvPr id="7" name="Group 6">
            <a:extLst>
              <a:ext uri="{FF2B5EF4-FFF2-40B4-BE49-F238E27FC236}">
                <a16:creationId xmlns:a16="http://schemas.microsoft.com/office/drawing/2014/main" id="{1D9DE64F-BAD3-CF49-B7F1-04DEE1DD161F}"/>
              </a:ext>
            </a:extLst>
          </p:cNvPr>
          <p:cNvGrpSpPr/>
          <p:nvPr/>
        </p:nvGrpSpPr>
        <p:grpSpPr>
          <a:xfrm>
            <a:off x="12193587" y="2729345"/>
            <a:ext cx="11269528" cy="7758545"/>
            <a:chOff x="12236116" y="1626642"/>
            <a:chExt cx="11269528" cy="7758545"/>
          </a:xfrm>
        </p:grpSpPr>
        <p:sp>
          <p:nvSpPr>
            <p:cNvPr id="8" name="Title 2">
              <a:extLst>
                <a:ext uri="{FF2B5EF4-FFF2-40B4-BE49-F238E27FC236}">
                  <a16:creationId xmlns:a16="http://schemas.microsoft.com/office/drawing/2014/main" id="{1AB0AE7C-A62D-C346-817C-4C3DA7DF77F2}"/>
                </a:ext>
              </a:extLst>
            </p:cNvPr>
            <p:cNvSpPr txBox="1">
              <a:spLocks/>
            </p:cNvSpPr>
            <p:nvPr/>
          </p:nvSpPr>
          <p:spPr>
            <a:xfrm>
              <a:off x="12236116" y="1626642"/>
              <a:ext cx="11269528" cy="4920319"/>
            </a:xfrm>
            <a:prstGeom prst="rect">
              <a:avLst/>
            </a:prstGeom>
          </p:spPr>
          <p:txBody>
            <a:bodyPr lIns="0" tIns="0" rIns="0" bIns="0"/>
            <a:lstStyle>
              <a:lvl1pPr algn="l" defTabSz="1828800" rtl="0" eaLnBrk="1" latinLnBrk="0" hangingPunct="1">
                <a:lnSpc>
                  <a:spcPct val="90000"/>
                </a:lnSpc>
                <a:spcBef>
                  <a:spcPct val="0"/>
                </a:spcBef>
                <a:buNone/>
                <a:defRPr sz="6600" kern="1200" baseline="0">
                  <a:solidFill>
                    <a:srgbClr val="915907"/>
                  </a:solidFill>
                  <a:latin typeface="Community Light" panose="02000303040000020003" pitchFamily="2" charset="0"/>
                  <a:ea typeface="+mj-ea"/>
                  <a:cs typeface="+mj-cs"/>
                </a:defRPr>
              </a:lvl1pPr>
            </a:lstStyle>
            <a:p>
              <a:pPr rtl="0"/>
              <a:r>
                <a:rPr lang="fr-FR" sz="9400" dirty="0">
                  <a:solidFill>
                    <a:srgbClr val="B13F1F"/>
                  </a:solidFill>
                </a:rPr>
                <a:t>Secteur public : 10 stratégies pour favoriser la participation aux formations en ligne.</a:t>
              </a:r>
            </a:p>
            <a:p>
              <a:endParaRPr lang="en-GB" sz="11000" dirty="0">
                <a:solidFill>
                  <a:srgbClr val="4472C4"/>
                </a:solidFill>
              </a:endParaRPr>
            </a:p>
          </p:txBody>
        </p:sp>
        <p:sp>
          <p:nvSpPr>
            <p:cNvPr id="9" name="Text Placeholder 3">
              <a:extLst>
                <a:ext uri="{FF2B5EF4-FFF2-40B4-BE49-F238E27FC236}">
                  <a16:creationId xmlns:a16="http://schemas.microsoft.com/office/drawing/2014/main" id="{2201E068-7E84-5949-907A-1B35DEC7A9C2}"/>
                </a:ext>
              </a:extLst>
            </p:cNvPr>
            <p:cNvSpPr txBox="1">
              <a:spLocks/>
            </p:cNvSpPr>
            <p:nvPr/>
          </p:nvSpPr>
          <p:spPr>
            <a:xfrm>
              <a:off x="12236117" y="7184969"/>
              <a:ext cx="10615866" cy="2200218"/>
            </a:xfrm>
            <a:prstGeom prst="rect">
              <a:avLst/>
            </a:prstGeom>
          </p:spPr>
          <p:txBody>
            <a:bodyPr lIns="0" tIns="0" rIns="0" bIns="0"/>
            <a:lstStyle>
              <a:lvl1pPr marL="0" indent="0" algn="l" defTabSz="1828800" rtl="0" eaLnBrk="1" latinLnBrk="0" hangingPunct="1">
                <a:lnSpc>
                  <a:spcPct val="90000"/>
                </a:lnSpc>
                <a:spcBef>
                  <a:spcPts val="2000"/>
                </a:spcBef>
                <a:buFont typeface="Arial" panose="020B0604020202020204" pitchFamily="34" charset="0"/>
                <a:buNone/>
                <a:defRPr sz="5600" kern="1200" baseline="0">
                  <a:solidFill>
                    <a:srgbClr val="56687A"/>
                  </a:solidFill>
                  <a:latin typeface="Community Light" panose="02000303040000020003" pitchFamily="2" charset="0"/>
                  <a:ea typeface="+mn-ea"/>
                  <a:cs typeface="+mn-cs"/>
                </a:defRPr>
              </a:lvl1pPr>
              <a:lvl2pPr marL="914400" indent="0" algn="l" defTabSz="1828800" rtl="0" eaLnBrk="1" latinLnBrk="0" hangingPunct="1">
                <a:lnSpc>
                  <a:spcPct val="90000"/>
                </a:lnSpc>
                <a:spcBef>
                  <a:spcPts val="1000"/>
                </a:spcBef>
                <a:buFont typeface="Arial" panose="020B0604020202020204" pitchFamily="34" charset="0"/>
                <a:buNone/>
                <a:defRPr sz="4800" kern="1200" baseline="0">
                  <a:solidFill>
                    <a:srgbClr val="56687A"/>
                  </a:solidFill>
                  <a:latin typeface="Community Light" panose="02000303040000020003" pitchFamily="2" charset="0"/>
                  <a:ea typeface="+mn-ea"/>
                  <a:cs typeface="+mn-cs"/>
                </a:defRPr>
              </a:lvl2pPr>
              <a:lvl3pPr marL="1828800" indent="0" algn="l" defTabSz="1828800" rtl="0" eaLnBrk="1" latinLnBrk="0" hangingPunct="1">
                <a:lnSpc>
                  <a:spcPct val="90000"/>
                </a:lnSpc>
                <a:spcBef>
                  <a:spcPts val="1000"/>
                </a:spcBef>
                <a:buFont typeface="Arial" panose="020B0604020202020204" pitchFamily="34" charset="0"/>
                <a:buNone/>
                <a:defRPr sz="4000" kern="1200" baseline="0">
                  <a:solidFill>
                    <a:srgbClr val="56687A"/>
                  </a:solidFill>
                  <a:latin typeface="Community Light" panose="02000303040000020003" pitchFamily="2" charset="0"/>
                  <a:ea typeface="+mn-ea"/>
                  <a:cs typeface="+mn-cs"/>
                </a:defRPr>
              </a:lvl3pPr>
              <a:lvl4pPr marL="2743200" indent="0" algn="l" defTabSz="1828800" rtl="0" eaLnBrk="1" latinLnBrk="0" hangingPunct="1">
                <a:lnSpc>
                  <a:spcPct val="90000"/>
                </a:lnSpc>
                <a:spcBef>
                  <a:spcPts val="1000"/>
                </a:spcBef>
                <a:buFont typeface="Arial" panose="020B0604020202020204" pitchFamily="34" charset="0"/>
                <a:buNone/>
                <a:defRPr sz="3600" kern="1200" baseline="0">
                  <a:solidFill>
                    <a:srgbClr val="56687A"/>
                  </a:solidFill>
                  <a:latin typeface="Community Light" panose="02000303040000020003" pitchFamily="2" charset="0"/>
                  <a:ea typeface="+mn-ea"/>
                  <a:cs typeface="+mn-cs"/>
                </a:defRPr>
              </a:lvl4pPr>
              <a:lvl5pPr marL="3657600" indent="0" algn="l" defTabSz="1828800" rtl="0" eaLnBrk="1" latinLnBrk="0" hangingPunct="1">
                <a:lnSpc>
                  <a:spcPct val="90000"/>
                </a:lnSpc>
                <a:spcBef>
                  <a:spcPts val="1000"/>
                </a:spcBef>
                <a:buFont typeface="Arial" panose="020B0604020202020204" pitchFamily="34" charset="0"/>
                <a:buNone/>
                <a:defRPr sz="3600" kern="1200" baseline="0">
                  <a:solidFill>
                    <a:srgbClr val="56687A"/>
                  </a:solidFill>
                  <a:latin typeface="Community Light" panose="02000303040000020003" pitchFamily="2" charset="0"/>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rtl="0">
                <a:lnSpc>
                  <a:spcPct val="100000"/>
                </a:lnSpc>
              </a:pPr>
              <a:r>
                <a:rPr lang="fr-FR" sz="4800" dirty="0"/>
                <a:t>Votre guide pour améliorer l’engagement sur LinkedIn Learning dans les organismes publics.</a:t>
              </a:r>
            </a:p>
          </p:txBody>
        </p:sp>
      </p:grpSp>
      <p:sp>
        <p:nvSpPr>
          <p:cNvPr id="16" name="Google Shape;277;p58">
            <a:extLst>
              <a:ext uri="{FF2B5EF4-FFF2-40B4-BE49-F238E27FC236}">
                <a16:creationId xmlns:a16="http://schemas.microsoft.com/office/drawing/2014/main" id="{D25002D1-AF08-5042-89E6-24F3F79F02A4}"/>
              </a:ext>
            </a:extLst>
          </p:cNvPr>
          <p:cNvSpPr txBox="1"/>
          <p:nvPr/>
        </p:nvSpPr>
        <p:spPr>
          <a:xfrm>
            <a:off x="1340310" y="12934500"/>
            <a:ext cx="1999482" cy="588876"/>
          </a:xfrm>
          <a:prstGeom prst="rect">
            <a:avLst/>
          </a:prstGeom>
          <a:noFill/>
          <a:ln>
            <a:noFill/>
          </a:ln>
        </p:spPr>
        <p:txBody>
          <a:bodyPr spcFirstLastPara="1" wrap="square" lIns="0" tIns="0" rIns="0" bIns="0" anchor="t" anchorCtr="0">
            <a:noAutofit/>
          </a:bodyPr>
          <a:lstStyle/>
          <a:p>
            <a:pPr lvl="0" rtl="0">
              <a:lnSpc>
                <a:spcPct val="90000"/>
              </a:lnSpc>
            </a:pPr>
            <a:r>
              <a:rPr lang="fr-FR" sz="1800">
                <a:solidFill>
                  <a:srgbClr val="556879"/>
                </a:solidFill>
                <a:latin typeface="Community Light" panose="02000303040000020003" pitchFamily="2" charset="0"/>
                <a:ea typeface="Century Gothic"/>
                <a:cs typeface="Century Gothic"/>
                <a:sym typeface="Century Gothic"/>
              </a:rPr>
              <a:t>Date de création : 18/08/2020</a:t>
            </a:r>
          </a:p>
        </p:txBody>
      </p:sp>
      <p:pic>
        <p:nvPicPr>
          <p:cNvPr id="3" name="Picture 2">
            <a:extLst>
              <a:ext uri="{FF2B5EF4-FFF2-40B4-BE49-F238E27FC236}">
                <a16:creationId xmlns:a16="http://schemas.microsoft.com/office/drawing/2014/main" id="{BF2D4E81-5637-3047-97B8-96335AD6EC68}"/>
              </a:ext>
            </a:extLst>
          </p:cNvPr>
          <p:cNvPicPr>
            <a:picLocks noChangeAspect="1"/>
          </p:cNvPicPr>
          <p:nvPr/>
        </p:nvPicPr>
        <p:blipFill>
          <a:blip r:embed="rId4"/>
          <a:stretch>
            <a:fillRect/>
          </a:stretch>
        </p:blipFill>
        <p:spPr>
          <a:xfrm>
            <a:off x="-1364381" y="800895"/>
            <a:ext cx="12129122" cy="12129122"/>
          </a:xfrm>
          <a:prstGeom prst="ellipse">
            <a:avLst/>
          </a:prstGeom>
        </p:spPr>
      </p:pic>
    </p:spTree>
    <p:extLst>
      <p:ext uri="{BB962C8B-B14F-4D97-AF65-F5344CB8AC3E}">
        <p14:creationId xmlns:p14="http://schemas.microsoft.com/office/powerpoint/2010/main" val="2009440692"/>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F4725D87-AE5A-D240-9E42-9785F16896CE}"/>
              </a:ext>
            </a:extLst>
          </p:cNvPr>
          <p:cNvSpPr/>
          <p:nvPr/>
        </p:nvSpPr>
        <p:spPr>
          <a:xfrm>
            <a:off x="-1" y="-11434"/>
            <a:ext cx="649588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8" name="Group 7">
            <a:extLst>
              <a:ext uri="{FF2B5EF4-FFF2-40B4-BE49-F238E27FC236}">
                <a16:creationId xmlns:a16="http://schemas.microsoft.com/office/drawing/2014/main" id="{EDC1FF29-2964-3D4D-A30E-350721905A3E}"/>
              </a:ext>
            </a:extLst>
          </p:cNvPr>
          <p:cNvGrpSpPr/>
          <p:nvPr/>
        </p:nvGrpSpPr>
        <p:grpSpPr>
          <a:xfrm>
            <a:off x="1029235" y="838200"/>
            <a:ext cx="5092076" cy="7950199"/>
            <a:chOff x="1331027" y="5000177"/>
            <a:chExt cx="4437408" cy="5082571"/>
          </a:xfrm>
        </p:grpSpPr>
        <p:sp>
          <p:nvSpPr>
            <p:cNvPr id="31" name="Rectangle 30">
              <a:extLst>
                <a:ext uri="{FF2B5EF4-FFF2-40B4-BE49-F238E27FC236}">
                  <a16:creationId xmlns:a16="http://schemas.microsoft.com/office/drawing/2014/main" id="{1943DB4B-6622-0242-BF6C-1FF9D3BD4A66}"/>
                </a:ext>
              </a:extLst>
            </p:cNvPr>
            <p:cNvSpPr/>
            <p:nvPr/>
          </p:nvSpPr>
          <p:spPr>
            <a:xfrm>
              <a:off x="1331027" y="5000177"/>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4600">
                  <a:solidFill>
                    <a:srgbClr val="0664C2"/>
                  </a:solidFill>
                  <a:latin typeface="Community" panose="02000303040000020003" pitchFamily="2" charset="0"/>
                  <a:cs typeface="Arial"/>
                </a:rPr>
                <a:t>Stratégie d’administration n° 3</a:t>
              </a:r>
            </a:p>
          </p:txBody>
        </p:sp>
        <p:sp>
          <p:nvSpPr>
            <p:cNvPr id="38" name="Rectangle 37">
              <a:extLst>
                <a:ext uri="{FF2B5EF4-FFF2-40B4-BE49-F238E27FC236}">
                  <a16:creationId xmlns:a16="http://schemas.microsoft.com/office/drawing/2014/main" id="{D79E4B11-C034-954F-B906-3F2CDA7CE9A1}"/>
                </a:ext>
              </a:extLst>
            </p:cNvPr>
            <p:cNvSpPr/>
            <p:nvPr/>
          </p:nvSpPr>
          <p:spPr>
            <a:xfrm>
              <a:off x="1352331" y="6138934"/>
              <a:ext cx="4400545" cy="39438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6800" dirty="0">
                  <a:solidFill>
                    <a:srgbClr val="0465C3"/>
                  </a:solidFill>
                  <a:latin typeface="Community Light"/>
                  <a:cs typeface="Arial"/>
                </a:rPr>
                <a:t>Utilisez des </a:t>
              </a:r>
              <a:r>
                <a:rPr lang="fr-FR" sz="6800" dirty="0" err="1">
                  <a:solidFill>
                    <a:srgbClr val="0465C3"/>
                  </a:solidFill>
                  <a:latin typeface="Community Light"/>
                  <a:cs typeface="Arial"/>
                </a:rPr>
                <a:t>recomman-dations</a:t>
              </a:r>
              <a:r>
                <a:rPr lang="fr-FR" sz="6800" dirty="0">
                  <a:solidFill>
                    <a:srgbClr val="0465C3"/>
                  </a:solidFill>
                  <a:latin typeface="Community Light"/>
                  <a:cs typeface="Arial"/>
                </a:rPr>
                <a:t> lors du lancement.</a:t>
              </a:r>
            </a:p>
          </p:txBody>
        </p:sp>
        <p:cxnSp>
          <p:nvCxnSpPr>
            <p:cNvPr id="3" name="Straight Connector 2">
              <a:extLst>
                <a:ext uri="{FF2B5EF4-FFF2-40B4-BE49-F238E27FC236}">
                  <a16:creationId xmlns:a16="http://schemas.microsoft.com/office/drawing/2014/main" id="{9F90EA1E-FB70-DE4C-9CC1-178C1302033B}"/>
                </a:ext>
              </a:extLst>
            </p:cNvPr>
            <p:cNvCxnSpPr/>
            <p:nvPr/>
          </p:nvCxnSpPr>
          <p:spPr>
            <a:xfrm>
              <a:off x="1352333" y="5906637"/>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sp>
        <p:nvSpPr>
          <p:cNvPr id="37" name="TextBox 36">
            <a:extLst>
              <a:ext uri="{FF2B5EF4-FFF2-40B4-BE49-F238E27FC236}">
                <a16:creationId xmlns:a16="http://schemas.microsoft.com/office/drawing/2014/main" id="{9C1F6B4A-1C57-C744-9383-3664CE91F707}"/>
              </a:ext>
            </a:extLst>
          </p:cNvPr>
          <p:cNvSpPr txBox="1"/>
          <p:nvPr/>
        </p:nvSpPr>
        <p:spPr>
          <a:xfrm>
            <a:off x="7856521" y="5452713"/>
            <a:ext cx="4337066" cy="6032421"/>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3600" dirty="0">
                <a:solidFill>
                  <a:srgbClr val="5E6869"/>
                </a:solidFill>
                <a:latin typeface="Community Light"/>
                <a:cs typeface="Arial"/>
              </a:rPr>
              <a:t>Ajoutez un cours ou une vidéo à l’invitation ou aux communications de bienvenue afin de guider les apprenants directement vers du contenu pertinent.</a:t>
            </a:r>
            <a:br>
              <a:rPr lang="en-US" sz="3600" dirty="0">
                <a:solidFill>
                  <a:srgbClr val="5E6869"/>
                </a:solidFill>
                <a:latin typeface="Community Light"/>
                <a:cs typeface="Arial"/>
              </a:rPr>
            </a:br>
            <a:br>
              <a:rPr lang="en-US" sz="3600" dirty="0">
                <a:solidFill>
                  <a:srgbClr val="5E6869"/>
                </a:solidFill>
                <a:latin typeface="Community Light"/>
                <a:cs typeface="Arial"/>
              </a:rPr>
            </a:br>
            <a:r>
              <a:rPr lang="fr-FR" sz="2600" dirty="0">
                <a:solidFill>
                  <a:srgbClr val="44702B"/>
                </a:solidFill>
                <a:latin typeface="Community Light" panose="02000303040000020003" pitchFamily="2" charset="0"/>
                <a:cs typeface="Arial"/>
              </a:rPr>
              <a:t>Exemple : </a:t>
            </a:r>
            <a:r>
              <a:rPr lang="fr-FR" sz="2600" dirty="0">
                <a:solidFill>
                  <a:srgbClr val="0664C2"/>
                </a:solidFill>
                <a:latin typeface="Community Light" panose="02000303040000020003" pitchFamily="2" charset="0"/>
                <a:cs typeface="Arial"/>
                <a:hlinkClick r:id="rId4"/>
              </a:rPr>
              <a:t>Apprendre avec LinkedIn Learning </a:t>
            </a:r>
            <a:r>
              <a:rPr lang="fr-FR" sz="2600" dirty="0">
                <a:solidFill>
                  <a:srgbClr val="44702B"/>
                </a:solidFill>
                <a:latin typeface="Community Light" panose="02000303040000020003" pitchFamily="2" charset="0"/>
                <a:cs typeface="Arial"/>
              </a:rPr>
              <a:t>(cours) ou </a:t>
            </a:r>
            <a:r>
              <a:rPr lang="fr-FR" sz="2600" dirty="0">
                <a:solidFill>
                  <a:srgbClr val="0664C2"/>
                </a:solidFill>
                <a:latin typeface="Community Light" panose="02000303040000020003" pitchFamily="2" charset="0"/>
                <a:cs typeface="Arial"/>
                <a:hlinkClick r:id="rId5"/>
              </a:rPr>
              <a:t>Collection de démarrage rapide de LinkedIn Learning </a:t>
            </a:r>
            <a:r>
              <a:rPr lang="fr-FR" sz="2600" dirty="0">
                <a:solidFill>
                  <a:srgbClr val="0664C2"/>
                </a:solidFill>
                <a:latin typeface="Community Light" panose="02000303040000020003" pitchFamily="2" charset="0"/>
                <a:cs typeface="Arial"/>
              </a:rPr>
              <a:t> </a:t>
            </a:r>
            <a:r>
              <a:rPr lang="fr-FR" sz="2600" dirty="0">
                <a:solidFill>
                  <a:srgbClr val="44702B"/>
                </a:solidFill>
                <a:latin typeface="Community Light" panose="02000303040000020003" pitchFamily="2" charset="0"/>
                <a:cs typeface="Arial"/>
              </a:rPr>
              <a:t>(collection)</a:t>
            </a:r>
          </a:p>
        </p:txBody>
      </p:sp>
      <p:cxnSp>
        <p:nvCxnSpPr>
          <p:cNvPr id="46" name="Straight Connector 45">
            <a:extLst>
              <a:ext uri="{FF2B5EF4-FFF2-40B4-BE49-F238E27FC236}">
                <a16:creationId xmlns:a16="http://schemas.microsoft.com/office/drawing/2014/main" id="{52E3A60D-E7AE-9343-A90D-470B6C8E4B85}"/>
              </a:ext>
            </a:extLst>
          </p:cNvPr>
          <p:cNvCxnSpPr>
            <a:cxnSpLocks/>
          </p:cNvCxnSpPr>
          <p:nvPr/>
        </p:nvCxnSpPr>
        <p:spPr>
          <a:xfrm>
            <a:off x="-2309440" y="2012495"/>
            <a:ext cx="0" cy="9238601"/>
          </a:xfrm>
          <a:prstGeom prst="line">
            <a:avLst/>
          </a:prstGeom>
          <a:ln w="25400">
            <a:solidFill>
              <a:srgbClr val="556679">
                <a:alpha val="40000"/>
              </a:srgbClr>
            </a:solidFill>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EA264825-D634-D34B-8BAB-8FDAAE7A46EA}"/>
              </a:ext>
            </a:extLst>
          </p:cNvPr>
          <p:cNvSpPr txBox="1"/>
          <p:nvPr/>
        </p:nvSpPr>
        <p:spPr>
          <a:xfrm>
            <a:off x="7825271" y="1418811"/>
            <a:ext cx="15180190" cy="70788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4600" dirty="0">
                <a:solidFill>
                  <a:srgbClr val="5E6869"/>
                </a:solidFill>
                <a:latin typeface="Community" panose="02000303040000020003" pitchFamily="2" charset="0"/>
                <a:cs typeface="Arial"/>
              </a:rPr>
              <a:t>Sur quelles thématiques doit porter le contenu attribué lors du lancement ?</a:t>
            </a:r>
          </a:p>
        </p:txBody>
      </p:sp>
      <p:sp>
        <p:nvSpPr>
          <p:cNvPr id="41" name="TextBox 40">
            <a:extLst>
              <a:ext uri="{FF2B5EF4-FFF2-40B4-BE49-F238E27FC236}">
                <a16:creationId xmlns:a16="http://schemas.microsoft.com/office/drawing/2014/main" id="{5E0278FB-9AB1-884B-BE26-464004A63AA0}"/>
              </a:ext>
            </a:extLst>
          </p:cNvPr>
          <p:cNvSpPr txBox="1"/>
          <p:nvPr/>
        </p:nvSpPr>
        <p:spPr>
          <a:xfrm>
            <a:off x="8734645" y="3508816"/>
            <a:ext cx="3320534" cy="1415772"/>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fr-FR" sz="4600">
                <a:solidFill>
                  <a:srgbClr val="0664C2"/>
                </a:solidFill>
                <a:latin typeface="Community Light" panose="02000303040000020003" pitchFamily="2" charset="0"/>
                <a:cs typeface="Arial" panose="020B0604020202020204" pitchFamily="34" charset="0"/>
              </a:rPr>
              <a:t>Prise en main de la solution.</a:t>
            </a:r>
          </a:p>
        </p:txBody>
      </p:sp>
      <p:grpSp>
        <p:nvGrpSpPr>
          <p:cNvPr id="2" name="Group 1">
            <a:extLst>
              <a:ext uri="{FF2B5EF4-FFF2-40B4-BE49-F238E27FC236}">
                <a16:creationId xmlns:a16="http://schemas.microsoft.com/office/drawing/2014/main" id="{69522927-F54B-4042-89CF-8204225116C4}"/>
              </a:ext>
            </a:extLst>
          </p:cNvPr>
          <p:cNvGrpSpPr/>
          <p:nvPr/>
        </p:nvGrpSpPr>
        <p:grpSpPr>
          <a:xfrm>
            <a:off x="7856521" y="3567361"/>
            <a:ext cx="584698" cy="587024"/>
            <a:chOff x="7856521" y="4136749"/>
            <a:chExt cx="584698" cy="587024"/>
          </a:xfrm>
        </p:grpSpPr>
        <p:sp>
          <p:nvSpPr>
            <p:cNvPr id="42" name="Oval 41">
              <a:extLst>
                <a:ext uri="{FF2B5EF4-FFF2-40B4-BE49-F238E27FC236}">
                  <a16:creationId xmlns:a16="http://schemas.microsoft.com/office/drawing/2014/main" id="{61E61644-8CC4-8847-8410-1FA1D8C79399}"/>
                </a:ext>
              </a:extLst>
            </p:cNvPr>
            <p:cNvSpPr/>
            <p:nvPr/>
          </p:nvSpPr>
          <p:spPr>
            <a:xfrm>
              <a:off x="7856521" y="4136749"/>
              <a:ext cx="584698" cy="584698"/>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478">
                <a:defRPr/>
              </a:pPr>
              <a:endParaRPr lang="en-US" sz="7546">
                <a:solidFill>
                  <a:srgbClr val="FDFAF5"/>
                </a:solidFill>
                <a:latin typeface="Arial" panose="020B0604020202020204" pitchFamily="34" charset="0"/>
              </a:endParaRPr>
            </a:p>
          </p:txBody>
        </p:sp>
        <p:sp>
          <p:nvSpPr>
            <p:cNvPr id="43" name="TextBox 42">
              <a:extLst>
                <a:ext uri="{FF2B5EF4-FFF2-40B4-BE49-F238E27FC236}">
                  <a16:creationId xmlns:a16="http://schemas.microsoft.com/office/drawing/2014/main" id="{E7C9A7DA-F0CA-E247-AE8C-6D0F0CA2290E}"/>
                </a:ext>
              </a:extLst>
            </p:cNvPr>
            <p:cNvSpPr txBox="1"/>
            <p:nvPr/>
          </p:nvSpPr>
          <p:spPr>
            <a:xfrm>
              <a:off x="7981413" y="4138999"/>
              <a:ext cx="334912" cy="584774"/>
            </a:xfrm>
            <a:prstGeom prst="rect">
              <a:avLst/>
            </a:prstGeom>
          </p:spPr>
          <p:txBody>
            <a:bodyPr vert="horz" wrap="square" lIns="0" tIns="0" rIns="0" bIns="0" rtlCol="0">
              <a:spAutoFit/>
            </a:bodyPr>
            <a:lstStyle>
              <a:defPPr>
                <a:defRPr lang="en-US"/>
              </a:defPPr>
            </a:lstStyle>
            <a:p>
              <a:pPr algn="ctr" defTabSz="457096" rtl="0">
                <a:spcBef>
                  <a:spcPct val="20000"/>
                </a:spcBef>
                <a:buClr>
                  <a:srgbClr val="44712E"/>
                </a:buClr>
                <a:defRPr/>
              </a:pPr>
              <a:r>
                <a:rPr lang="fr-FR" sz="3800">
                  <a:solidFill>
                    <a:srgbClr val="0664C2"/>
                  </a:solidFill>
                  <a:latin typeface="Community" panose="02000303040000020003" pitchFamily="2" charset="0"/>
                  <a:cs typeface="AvenirNext LT Pro Regular"/>
                </a:rPr>
                <a:t>1</a:t>
              </a:r>
            </a:p>
          </p:txBody>
        </p:sp>
      </p:grpSp>
      <p:sp>
        <p:nvSpPr>
          <p:cNvPr id="47" name="TextBox 46">
            <a:extLst>
              <a:ext uri="{FF2B5EF4-FFF2-40B4-BE49-F238E27FC236}">
                <a16:creationId xmlns:a16="http://schemas.microsoft.com/office/drawing/2014/main" id="{D774843C-040B-C148-8C10-D5BF25AB9F4E}"/>
              </a:ext>
            </a:extLst>
          </p:cNvPr>
          <p:cNvSpPr txBox="1"/>
          <p:nvPr/>
        </p:nvSpPr>
        <p:spPr>
          <a:xfrm>
            <a:off x="13007274" y="5452713"/>
            <a:ext cx="4477242" cy="6186309"/>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3600" dirty="0">
                <a:solidFill>
                  <a:srgbClr val="5E6869"/>
                </a:solidFill>
                <a:latin typeface="Community Light"/>
                <a:cs typeface="Arial"/>
              </a:rPr>
              <a:t>Encouragez la participation grâce à de courtes vidéos en rapport avec vos programmes et événements en cours, comme </a:t>
            </a:r>
            <a:r>
              <a:rPr lang="fr-FR" sz="3600" dirty="0">
                <a:solidFill>
                  <a:srgbClr val="5E6869"/>
                </a:solidFill>
                <a:latin typeface="Community Light"/>
                <a:cs typeface="Arial"/>
                <a:hlinkClick r:id="rId6"/>
              </a:rPr>
              <a:t>Télétravail </a:t>
            </a:r>
            <a:r>
              <a:rPr lang="fr-FR" sz="3600" dirty="0">
                <a:solidFill>
                  <a:srgbClr val="5E6869"/>
                </a:solidFill>
                <a:latin typeface="Community Light"/>
                <a:cs typeface="Arial"/>
              </a:rPr>
              <a:t>ou </a:t>
            </a:r>
            <a:r>
              <a:rPr lang="fr-FR" sz="3600" dirty="0">
                <a:solidFill>
                  <a:srgbClr val="5E6869"/>
                </a:solidFill>
                <a:latin typeface="Community Light"/>
                <a:cs typeface="Arial"/>
                <a:hlinkClick r:id="rId7"/>
              </a:rPr>
              <a:t>Biais inconscients</a:t>
            </a:r>
            <a:r>
              <a:rPr lang="fr-FR" sz="3600" dirty="0">
                <a:solidFill>
                  <a:srgbClr val="5E6869"/>
                </a:solidFill>
                <a:latin typeface="Community Light"/>
                <a:cs typeface="Arial"/>
              </a:rPr>
              <a:t>.</a:t>
            </a:r>
            <a:br>
              <a:rPr lang="en-US" sz="3600" dirty="0">
                <a:solidFill>
                  <a:srgbClr val="5E6869"/>
                </a:solidFill>
                <a:latin typeface="Community Light"/>
                <a:cs typeface="Arial"/>
              </a:rPr>
            </a:br>
            <a:br>
              <a:rPr lang="en-US" sz="3600" dirty="0">
                <a:solidFill>
                  <a:srgbClr val="5E6869"/>
                </a:solidFill>
                <a:latin typeface="Community Light"/>
                <a:cs typeface="Arial"/>
              </a:rPr>
            </a:br>
            <a:r>
              <a:rPr lang="fr-FR" sz="2600" dirty="0">
                <a:solidFill>
                  <a:srgbClr val="0664C2"/>
                </a:solidFill>
                <a:latin typeface="Community Light" panose="02000303040000020003" pitchFamily="2" charset="0"/>
                <a:cs typeface="Arial"/>
              </a:rPr>
              <a:t>Conseil : incluez une vidéo recommandée dans toutes vos communications par e-mail.</a:t>
            </a:r>
          </a:p>
        </p:txBody>
      </p:sp>
      <p:sp>
        <p:nvSpPr>
          <p:cNvPr id="48" name="TextBox 47">
            <a:extLst>
              <a:ext uri="{FF2B5EF4-FFF2-40B4-BE49-F238E27FC236}">
                <a16:creationId xmlns:a16="http://schemas.microsoft.com/office/drawing/2014/main" id="{8825E32B-0DB6-7B4C-A02E-16EE9664F79B}"/>
              </a:ext>
            </a:extLst>
          </p:cNvPr>
          <p:cNvSpPr txBox="1"/>
          <p:nvPr/>
        </p:nvSpPr>
        <p:spPr>
          <a:xfrm>
            <a:off x="14200857" y="3510554"/>
            <a:ext cx="3302859" cy="1415772"/>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fr-FR" sz="4600">
                <a:solidFill>
                  <a:srgbClr val="0664C2"/>
                </a:solidFill>
                <a:latin typeface="Community Light" panose="02000303040000020003" pitchFamily="2" charset="0"/>
                <a:cs typeface="Arial" panose="020B0604020202020204" pitchFamily="34" charset="0"/>
              </a:rPr>
              <a:t>Enjeux principaux.</a:t>
            </a:r>
          </a:p>
        </p:txBody>
      </p:sp>
      <p:grpSp>
        <p:nvGrpSpPr>
          <p:cNvPr id="49" name="Group 48">
            <a:extLst>
              <a:ext uri="{FF2B5EF4-FFF2-40B4-BE49-F238E27FC236}">
                <a16:creationId xmlns:a16="http://schemas.microsoft.com/office/drawing/2014/main" id="{76C900B0-9E24-1C45-898A-597C107FBD38}"/>
              </a:ext>
            </a:extLst>
          </p:cNvPr>
          <p:cNvGrpSpPr/>
          <p:nvPr/>
        </p:nvGrpSpPr>
        <p:grpSpPr>
          <a:xfrm>
            <a:off x="13353328" y="3567361"/>
            <a:ext cx="584698" cy="587024"/>
            <a:chOff x="7856521" y="4136749"/>
            <a:chExt cx="584698" cy="587024"/>
          </a:xfrm>
        </p:grpSpPr>
        <p:sp>
          <p:nvSpPr>
            <p:cNvPr id="50" name="Oval 49">
              <a:extLst>
                <a:ext uri="{FF2B5EF4-FFF2-40B4-BE49-F238E27FC236}">
                  <a16:creationId xmlns:a16="http://schemas.microsoft.com/office/drawing/2014/main" id="{7413B7EE-9712-4A40-916F-76CF4C0364C1}"/>
                </a:ext>
              </a:extLst>
            </p:cNvPr>
            <p:cNvSpPr/>
            <p:nvPr/>
          </p:nvSpPr>
          <p:spPr>
            <a:xfrm>
              <a:off x="7856521" y="4136749"/>
              <a:ext cx="584698" cy="584698"/>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478">
                <a:defRPr/>
              </a:pPr>
              <a:endParaRPr lang="en-US" sz="7546">
                <a:solidFill>
                  <a:srgbClr val="FDFAF5"/>
                </a:solidFill>
                <a:latin typeface="Arial" panose="020B0604020202020204" pitchFamily="34" charset="0"/>
              </a:endParaRPr>
            </a:p>
          </p:txBody>
        </p:sp>
        <p:sp>
          <p:nvSpPr>
            <p:cNvPr id="51" name="TextBox 50">
              <a:extLst>
                <a:ext uri="{FF2B5EF4-FFF2-40B4-BE49-F238E27FC236}">
                  <a16:creationId xmlns:a16="http://schemas.microsoft.com/office/drawing/2014/main" id="{26011827-1A15-CB41-B734-EE8FB04A3C4C}"/>
                </a:ext>
              </a:extLst>
            </p:cNvPr>
            <p:cNvSpPr txBox="1"/>
            <p:nvPr/>
          </p:nvSpPr>
          <p:spPr>
            <a:xfrm>
              <a:off x="7981413" y="4138999"/>
              <a:ext cx="334912" cy="584774"/>
            </a:xfrm>
            <a:prstGeom prst="rect">
              <a:avLst/>
            </a:prstGeom>
          </p:spPr>
          <p:txBody>
            <a:bodyPr vert="horz" wrap="square" lIns="0" tIns="0" rIns="0" bIns="0" rtlCol="0">
              <a:spAutoFit/>
            </a:bodyPr>
            <a:lstStyle>
              <a:defPPr>
                <a:defRPr lang="en-US"/>
              </a:defPPr>
            </a:lstStyle>
            <a:p>
              <a:pPr algn="ctr" defTabSz="457096" rtl="0">
                <a:spcBef>
                  <a:spcPct val="20000"/>
                </a:spcBef>
                <a:buClr>
                  <a:srgbClr val="44712E"/>
                </a:buClr>
                <a:defRPr/>
              </a:pPr>
              <a:r>
                <a:rPr lang="fr-FR" sz="3800">
                  <a:solidFill>
                    <a:srgbClr val="0664C2"/>
                  </a:solidFill>
                  <a:latin typeface="Community" panose="02000303040000020003" pitchFamily="2" charset="0"/>
                  <a:cs typeface="AvenirNext LT Pro Regular"/>
                </a:rPr>
                <a:t>2</a:t>
              </a:r>
            </a:p>
          </p:txBody>
        </p:sp>
      </p:grpSp>
      <p:sp>
        <p:nvSpPr>
          <p:cNvPr id="52" name="TextBox 51">
            <a:extLst>
              <a:ext uri="{FF2B5EF4-FFF2-40B4-BE49-F238E27FC236}">
                <a16:creationId xmlns:a16="http://schemas.microsoft.com/office/drawing/2014/main" id="{BA12FD29-050E-A340-9787-EEE56A57C7B4}"/>
              </a:ext>
            </a:extLst>
          </p:cNvPr>
          <p:cNvSpPr txBox="1"/>
          <p:nvPr/>
        </p:nvSpPr>
        <p:spPr>
          <a:xfrm>
            <a:off x="18704981" y="5452713"/>
            <a:ext cx="4300480" cy="5232202"/>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3600" dirty="0">
                <a:solidFill>
                  <a:srgbClr val="5E6869"/>
                </a:solidFill>
                <a:latin typeface="Community Light"/>
                <a:cs typeface="Arial"/>
              </a:rPr>
              <a:t>Identifiez un besoin concernant l’ensemble de l’organisation afin de fournir des recommandations simples visant à combler cette lacune.</a:t>
            </a:r>
            <a:br>
              <a:rPr lang="en-US" sz="3600" dirty="0">
                <a:solidFill>
                  <a:srgbClr val="5E6869"/>
                </a:solidFill>
                <a:latin typeface="Community Light"/>
                <a:cs typeface="Arial"/>
              </a:rPr>
            </a:br>
            <a:br>
              <a:rPr lang="en-US" sz="3600" dirty="0">
                <a:solidFill>
                  <a:srgbClr val="5E6869"/>
                </a:solidFill>
                <a:latin typeface="Community Light"/>
                <a:cs typeface="Arial"/>
              </a:rPr>
            </a:br>
            <a:r>
              <a:rPr lang="fr-FR" sz="2600" dirty="0">
                <a:solidFill>
                  <a:srgbClr val="5E6869"/>
                </a:solidFill>
                <a:latin typeface="Community Light" panose="02000303040000020003" pitchFamily="2" charset="0"/>
                <a:cs typeface="Arial"/>
              </a:rPr>
              <a:t>Exemple : </a:t>
            </a:r>
            <a:r>
              <a:rPr lang="fr-FR" sz="2600" dirty="0">
                <a:solidFill>
                  <a:srgbClr val="5E6869"/>
                </a:solidFill>
                <a:latin typeface="Community Light" panose="02000303040000020003" pitchFamily="2" charset="0"/>
                <a:cs typeface="Arial"/>
                <a:hlinkClick r:id="rId8"/>
              </a:rPr>
              <a:t>Améliorer vos compétences d’écoute</a:t>
            </a:r>
          </a:p>
        </p:txBody>
      </p:sp>
      <p:sp>
        <p:nvSpPr>
          <p:cNvPr id="53" name="TextBox 52">
            <a:extLst>
              <a:ext uri="{FF2B5EF4-FFF2-40B4-BE49-F238E27FC236}">
                <a16:creationId xmlns:a16="http://schemas.microsoft.com/office/drawing/2014/main" id="{AE38A717-4E2A-7044-9A9E-E9757F7735E9}"/>
              </a:ext>
            </a:extLst>
          </p:cNvPr>
          <p:cNvSpPr txBox="1"/>
          <p:nvPr/>
        </p:nvSpPr>
        <p:spPr>
          <a:xfrm>
            <a:off x="19697664" y="3508816"/>
            <a:ext cx="3344957" cy="1415772"/>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fr-FR" sz="4600">
                <a:solidFill>
                  <a:srgbClr val="0664C2"/>
                </a:solidFill>
                <a:latin typeface="Community Light" panose="02000303040000020003" pitchFamily="2" charset="0"/>
                <a:cs typeface="Arial" panose="020B0604020202020204" pitchFamily="34" charset="0"/>
              </a:rPr>
              <a:t>Priorités de l’organisation.</a:t>
            </a:r>
          </a:p>
        </p:txBody>
      </p:sp>
      <p:grpSp>
        <p:nvGrpSpPr>
          <p:cNvPr id="54" name="Group 53">
            <a:extLst>
              <a:ext uri="{FF2B5EF4-FFF2-40B4-BE49-F238E27FC236}">
                <a16:creationId xmlns:a16="http://schemas.microsoft.com/office/drawing/2014/main" id="{CC28102C-EDC8-C14B-AE15-BA2AE4940ACE}"/>
              </a:ext>
            </a:extLst>
          </p:cNvPr>
          <p:cNvGrpSpPr/>
          <p:nvPr/>
        </p:nvGrpSpPr>
        <p:grpSpPr>
          <a:xfrm>
            <a:off x="18874273" y="3567361"/>
            <a:ext cx="584698" cy="587024"/>
            <a:chOff x="7856521" y="4136749"/>
            <a:chExt cx="584698" cy="587024"/>
          </a:xfrm>
        </p:grpSpPr>
        <p:sp>
          <p:nvSpPr>
            <p:cNvPr id="55" name="Oval 54">
              <a:extLst>
                <a:ext uri="{FF2B5EF4-FFF2-40B4-BE49-F238E27FC236}">
                  <a16:creationId xmlns:a16="http://schemas.microsoft.com/office/drawing/2014/main" id="{D8CE0C38-CA78-D749-8590-503EB872552D}"/>
                </a:ext>
              </a:extLst>
            </p:cNvPr>
            <p:cNvSpPr/>
            <p:nvPr/>
          </p:nvSpPr>
          <p:spPr>
            <a:xfrm>
              <a:off x="7856521" y="4136749"/>
              <a:ext cx="584698" cy="584698"/>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478">
                <a:defRPr/>
              </a:pPr>
              <a:endParaRPr lang="en-US" sz="7546">
                <a:solidFill>
                  <a:srgbClr val="FDFAF5"/>
                </a:solidFill>
                <a:latin typeface="Arial" panose="020B0604020202020204" pitchFamily="34" charset="0"/>
              </a:endParaRPr>
            </a:p>
          </p:txBody>
        </p:sp>
        <p:sp>
          <p:nvSpPr>
            <p:cNvPr id="56" name="TextBox 55">
              <a:extLst>
                <a:ext uri="{FF2B5EF4-FFF2-40B4-BE49-F238E27FC236}">
                  <a16:creationId xmlns:a16="http://schemas.microsoft.com/office/drawing/2014/main" id="{D5BF24F4-02E9-9940-ACB2-63A5B5095ED2}"/>
                </a:ext>
              </a:extLst>
            </p:cNvPr>
            <p:cNvSpPr txBox="1"/>
            <p:nvPr/>
          </p:nvSpPr>
          <p:spPr>
            <a:xfrm>
              <a:off x="7981413" y="4138999"/>
              <a:ext cx="334912" cy="584774"/>
            </a:xfrm>
            <a:prstGeom prst="rect">
              <a:avLst/>
            </a:prstGeom>
          </p:spPr>
          <p:txBody>
            <a:bodyPr vert="horz" wrap="square" lIns="0" tIns="0" rIns="0" bIns="0" rtlCol="0">
              <a:spAutoFit/>
            </a:bodyPr>
            <a:lstStyle>
              <a:defPPr>
                <a:defRPr lang="en-US"/>
              </a:defPPr>
            </a:lstStyle>
            <a:p>
              <a:pPr algn="ctr" defTabSz="457096" rtl="0">
                <a:spcBef>
                  <a:spcPct val="20000"/>
                </a:spcBef>
                <a:buClr>
                  <a:srgbClr val="44712E"/>
                </a:buClr>
                <a:defRPr/>
              </a:pPr>
              <a:r>
                <a:rPr lang="fr-FR" sz="3800">
                  <a:solidFill>
                    <a:srgbClr val="0664C2"/>
                  </a:solidFill>
                  <a:latin typeface="Community" panose="02000303040000020003" pitchFamily="2" charset="0"/>
                  <a:cs typeface="AvenirNext LT Pro Regular"/>
                </a:rPr>
                <a:t>3</a:t>
              </a:r>
            </a:p>
          </p:txBody>
        </p:sp>
      </p:grpSp>
      <p:cxnSp>
        <p:nvCxnSpPr>
          <p:cNvPr id="57" name="Straight Connector 56">
            <a:extLst>
              <a:ext uri="{FF2B5EF4-FFF2-40B4-BE49-F238E27FC236}">
                <a16:creationId xmlns:a16="http://schemas.microsoft.com/office/drawing/2014/main" id="{09F684CE-DB2D-7D4F-9702-07DFD0DD6A02}"/>
              </a:ext>
            </a:extLst>
          </p:cNvPr>
          <p:cNvCxnSpPr>
            <a:cxnSpLocks/>
          </p:cNvCxnSpPr>
          <p:nvPr/>
        </p:nvCxnSpPr>
        <p:spPr>
          <a:xfrm>
            <a:off x="12467386" y="3567361"/>
            <a:ext cx="70575" cy="8053237"/>
          </a:xfrm>
          <a:prstGeom prst="line">
            <a:avLst/>
          </a:prstGeom>
          <a:ln w="25400">
            <a:solidFill>
              <a:srgbClr val="556679">
                <a:alpha val="40000"/>
              </a:srgb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FE1FE4D3-26B2-7641-A0D6-61BF537C8838}"/>
              </a:ext>
            </a:extLst>
          </p:cNvPr>
          <p:cNvCxnSpPr>
            <a:cxnSpLocks/>
          </p:cNvCxnSpPr>
          <p:nvPr/>
        </p:nvCxnSpPr>
        <p:spPr>
          <a:xfrm>
            <a:off x="17990011" y="3567361"/>
            <a:ext cx="70575" cy="8053237"/>
          </a:xfrm>
          <a:prstGeom prst="line">
            <a:avLst/>
          </a:prstGeom>
          <a:ln w="25400">
            <a:solidFill>
              <a:srgbClr val="556679">
                <a:alpha val="40000"/>
              </a:srgbClr>
            </a:solidFill>
          </a:ln>
        </p:spPr>
        <p:style>
          <a:lnRef idx="1">
            <a:schemeClr val="accent1"/>
          </a:lnRef>
          <a:fillRef idx="0">
            <a:schemeClr val="accent1"/>
          </a:fillRef>
          <a:effectRef idx="0">
            <a:schemeClr val="accent1"/>
          </a:effectRef>
          <a:fontRef idx="minor">
            <a:schemeClr val="tx1"/>
          </a:fontRef>
        </p:style>
      </p:cxnSp>
      <p:pic>
        <p:nvPicPr>
          <p:cNvPr id="59" name="Picture 58" descr="A close up of a sign&#10;&#10;Description automatically generated">
            <a:extLst>
              <a:ext uri="{FF2B5EF4-FFF2-40B4-BE49-F238E27FC236}">
                <a16:creationId xmlns:a16="http://schemas.microsoft.com/office/drawing/2014/main" id="{4F8D4246-0BBE-8C46-9273-EE30307E3AD6}"/>
              </a:ext>
            </a:extLst>
          </p:cNvPr>
          <p:cNvPicPr>
            <a:picLocks noChangeAspect="1"/>
          </p:cNvPicPr>
          <p:nvPr/>
        </p:nvPicPr>
        <p:blipFill>
          <a:blip r:embed="rId9"/>
          <a:stretch>
            <a:fillRect/>
          </a:stretch>
        </p:blipFill>
        <p:spPr>
          <a:xfrm>
            <a:off x="20944324" y="12888051"/>
            <a:ext cx="2090518" cy="287078"/>
          </a:xfrm>
          <a:prstGeom prst="rect">
            <a:avLst/>
          </a:prstGeom>
        </p:spPr>
      </p:pic>
    </p:spTree>
    <p:extLst>
      <p:ext uri="{BB962C8B-B14F-4D97-AF65-F5344CB8AC3E}">
        <p14:creationId xmlns:p14="http://schemas.microsoft.com/office/powerpoint/2010/main" val="925427906"/>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7" name="Group 6">
            <a:extLst>
              <a:ext uri="{FF2B5EF4-FFF2-40B4-BE49-F238E27FC236}">
                <a16:creationId xmlns:a16="http://schemas.microsoft.com/office/drawing/2014/main" id="{37C51DD7-FE8D-F547-BF30-87036C1C4010}"/>
              </a:ext>
            </a:extLst>
          </p:cNvPr>
          <p:cNvGrpSpPr/>
          <p:nvPr/>
        </p:nvGrpSpPr>
        <p:grpSpPr>
          <a:xfrm>
            <a:off x="18595399" y="2114093"/>
            <a:ext cx="4439443" cy="8201260"/>
            <a:chOff x="18595399" y="2441577"/>
            <a:chExt cx="4439443" cy="8201260"/>
          </a:xfrm>
        </p:grpSpPr>
        <p:sp>
          <p:nvSpPr>
            <p:cNvPr id="5" name="Rectangle 4">
              <a:extLst>
                <a:ext uri="{FF2B5EF4-FFF2-40B4-BE49-F238E27FC236}">
                  <a16:creationId xmlns:a16="http://schemas.microsoft.com/office/drawing/2014/main" id="{C3E40950-087E-6C41-93C9-30195B23F714}"/>
                </a:ext>
              </a:extLst>
            </p:cNvPr>
            <p:cNvSpPr/>
            <p:nvPr/>
          </p:nvSpPr>
          <p:spPr>
            <a:xfrm>
              <a:off x="18626517" y="2441577"/>
              <a:ext cx="4408325" cy="8201260"/>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83F8BFE3-E3FD-B140-B7D0-CCBE65A3DF88}"/>
                </a:ext>
              </a:extLst>
            </p:cNvPr>
            <p:cNvGrpSpPr/>
            <p:nvPr/>
          </p:nvGrpSpPr>
          <p:grpSpPr>
            <a:xfrm>
              <a:off x="18595399" y="2613025"/>
              <a:ext cx="4408325" cy="6692403"/>
              <a:chOff x="18595399" y="2791927"/>
              <a:chExt cx="4408325" cy="6692403"/>
            </a:xfrm>
          </p:grpSpPr>
          <p:sp>
            <p:nvSpPr>
              <p:cNvPr id="42" name="TextBox 41">
                <a:extLst>
                  <a:ext uri="{FF2B5EF4-FFF2-40B4-BE49-F238E27FC236}">
                    <a16:creationId xmlns:a16="http://schemas.microsoft.com/office/drawing/2014/main" id="{31F759AC-1C6B-604A-80EC-FDC1745B2CCD}"/>
                  </a:ext>
                </a:extLst>
              </p:cNvPr>
              <p:cNvSpPr txBox="1"/>
              <p:nvPr/>
            </p:nvSpPr>
            <p:spPr>
              <a:xfrm>
                <a:off x="18987016" y="5220342"/>
                <a:ext cx="3625090" cy="4263988"/>
              </a:xfrm>
              <a:prstGeom prst="rect">
                <a:avLst/>
              </a:prstGeom>
            </p:spPr>
            <p:txBody>
              <a:bodyPr vert="horz" wrap="square" lIns="0" tIns="0" rIns="0" bIns="0" rtlCol="0">
                <a:spAutoFit/>
              </a:bodyPr>
              <a:lstStyle>
                <a:defPPr>
                  <a:defRPr lang="en-US"/>
                </a:defPPr>
              </a:lstStyle>
              <a:p>
                <a:pPr algn="ctr" defTabSz="457096" rtl="0">
                  <a:lnSpc>
                    <a:spcPct val="125000"/>
                  </a:lnSpc>
                  <a:spcBef>
                    <a:spcPct val="0"/>
                  </a:spcBef>
                  <a:spcAft>
                    <a:spcPct val="0"/>
                  </a:spcAft>
                  <a:defRPr/>
                </a:pPr>
                <a:r>
                  <a:rPr lang="fr-FR" sz="2800" dirty="0">
                    <a:solidFill>
                      <a:srgbClr val="556679"/>
                    </a:solidFill>
                    <a:latin typeface="Community Light" panose="02000303040000020003" pitchFamily="2" charset="0"/>
                    <a:cs typeface="Arial" panose="020B0604020202020204" pitchFamily="34" charset="0"/>
                  </a:rPr>
                  <a:t>des employés déclarent qu’ils consacreraient plus de temps à se former si leur manager ou leur chef de service leur demandait de suivre un cours spécifique afin d’acquérir des compétences ou d’améliorer celles dont ils disposent déjà*.</a:t>
                </a:r>
              </a:p>
            </p:txBody>
          </p:sp>
          <p:sp>
            <p:nvSpPr>
              <p:cNvPr id="43" name="TextBox 42">
                <a:extLst>
                  <a:ext uri="{FF2B5EF4-FFF2-40B4-BE49-F238E27FC236}">
                    <a16:creationId xmlns:a16="http://schemas.microsoft.com/office/drawing/2014/main" id="{BA9339E9-FC39-9D41-B9E0-2BFA693A8A74}"/>
                  </a:ext>
                </a:extLst>
              </p:cNvPr>
              <p:cNvSpPr txBox="1"/>
              <p:nvPr/>
            </p:nvSpPr>
            <p:spPr>
              <a:xfrm>
                <a:off x="18595399" y="2791927"/>
                <a:ext cx="4408325" cy="2462213"/>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fr-FR" sz="16000" dirty="0">
                    <a:solidFill>
                      <a:srgbClr val="0664C2"/>
                    </a:solidFill>
                    <a:latin typeface="Community Light" panose="02000303040000020003" pitchFamily="2" charset="0"/>
                    <a:cs typeface="AvenirNext LT Pro Regular"/>
                  </a:rPr>
                  <a:t>56%</a:t>
                </a:r>
              </a:p>
            </p:txBody>
          </p:sp>
        </p:grpSp>
      </p:grpSp>
      <p:sp>
        <p:nvSpPr>
          <p:cNvPr id="37" name="TextBox 36">
            <a:extLst>
              <a:ext uri="{FF2B5EF4-FFF2-40B4-BE49-F238E27FC236}">
                <a16:creationId xmlns:a16="http://schemas.microsoft.com/office/drawing/2014/main" id="{9C1F6B4A-1C57-C744-9383-3664CE91F707}"/>
              </a:ext>
            </a:extLst>
          </p:cNvPr>
          <p:cNvSpPr txBox="1"/>
          <p:nvPr/>
        </p:nvSpPr>
        <p:spPr>
          <a:xfrm>
            <a:off x="7817093" y="1654562"/>
            <a:ext cx="9457093" cy="9417963"/>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3600" dirty="0">
                <a:solidFill>
                  <a:srgbClr val="5E6869"/>
                </a:solidFill>
                <a:latin typeface="Community Light"/>
                <a:cs typeface="Arial"/>
              </a:rPr>
              <a:t>Bien que le jour du lancement il soit préférable de proposer des contenus concis, il est essentiel d’attribuer des cours régulièrement pour motiver les apprenants.</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fr-FR" sz="3600" dirty="0">
                <a:solidFill>
                  <a:srgbClr val="5E6869"/>
                </a:solidFill>
                <a:latin typeface="Community Light"/>
                <a:cs typeface="Arial"/>
              </a:rPr>
              <a:t>Pour y parvenir, consultez les chefs d’équipe et les directeurs afin de déterminer les besoins majeurs en matière de formation au sein de votre administration. Vous pouvez également proposer des formations en lien avec les initiatives stratégiques de votre administration (service aux administrés, </a:t>
            </a:r>
            <a:r>
              <a:rPr lang="fr-FR" sz="3600" dirty="0" err="1">
                <a:solidFill>
                  <a:srgbClr val="5E6869"/>
                </a:solidFill>
                <a:latin typeface="Community Light"/>
                <a:cs typeface="Arial"/>
              </a:rPr>
              <a:t>cybersécurité</a:t>
            </a:r>
            <a:r>
              <a:rPr lang="fr-FR" sz="3600" dirty="0">
                <a:solidFill>
                  <a:srgbClr val="5E6869"/>
                </a:solidFill>
                <a:latin typeface="Community Light"/>
                <a:cs typeface="Arial"/>
              </a:rPr>
              <a:t>, etc.).</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fr-FR" sz="3600" dirty="0">
                <a:solidFill>
                  <a:srgbClr val="5E6869"/>
                </a:solidFill>
                <a:latin typeface="Community Light"/>
                <a:cs typeface="Arial"/>
              </a:rPr>
              <a:t>Si nécessaire, accordez également aux autres administrateurs et à vos partenaires RH des droits d’administration leur permettant d’attribuer des cours aux équipes dont ils s’occupent. Proactivité et recommandations judicieuses sont les meilleurs moyens d’encourager une implication solide et suivie. </a:t>
            </a:r>
          </a:p>
        </p:txBody>
      </p:sp>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4" y="787401"/>
            <a:ext cx="5497763" cy="12928600"/>
            <a:chOff x="1331027" y="5000177"/>
            <a:chExt cx="4437408" cy="9862854"/>
          </a:xfrm>
        </p:grpSpPr>
        <p:sp>
          <p:nvSpPr>
            <p:cNvPr id="35" name="Rectangle 34">
              <a:extLst>
                <a:ext uri="{FF2B5EF4-FFF2-40B4-BE49-F238E27FC236}">
                  <a16:creationId xmlns:a16="http://schemas.microsoft.com/office/drawing/2014/main" id="{2F526CA9-E580-304B-8474-B9D560354268}"/>
                </a:ext>
              </a:extLst>
            </p:cNvPr>
            <p:cNvSpPr/>
            <p:nvPr/>
          </p:nvSpPr>
          <p:spPr>
            <a:xfrm>
              <a:off x="1331027" y="5000177"/>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4600">
                  <a:solidFill>
                    <a:srgbClr val="0664C2"/>
                  </a:solidFill>
                  <a:latin typeface="Community" panose="02000303040000020003" pitchFamily="2" charset="0"/>
                  <a:cs typeface="Arial"/>
                </a:rPr>
                <a:t>Stratégie d’administration n° 4</a:t>
              </a:r>
            </a:p>
          </p:txBody>
        </p:sp>
        <p:sp>
          <p:nvSpPr>
            <p:cNvPr id="36" name="Rectangle 35">
              <a:extLst>
                <a:ext uri="{FF2B5EF4-FFF2-40B4-BE49-F238E27FC236}">
                  <a16:creationId xmlns:a16="http://schemas.microsoft.com/office/drawing/2014/main" id="{2EB8E8C9-7DFA-A54D-B43F-8157687C56BC}"/>
                </a:ext>
              </a:extLst>
            </p:cNvPr>
            <p:cNvSpPr/>
            <p:nvPr/>
          </p:nvSpPr>
          <p:spPr>
            <a:xfrm>
              <a:off x="1331027" y="6770553"/>
              <a:ext cx="4400545"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6800" dirty="0">
                  <a:solidFill>
                    <a:srgbClr val="0465C3"/>
                  </a:solidFill>
                  <a:latin typeface="Community Light"/>
                  <a:cs typeface="Arial"/>
                </a:rPr>
                <a:t>Attribuez du contenu adapté aux missions clés du personnel.</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31027" y="6332929"/>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sp>
        <p:nvSpPr>
          <p:cNvPr id="20" name="TextBox 19">
            <a:extLst>
              <a:ext uri="{FF2B5EF4-FFF2-40B4-BE49-F238E27FC236}">
                <a16:creationId xmlns:a16="http://schemas.microsoft.com/office/drawing/2014/main" id="{3531C1EA-CBC6-3346-AC62-4C8E884AF323}"/>
              </a:ext>
            </a:extLst>
          </p:cNvPr>
          <p:cNvSpPr txBox="1"/>
          <p:nvPr/>
        </p:nvSpPr>
        <p:spPr>
          <a:xfrm>
            <a:off x="18657635" y="10753351"/>
            <a:ext cx="4377207" cy="677108"/>
          </a:xfrm>
          <a:prstGeom prst="rect">
            <a:avLst/>
          </a:prstGeom>
        </p:spPr>
        <p:txBody>
          <a:bodyPr vert="horz" wrap="square" lIns="0" tIns="0" rIns="0" bIns="0" rtlCol="0">
            <a:spAutoFit/>
          </a:bodyPr>
          <a:lstStyle>
            <a:defPPr>
              <a:defRPr lang="en-US"/>
            </a:defPPr>
          </a:lstStyle>
          <a:p>
            <a:pPr algn="ctr" defTabSz="914012" rtl="0">
              <a:spcBef>
                <a:spcPct val="0"/>
              </a:spcBef>
              <a:spcAft>
                <a:spcPct val="0"/>
              </a:spcAft>
              <a:defRPr/>
            </a:pPr>
            <a:r>
              <a:rPr lang="fr-FR" sz="2200">
                <a:solidFill>
                  <a:srgbClr val="5E6869"/>
                </a:solidFill>
                <a:latin typeface="Community Light" panose="02000303040000020003" pitchFamily="2" charset="0"/>
                <a:cs typeface="Arial" panose="020B0604020202020204" pitchFamily="34" charset="0"/>
              </a:rPr>
              <a:t>*Source : </a:t>
            </a:r>
            <a:br>
              <a:rPr lang="en-US" sz="2200" dirty="0">
                <a:solidFill>
                  <a:srgbClr val="5E6869"/>
                </a:solidFill>
                <a:latin typeface="Community Light" panose="02000303040000020003" pitchFamily="2" charset="0"/>
                <a:cs typeface="Arial" panose="020B0604020202020204" pitchFamily="34" charset="0"/>
              </a:rPr>
            </a:br>
            <a:r>
              <a:rPr lang="fr-FR" sz="2200">
                <a:solidFill>
                  <a:srgbClr val="5E6869"/>
                </a:solidFill>
                <a:latin typeface="Community Light" panose="02000303040000020003" pitchFamily="2" charset="0"/>
                <a:cs typeface="Arial" panose="020B0604020202020204" pitchFamily="34" charset="0"/>
                <a:hlinkClick r:id="rId5"/>
              </a:rPr>
              <a:t>rapport Workplace Learning 2018</a:t>
            </a:r>
          </a:p>
        </p:txBody>
      </p:sp>
    </p:spTree>
    <p:extLst>
      <p:ext uri="{BB962C8B-B14F-4D97-AF65-F5344CB8AC3E}">
        <p14:creationId xmlns:p14="http://schemas.microsoft.com/office/powerpoint/2010/main" val="1225642995"/>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4" y="685801"/>
            <a:ext cx="5466645" cy="13193904"/>
            <a:chOff x="1331027" y="5000177"/>
            <a:chExt cx="4437408" cy="9752008"/>
          </a:xfrm>
        </p:grpSpPr>
        <p:sp>
          <p:nvSpPr>
            <p:cNvPr id="35" name="Rectangle 34">
              <a:extLst>
                <a:ext uri="{FF2B5EF4-FFF2-40B4-BE49-F238E27FC236}">
                  <a16:creationId xmlns:a16="http://schemas.microsoft.com/office/drawing/2014/main" id="{2F526CA9-E580-304B-8474-B9D560354268}"/>
                </a:ext>
              </a:extLst>
            </p:cNvPr>
            <p:cNvSpPr/>
            <p:nvPr/>
          </p:nvSpPr>
          <p:spPr>
            <a:xfrm>
              <a:off x="1331027" y="5000177"/>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4600">
                  <a:solidFill>
                    <a:srgbClr val="0664C2"/>
                  </a:solidFill>
                  <a:latin typeface="Community" panose="02000303040000020003" pitchFamily="2" charset="0"/>
                  <a:cs typeface="Arial"/>
                </a:rPr>
                <a:t>Stratégie d’administration n° 4</a:t>
              </a:r>
            </a:p>
          </p:txBody>
        </p:sp>
        <p:sp>
          <p:nvSpPr>
            <p:cNvPr id="36" name="Rectangle 35">
              <a:extLst>
                <a:ext uri="{FF2B5EF4-FFF2-40B4-BE49-F238E27FC236}">
                  <a16:creationId xmlns:a16="http://schemas.microsoft.com/office/drawing/2014/main" id="{2EB8E8C9-7DFA-A54D-B43F-8157687C56BC}"/>
                </a:ext>
              </a:extLst>
            </p:cNvPr>
            <p:cNvSpPr/>
            <p:nvPr/>
          </p:nvSpPr>
          <p:spPr>
            <a:xfrm>
              <a:off x="1331027" y="6503996"/>
              <a:ext cx="4400545" cy="82481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6800" dirty="0">
                  <a:solidFill>
                    <a:srgbClr val="0465C3"/>
                  </a:solidFill>
                  <a:latin typeface="Community Light"/>
                  <a:cs typeface="Arial"/>
                </a:rPr>
                <a:t>Attribuez du contenu adapté aux missions clés du personnel.</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31027" y="6242386"/>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sp>
        <p:nvSpPr>
          <p:cNvPr id="21" name="TextBox 20">
            <a:extLst>
              <a:ext uri="{FF2B5EF4-FFF2-40B4-BE49-F238E27FC236}">
                <a16:creationId xmlns:a16="http://schemas.microsoft.com/office/drawing/2014/main" id="{5036415E-32DB-E542-A0B4-B9E9DEA48F6F}"/>
              </a:ext>
            </a:extLst>
          </p:cNvPr>
          <p:cNvSpPr txBox="1"/>
          <p:nvPr/>
        </p:nvSpPr>
        <p:spPr>
          <a:xfrm>
            <a:off x="7910322" y="2012495"/>
            <a:ext cx="15180190" cy="70788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4600" dirty="0">
                <a:solidFill>
                  <a:srgbClr val="5E6869"/>
                </a:solidFill>
                <a:latin typeface="Community" panose="02000303040000020003" pitchFamily="2" charset="0"/>
                <a:cs typeface="Arial"/>
              </a:rPr>
              <a:t>Dans quel contexte attribuer des cours :</a:t>
            </a:r>
          </a:p>
        </p:txBody>
      </p:sp>
      <p:sp>
        <p:nvSpPr>
          <p:cNvPr id="22" name="TextBox 21">
            <a:extLst>
              <a:ext uri="{FF2B5EF4-FFF2-40B4-BE49-F238E27FC236}">
                <a16:creationId xmlns:a16="http://schemas.microsoft.com/office/drawing/2014/main" id="{16541464-D60C-D940-9B1B-5FD113CF5F3A}"/>
              </a:ext>
            </a:extLst>
          </p:cNvPr>
          <p:cNvSpPr txBox="1"/>
          <p:nvPr/>
        </p:nvSpPr>
        <p:spPr>
          <a:xfrm>
            <a:off x="7910322" y="3349126"/>
            <a:ext cx="6854908" cy="2369880"/>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4600" dirty="0">
                <a:solidFill>
                  <a:srgbClr val="0664C2"/>
                </a:solidFill>
                <a:latin typeface="Community Light"/>
                <a:cs typeface="Arial"/>
              </a:rPr>
              <a:t>Intégration : </a:t>
            </a:r>
          </a:p>
          <a:p>
            <a:pPr defTabSz="1828514" rtl="0">
              <a:spcBef>
                <a:spcPct val="0"/>
              </a:spcBef>
              <a:spcAft>
                <a:spcPct val="0"/>
              </a:spcAft>
              <a:defRPr/>
            </a:pPr>
            <a:r>
              <a:rPr lang="fr-FR" sz="3600" dirty="0">
                <a:solidFill>
                  <a:srgbClr val="5E6869"/>
                </a:solidFill>
                <a:latin typeface="Community Light"/>
                <a:cs typeface="Arial"/>
              </a:rPr>
              <a:t>Aidez les nouveaux employés à se familiariser rapidement avec vos systèmes, votre culture et vos attentes.</a:t>
            </a:r>
          </a:p>
        </p:txBody>
      </p:sp>
      <p:sp>
        <p:nvSpPr>
          <p:cNvPr id="23" name="TextBox 22">
            <a:extLst>
              <a:ext uri="{FF2B5EF4-FFF2-40B4-BE49-F238E27FC236}">
                <a16:creationId xmlns:a16="http://schemas.microsoft.com/office/drawing/2014/main" id="{F8AE09A1-EEA9-2643-9C18-562AB5B59313}"/>
              </a:ext>
            </a:extLst>
          </p:cNvPr>
          <p:cNvSpPr txBox="1"/>
          <p:nvPr/>
        </p:nvSpPr>
        <p:spPr>
          <a:xfrm>
            <a:off x="16109782" y="3334414"/>
            <a:ext cx="6927814" cy="1815882"/>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4600">
                <a:solidFill>
                  <a:srgbClr val="0664C2"/>
                </a:solidFill>
                <a:latin typeface="Community Light"/>
                <a:cs typeface="Arial"/>
              </a:rPr>
              <a:t>Mise à niveau sur les technologies : </a:t>
            </a:r>
          </a:p>
          <a:p>
            <a:pPr defTabSz="1828514" rtl="0">
              <a:spcBef>
                <a:spcPct val="0"/>
              </a:spcBef>
              <a:spcAft>
                <a:spcPct val="0"/>
              </a:spcAft>
              <a:defRPr/>
            </a:pPr>
            <a:r>
              <a:rPr lang="fr-FR" sz="3600">
                <a:solidFill>
                  <a:srgbClr val="5E6869"/>
                </a:solidFill>
                <a:latin typeface="Community Light"/>
                <a:cs typeface="Arial"/>
              </a:rPr>
              <a:t>Formez vos employés à l’utilisation des nouvelles  technologies que vous déployez. </a:t>
            </a:r>
          </a:p>
        </p:txBody>
      </p:sp>
      <p:sp>
        <p:nvSpPr>
          <p:cNvPr id="24" name="TextBox 23">
            <a:extLst>
              <a:ext uri="{FF2B5EF4-FFF2-40B4-BE49-F238E27FC236}">
                <a16:creationId xmlns:a16="http://schemas.microsoft.com/office/drawing/2014/main" id="{4A87084B-F8C2-4C40-AB2D-D4964007DC09}"/>
              </a:ext>
            </a:extLst>
          </p:cNvPr>
          <p:cNvSpPr txBox="1"/>
          <p:nvPr/>
        </p:nvSpPr>
        <p:spPr>
          <a:xfrm>
            <a:off x="7910322" y="6800103"/>
            <a:ext cx="6854908" cy="3631763"/>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4600" dirty="0">
                <a:solidFill>
                  <a:srgbClr val="0664C2"/>
                </a:solidFill>
                <a:latin typeface="Community Light"/>
                <a:cs typeface="Arial"/>
              </a:rPr>
              <a:t>Réduction des écarts de compétences : </a:t>
            </a:r>
          </a:p>
          <a:p>
            <a:pPr defTabSz="1828514" rtl="0">
              <a:spcBef>
                <a:spcPct val="0"/>
              </a:spcBef>
              <a:spcAft>
                <a:spcPct val="0"/>
              </a:spcAft>
              <a:defRPr/>
            </a:pPr>
            <a:r>
              <a:rPr lang="fr-FR" sz="3600" dirty="0">
                <a:solidFill>
                  <a:srgbClr val="5E6869"/>
                </a:solidFill>
                <a:latin typeface="Community Light"/>
                <a:cs typeface="Arial"/>
              </a:rPr>
              <a:t>Répondez  aux besoins de formation au sein de votre administration, sur des thématiques comme la gestion de projet ou la communication.</a:t>
            </a:r>
          </a:p>
        </p:txBody>
      </p:sp>
      <p:sp>
        <p:nvSpPr>
          <p:cNvPr id="25" name="TextBox 24">
            <a:extLst>
              <a:ext uri="{FF2B5EF4-FFF2-40B4-BE49-F238E27FC236}">
                <a16:creationId xmlns:a16="http://schemas.microsoft.com/office/drawing/2014/main" id="{C1EB04C8-856C-1A44-AC04-B6D4C9FF701D}"/>
              </a:ext>
            </a:extLst>
          </p:cNvPr>
          <p:cNvSpPr txBox="1"/>
          <p:nvPr/>
        </p:nvSpPr>
        <p:spPr>
          <a:xfrm>
            <a:off x="16109782" y="6785391"/>
            <a:ext cx="6927814" cy="1815882"/>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4600">
                <a:solidFill>
                  <a:srgbClr val="0664C2"/>
                </a:solidFill>
                <a:latin typeface="Community Light"/>
                <a:cs typeface="Arial"/>
              </a:rPr>
              <a:t>Besoins ponctuels : </a:t>
            </a:r>
          </a:p>
          <a:p>
            <a:pPr defTabSz="1828514" rtl="0">
              <a:spcBef>
                <a:spcPct val="0"/>
              </a:spcBef>
              <a:spcAft>
                <a:spcPct val="0"/>
              </a:spcAft>
              <a:defRPr/>
            </a:pPr>
            <a:r>
              <a:rPr lang="fr-FR" sz="3600">
                <a:solidFill>
                  <a:srgbClr val="5E6869"/>
                </a:solidFill>
                <a:latin typeface="Community Light"/>
                <a:cs typeface="Arial"/>
              </a:rPr>
              <a:t>Répondez  à des défis ponctuels, comme un besoin soudain de recourir au télétravail.</a:t>
            </a:r>
          </a:p>
        </p:txBody>
      </p:sp>
    </p:spTree>
    <p:extLst>
      <p:ext uri="{BB962C8B-B14F-4D97-AF65-F5344CB8AC3E}">
        <p14:creationId xmlns:p14="http://schemas.microsoft.com/office/powerpoint/2010/main" val="3150336289"/>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889815" y="787400"/>
            <a:ext cx="5383984" cy="12552185"/>
            <a:chOff x="1213065" y="5000177"/>
            <a:chExt cx="4555370" cy="9575697"/>
          </a:xfrm>
        </p:grpSpPr>
        <p:sp>
          <p:nvSpPr>
            <p:cNvPr id="35" name="Rectangle 34">
              <a:extLst>
                <a:ext uri="{FF2B5EF4-FFF2-40B4-BE49-F238E27FC236}">
                  <a16:creationId xmlns:a16="http://schemas.microsoft.com/office/drawing/2014/main" id="{2F526CA9-E580-304B-8474-B9D560354268}"/>
                </a:ext>
              </a:extLst>
            </p:cNvPr>
            <p:cNvSpPr/>
            <p:nvPr/>
          </p:nvSpPr>
          <p:spPr>
            <a:xfrm>
              <a:off x="1331027" y="5000177"/>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4600" dirty="0">
                  <a:solidFill>
                    <a:srgbClr val="0664C2"/>
                  </a:solidFill>
                  <a:latin typeface="Community" panose="02000303040000020003" pitchFamily="2" charset="0"/>
                  <a:cs typeface="Arial"/>
                </a:rPr>
                <a:t>Stratégie d’administration n° 4</a:t>
              </a:r>
            </a:p>
          </p:txBody>
        </p:sp>
        <p:sp>
          <p:nvSpPr>
            <p:cNvPr id="36" name="Rectangle 35">
              <a:extLst>
                <a:ext uri="{FF2B5EF4-FFF2-40B4-BE49-F238E27FC236}">
                  <a16:creationId xmlns:a16="http://schemas.microsoft.com/office/drawing/2014/main" id="{2EB8E8C9-7DFA-A54D-B43F-8157687C56BC}"/>
                </a:ext>
              </a:extLst>
            </p:cNvPr>
            <p:cNvSpPr/>
            <p:nvPr/>
          </p:nvSpPr>
          <p:spPr>
            <a:xfrm>
              <a:off x="1213065" y="6483396"/>
              <a:ext cx="4400545"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6800" dirty="0">
                  <a:solidFill>
                    <a:srgbClr val="0465C3"/>
                  </a:solidFill>
                  <a:latin typeface="Community Light"/>
                  <a:cs typeface="Arial"/>
                </a:rPr>
                <a:t>Attribuez du contenu adapté aux missions clés du personnel.</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213068" y="6294175"/>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sp>
        <p:nvSpPr>
          <p:cNvPr id="18" name="TextBox 17">
            <a:extLst>
              <a:ext uri="{FF2B5EF4-FFF2-40B4-BE49-F238E27FC236}">
                <a16:creationId xmlns:a16="http://schemas.microsoft.com/office/drawing/2014/main" id="{27B13B9A-2EEC-4D4C-9341-F27EA3F1968B}"/>
              </a:ext>
            </a:extLst>
          </p:cNvPr>
          <p:cNvSpPr txBox="1"/>
          <p:nvPr/>
        </p:nvSpPr>
        <p:spPr>
          <a:xfrm>
            <a:off x="7833662" y="1534478"/>
            <a:ext cx="15180190" cy="1415772"/>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4600" dirty="0">
                <a:solidFill>
                  <a:srgbClr val="5E6869"/>
                </a:solidFill>
                <a:latin typeface="Community" panose="02000303040000020003" pitchFamily="2" charset="0"/>
                <a:cs typeface="Arial"/>
              </a:rPr>
              <a:t>Appuyez-vous sur des ressources déjà prêtes.</a:t>
            </a:r>
          </a:p>
          <a:p>
            <a:pPr defTabSz="1828514">
              <a:spcBef>
                <a:spcPct val="0"/>
              </a:spcBef>
              <a:spcAft>
                <a:spcPct val="0"/>
              </a:spcAft>
              <a:defRPr/>
            </a:pPr>
            <a:endParaRPr lang="en-US" sz="4600" dirty="0">
              <a:solidFill>
                <a:srgbClr val="5E6869"/>
              </a:solidFill>
              <a:latin typeface="Community" panose="02000303040000020003" pitchFamily="2" charset="0"/>
              <a:cs typeface="Arial"/>
            </a:endParaRPr>
          </a:p>
        </p:txBody>
      </p:sp>
      <p:sp>
        <p:nvSpPr>
          <p:cNvPr id="32" name="TextBox 31">
            <a:extLst>
              <a:ext uri="{FF2B5EF4-FFF2-40B4-BE49-F238E27FC236}">
                <a16:creationId xmlns:a16="http://schemas.microsoft.com/office/drawing/2014/main" id="{64679DD9-930A-2E40-8D46-D1B1BD9EF1A2}"/>
              </a:ext>
            </a:extLst>
          </p:cNvPr>
          <p:cNvSpPr txBox="1"/>
          <p:nvPr/>
        </p:nvSpPr>
        <p:spPr>
          <a:xfrm>
            <a:off x="9557456" y="3561776"/>
            <a:ext cx="7972266" cy="2092881"/>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4000" dirty="0">
                <a:solidFill>
                  <a:srgbClr val="0664C2"/>
                </a:solidFill>
                <a:latin typeface="Community Light"/>
                <a:cs typeface="Arial"/>
              </a:rPr>
              <a:t>Cursus d’apprentissage prédéfinis</a:t>
            </a:r>
          </a:p>
          <a:p>
            <a:pPr defTabSz="1828514" rtl="0">
              <a:spcBef>
                <a:spcPct val="0"/>
              </a:spcBef>
              <a:spcAft>
                <a:spcPct val="0"/>
              </a:spcAft>
              <a:defRPr/>
            </a:pPr>
            <a:r>
              <a:rPr lang="fr-FR" sz="3200" dirty="0">
                <a:solidFill>
                  <a:srgbClr val="5E6869"/>
                </a:solidFill>
                <a:latin typeface="Community Light"/>
                <a:cs typeface="Arial"/>
              </a:rPr>
              <a:t>Attribuez ou personnalisez plus de 100 cursus d’apprentissage élaborés par nos experts en contenu et couvrant un large éventail de sujets.</a:t>
            </a:r>
          </a:p>
        </p:txBody>
      </p:sp>
      <p:sp>
        <p:nvSpPr>
          <p:cNvPr id="38" name="Oval 37">
            <a:extLst>
              <a:ext uri="{FF2B5EF4-FFF2-40B4-BE49-F238E27FC236}">
                <a16:creationId xmlns:a16="http://schemas.microsoft.com/office/drawing/2014/main" id="{19CEE324-F401-EC45-8275-320E99D4316F}"/>
              </a:ext>
            </a:extLst>
          </p:cNvPr>
          <p:cNvSpPr/>
          <p:nvPr/>
        </p:nvSpPr>
        <p:spPr>
          <a:xfrm>
            <a:off x="7833662" y="6798187"/>
            <a:ext cx="1344554" cy="1344556"/>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82880" tIns="91440" rIns="182880" bIns="91440" numCol="1" spcCol="0" rtlCol="0" fromWordArt="0" anchor="ctr" anchorCtr="0" forceAA="0" compatLnSpc="1">
            <a:prstTxWarp prst="textNoShape">
              <a:avLst/>
            </a:prstTxWarp>
            <a:noAutofit/>
          </a:bodyPr>
          <a:lstStyle/>
          <a:p>
            <a:pPr algn="ctr" defTabSz="1828752">
              <a:defRPr/>
            </a:pPr>
            <a:endParaRPr lang="en-US" sz="3602" dirty="0">
              <a:solidFill>
                <a:prstClr val="white"/>
              </a:solidFill>
              <a:latin typeface="Source Sans Pro" charset="0"/>
              <a:ea typeface="Source Sans Pro" charset="0"/>
              <a:cs typeface="Source Sans Pro" charset="0"/>
            </a:endParaRPr>
          </a:p>
        </p:txBody>
      </p:sp>
      <p:sp>
        <p:nvSpPr>
          <p:cNvPr id="42" name="Oval 41">
            <a:extLst>
              <a:ext uri="{FF2B5EF4-FFF2-40B4-BE49-F238E27FC236}">
                <a16:creationId xmlns:a16="http://schemas.microsoft.com/office/drawing/2014/main" id="{EB378B9F-4A3A-A745-A0D4-4A7CDECA5DC5}"/>
              </a:ext>
            </a:extLst>
          </p:cNvPr>
          <p:cNvSpPr/>
          <p:nvPr/>
        </p:nvSpPr>
        <p:spPr>
          <a:xfrm>
            <a:off x="7840713" y="3640917"/>
            <a:ext cx="1339552" cy="1339552"/>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82880" tIns="91440" rIns="182880" bIns="91440" numCol="1" spcCol="0" rtlCol="0" fromWordArt="0" anchor="ctr" anchorCtr="0" forceAA="0" compatLnSpc="1">
            <a:prstTxWarp prst="textNoShape">
              <a:avLst/>
            </a:prstTxWarp>
            <a:noAutofit/>
          </a:bodyPr>
          <a:lstStyle/>
          <a:p>
            <a:pPr algn="ctr" defTabSz="1828752">
              <a:defRPr/>
            </a:pPr>
            <a:endParaRPr lang="en-US" sz="3602" dirty="0">
              <a:solidFill>
                <a:prstClr val="white"/>
              </a:solidFill>
              <a:latin typeface="Source Sans Pro" charset="0"/>
              <a:ea typeface="Source Sans Pro" charset="0"/>
              <a:cs typeface="Source Sans Pro" charset="0"/>
            </a:endParaRPr>
          </a:p>
        </p:txBody>
      </p:sp>
      <p:sp>
        <p:nvSpPr>
          <p:cNvPr id="46" name="Oval 45">
            <a:extLst>
              <a:ext uri="{FF2B5EF4-FFF2-40B4-BE49-F238E27FC236}">
                <a16:creationId xmlns:a16="http://schemas.microsoft.com/office/drawing/2014/main" id="{257DCEF0-C489-9140-ADF2-A7E0216A311D}"/>
              </a:ext>
            </a:extLst>
          </p:cNvPr>
          <p:cNvSpPr/>
          <p:nvPr/>
        </p:nvSpPr>
        <p:spPr>
          <a:xfrm>
            <a:off x="7841466" y="9595668"/>
            <a:ext cx="1344554" cy="1344554"/>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82880" tIns="91440" rIns="182880" bIns="91440" numCol="1" spcCol="0" rtlCol="0" fromWordArt="0" anchor="ctr" anchorCtr="0" forceAA="0" compatLnSpc="1">
            <a:prstTxWarp prst="textNoShape">
              <a:avLst/>
            </a:prstTxWarp>
            <a:noAutofit/>
          </a:bodyPr>
          <a:lstStyle/>
          <a:p>
            <a:pPr algn="ctr" defTabSz="1828752">
              <a:defRPr/>
            </a:pPr>
            <a:endParaRPr lang="en-US" sz="3602">
              <a:solidFill>
                <a:prstClr val="white"/>
              </a:solidFill>
              <a:latin typeface="Source Sans Pro" charset="0"/>
              <a:ea typeface="Source Sans Pro" charset="0"/>
              <a:cs typeface="Source Sans Pro" charset="0"/>
            </a:endParaRPr>
          </a:p>
        </p:txBody>
      </p:sp>
      <p:sp>
        <p:nvSpPr>
          <p:cNvPr id="49" name="TextBox 48">
            <a:extLst>
              <a:ext uri="{FF2B5EF4-FFF2-40B4-BE49-F238E27FC236}">
                <a16:creationId xmlns:a16="http://schemas.microsoft.com/office/drawing/2014/main" id="{4E9142ED-6C1D-A346-A7EA-1169F5F2AEAE}"/>
              </a:ext>
            </a:extLst>
          </p:cNvPr>
          <p:cNvSpPr txBox="1"/>
          <p:nvPr/>
        </p:nvSpPr>
        <p:spPr>
          <a:xfrm>
            <a:off x="9557456" y="6726498"/>
            <a:ext cx="7972266" cy="2092881"/>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4000" dirty="0">
                <a:solidFill>
                  <a:srgbClr val="0664C2"/>
                </a:solidFill>
                <a:latin typeface="Community Light"/>
                <a:cs typeface="Arial"/>
              </a:rPr>
              <a:t>Importez vos propres contenus</a:t>
            </a:r>
          </a:p>
          <a:p>
            <a:pPr defTabSz="1828514" rtl="0">
              <a:spcBef>
                <a:spcPct val="0"/>
              </a:spcBef>
              <a:spcAft>
                <a:spcPct val="0"/>
              </a:spcAft>
              <a:defRPr/>
            </a:pPr>
            <a:r>
              <a:rPr lang="fr-FR" sz="3200" dirty="0">
                <a:solidFill>
                  <a:srgbClr val="5E6869"/>
                </a:solidFill>
                <a:latin typeface="Community Light"/>
                <a:cs typeface="Arial"/>
              </a:rPr>
              <a:t>Ajoutez des vidéos, des documents et des liens propres à votre organisation afin de personnaliser les formations et d’y associer votre logo.</a:t>
            </a:r>
          </a:p>
        </p:txBody>
      </p:sp>
      <p:sp>
        <p:nvSpPr>
          <p:cNvPr id="50" name="TextBox 49">
            <a:extLst>
              <a:ext uri="{FF2B5EF4-FFF2-40B4-BE49-F238E27FC236}">
                <a16:creationId xmlns:a16="http://schemas.microsoft.com/office/drawing/2014/main" id="{A8F0FFB9-1B51-9D45-A678-FD18F15FEBEE}"/>
              </a:ext>
            </a:extLst>
          </p:cNvPr>
          <p:cNvSpPr txBox="1"/>
          <p:nvPr/>
        </p:nvSpPr>
        <p:spPr>
          <a:xfrm>
            <a:off x="9557456" y="9595667"/>
            <a:ext cx="7972266" cy="2092881"/>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4000" dirty="0">
                <a:solidFill>
                  <a:srgbClr val="0664C2"/>
                </a:solidFill>
                <a:latin typeface="Community Light"/>
                <a:cs typeface="Arial"/>
              </a:rPr>
              <a:t>Choix des cours</a:t>
            </a:r>
          </a:p>
          <a:p>
            <a:pPr defTabSz="1828514" rtl="0">
              <a:spcBef>
                <a:spcPct val="0"/>
              </a:spcBef>
              <a:spcAft>
                <a:spcPct val="0"/>
              </a:spcAft>
              <a:defRPr/>
            </a:pPr>
            <a:r>
              <a:rPr lang="fr-FR" sz="3200" dirty="0">
                <a:solidFill>
                  <a:srgbClr val="5E6869"/>
                </a:solidFill>
                <a:latin typeface="Community Light"/>
                <a:cs typeface="Arial"/>
              </a:rPr>
              <a:t>Identifiez les compétences clés à l’aide du </a:t>
            </a:r>
            <a:r>
              <a:rPr lang="fr-FR" sz="3200" dirty="0">
                <a:solidFill>
                  <a:srgbClr val="5E6869"/>
                </a:solidFill>
                <a:latin typeface="Community Light"/>
                <a:cs typeface="Arial"/>
                <a:hlinkClick r:id="rId5"/>
              </a:rPr>
              <a:t>référentiel des principales compétences </a:t>
            </a:r>
            <a:r>
              <a:rPr lang="fr-FR" sz="3200" dirty="0">
                <a:solidFill>
                  <a:srgbClr val="5E6869"/>
                </a:solidFill>
                <a:latin typeface="Community Light"/>
                <a:cs typeface="Arial"/>
              </a:rPr>
              <a:t>ou bénéficiez des services gratuits de planification du contenu. Pour en savoir plus, contactez l’équipe chargée de votre compte.</a:t>
            </a:r>
          </a:p>
        </p:txBody>
      </p:sp>
      <p:sp>
        <p:nvSpPr>
          <p:cNvPr id="51" name="TextBox 50">
            <a:extLst>
              <a:ext uri="{FF2B5EF4-FFF2-40B4-BE49-F238E27FC236}">
                <a16:creationId xmlns:a16="http://schemas.microsoft.com/office/drawing/2014/main" id="{0E1E96DF-67D9-5E4A-8F33-2C80B8C93A28}"/>
              </a:ext>
            </a:extLst>
          </p:cNvPr>
          <p:cNvSpPr txBox="1"/>
          <p:nvPr/>
        </p:nvSpPr>
        <p:spPr>
          <a:xfrm>
            <a:off x="18861510" y="3640917"/>
            <a:ext cx="4181111" cy="9140964"/>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3600" dirty="0">
                <a:solidFill>
                  <a:srgbClr val="0664C2"/>
                </a:solidFill>
                <a:latin typeface="Community Light"/>
                <a:cs typeface="Arial"/>
              </a:rPr>
              <a:t>Nous élaborons des cours pertinents pour accompagner votre organisation en cette période de changements rapides :</a:t>
            </a:r>
          </a:p>
          <a:p>
            <a:pPr marL="287338" indent="-287338" defTabSz="1828514">
              <a:spcBef>
                <a:spcPct val="0"/>
              </a:spcBef>
              <a:spcAft>
                <a:spcPct val="0"/>
              </a:spcAft>
              <a:buFont typeface="Arial" panose="020B0604020202020204" pitchFamily="34" charset="0"/>
              <a:buChar char="•"/>
              <a:defRPr/>
            </a:pPr>
            <a:endParaRPr lang="en-US" sz="3000" dirty="0">
              <a:solidFill>
                <a:srgbClr val="5E6869"/>
              </a:solidFill>
              <a:latin typeface="Community Light"/>
              <a:cs typeface="Arial"/>
            </a:endParaRPr>
          </a:p>
          <a:p>
            <a:pPr marL="287338" indent="-287338" defTabSz="1828514" rtl="0">
              <a:spcBef>
                <a:spcPct val="0"/>
              </a:spcBef>
              <a:spcAft>
                <a:spcPct val="0"/>
              </a:spcAft>
              <a:buFont typeface="Arial" panose="020B0604020202020204" pitchFamily="34" charset="0"/>
              <a:buChar char="•"/>
              <a:defRPr/>
            </a:pPr>
            <a:r>
              <a:rPr lang="fr-FR" sz="3000" u="sng" dirty="0">
                <a:solidFill>
                  <a:srgbClr val="5E6869"/>
                </a:solidFill>
                <a:latin typeface="Community Light"/>
                <a:cs typeface="Arial"/>
              </a:rPr>
              <a:t>Diversité, inclusion et appartenance pour tous</a:t>
            </a:r>
            <a:br>
              <a:rPr lang="en-US" sz="3000" u="sng" dirty="0">
                <a:solidFill>
                  <a:srgbClr val="5E6869"/>
                </a:solidFill>
                <a:latin typeface="Community Light"/>
                <a:cs typeface="Arial"/>
              </a:rPr>
            </a:br>
            <a:endParaRPr lang="en-US" sz="3000" u="sng" dirty="0">
              <a:solidFill>
                <a:srgbClr val="5E6869"/>
              </a:solidFill>
              <a:latin typeface="Community Light"/>
              <a:cs typeface="Arial"/>
            </a:endParaRPr>
          </a:p>
          <a:p>
            <a:pPr marL="287338" indent="-287338" defTabSz="1828514" rtl="0">
              <a:spcBef>
                <a:spcPct val="0"/>
              </a:spcBef>
              <a:spcAft>
                <a:spcPct val="0"/>
              </a:spcAft>
              <a:buFont typeface="Arial" panose="020B0604020202020204" pitchFamily="34" charset="0"/>
              <a:buChar char="•"/>
              <a:defRPr/>
            </a:pPr>
            <a:r>
              <a:rPr lang="fr-FR" sz="3000" u="sng" dirty="0">
                <a:solidFill>
                  <a:srgbClr val="5E6869"/>
                </a:solidFill>
                <a:latin typeface="Community Light"/>
                <a:cs typeface="Arial"/>
              </a:rPr>
              <a:t>Télétravail : tout ce que vous devez savoir pour vous et vos équipes</a:t>
            </a:r>
          </a:p>
          <a:p>
            <a:pPr marL="287338" indent="-287338" defTabSz="1828514">
              <a:spcBef>
                <a:spcPct val="0"/>
              </a:spcBef>
              <a:spcAft>
                <a:spcPct val="0"/>
              </a:spcAft>
              <a:buFont typeface="Arial" panose="020B0604020202020204" pitchFamily="34" charset="0"/>
              <a:buChar char="•"/>
              <a:defRPr/>
            </a:pPr>
            <a:endParaRPr lang="en-US" sz="3000" u="sng" dirty="0">
              <a:solidFill>
                <a:srgbClr val="5E6869"/>
              </a:solidFill>
              <a:latin typeface="Community Light"/>
              <a:cs typeface="Arial"/>
            </a:endParaRPr>
          </a:p>
          <a:p>
            <a:pPr marL="287338" indent="-287338" defTabSz="1828514" rtl="0">
              <a:spcBef>
                <a:spcPct val="0"/>
              </a:spcBef>
              <a:spcAft>
                <a:spcPct val="0"/>
              </a:spcAft>
              <a:buFont typeface="Arial" panose="020B0604020202020204" pitchFamily="34" charset="0"/>
              <a:buChar char="•"/>
              <a:defRPr/>
            </a:pPr>
            <a:r>
              <a:rPr lang="fr-FR" sz="3000" u="sng" dirty="0">
                <a:solidFill>
                  <a:srgbClr val="5E6869"/>
                </a:solidFill>
                <a:latin typeface="Community Light"/>
                <a:cs typeface="Arial"/>
              </a:rPr>
              <a:t>Préserver votre bien-être en période d’incertitude</a:t>
            </a:r>
          </a:p>
          <a:p>
            <a:pPr marL="287338" indent="-287338" defTabSz="1828514">
              <a:spcBef>
                <a:spcPct val="0"/>
              </a:spcBef>
              <a:spcAft>
                <a:spcPct val="0"/>
              </a:spcAft>
              <a:buFont typeface="Arial" panose="020B0604020202020204" pitchFamily="34" charset="0"/>
              <a:buChar char="•"/>
              <a:defRPr/>
            </a:pPr>
            <a:endParaRPr lang="en-US" sz="3000" u="sng" dirty="0">
              <a:solidFill>
                <a:srgbClr val="5E6869"/>
              </a:solidFill>
              <a:latin typeface="Community Light"/>
              <a:cs typeface="Arial"/>
            </a:endParaRPr>
          </a:p>
          <a:p>
            <a:pPr marL="287338" indent="-287338" defTabSz="1828514" rtl="0">
              <a:spcBef>
                <a:spcPct val="0"/>
              </a:spcBef>
              <a:spcAft>
                <a:spcPct val="0"/>
              </a:spcAft>
              <a:buFont typeface="Arial" panose="020B0604020202020204" pitchFamily="34" charset="0"/>
              <a:buChar char="•"/>
              <a:defRPr/>
            </a:pPr>
            <a:r>
              <a:rPr lang="fr-FR" sz="3000" u="sng" dirty="0">
                <a:solidFill>
                  <a:srgbClr val="5E6869"/>
                </a:solidFill>
                <a:latin typeface="Community Light"/>
                <a:cs typeface="Arial"/>
              </a:rPr>
              <a:t>Développer résilience et persévérance</a:t>
            </a:r>
          </a:p>
          <a:p>
            <a:pPr defTabSz="1828514">
              <a:spcBef>
                <a:spcPct val="0"/>
              </a:spcBef>
              <a:spcAft>
                <a:spcPct val="0"/>
              </a:spcAft>
              <a:defRPr/>
            </a:pPr>
            <a:endParaRPr lang="en-US" sz="3000" dirty="0">
              <a:solidFill>
                <a:srgbClr val="5E6869"/>
              </a:solidFill>
              <a:latin typeface="Community Light"/>
              <a:cs typeface="Arial"/>
            </a:endParaRPr>
          </a:p>
        </p:txBody>
      </p:sp>
      <p:cxnSp>
        <p:nvCxnSpPr>
          <p:cNvPr id="52" name="Straight Connector 51">
            <a:extLst>
              <a:ext uri="{FF2B5EF4-FFF2-40B4-BE49-F238E27FC236}">
                <a16:creationId xmlns:a16="http://schemas.microsoft.com/office/drawing/2014/main" id="{6EF1A6C9-D967-A14B-B02D-6B43D5E97129}"/>
              </a:ext>
            </a:extLst>
          </p:cNvPr>
          <p:cNvCxnSpPr>
            <a:cxnSpLocks/>
          </p:cNvCxnSpPr>
          <p:nvPr/>
        </p:nvCxnSpPr>
        <p:spPr>
          <a:xfrm>
            <a:off x="18356072" y="3780011"/>
            <a:ext cx="55194" cy="8511225"/>
          </a:xfrm>
          <a:prstGeom prst="line">
            <a:avLst/>
          </a:prstGeom>
          <a:ln w="25400">
            <a:solidFill>
              <a:srgbClr val="556679">
                <a:alpha val="40000"/>
              </a:srgbClr>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B39F5163-2378-4244-9145-909F24AC2505}"/>
              </a:ext>
            </a:extLst>
          </p:cNvPr>
          <p:cNvPicPr>
            <a:picLocks noChangeAspect="1"/>
          </p:cNvPicPr>
          <p:nvPr/>
        </p:nvPicPr>
        <p:blipFill>
          <a:blip r:embed="rId6"/>
          <a:stretch>
            <a:fillRect/>
          </a:stretch>
        </p:blipFill>
        <p:spPr>
          <a:xfrm>
            <a:off x="8149346" y="3945127"/>
            <a:ext cx="731132" cy="731132"/>
          </a:xfrm>
          <a:prstGeom prst="rect">
            <a:avLst/>
          </a:prstGeom>
        </p:spPr>
      </p:pic>
      <p:pic>
        <p:nvPicPr>
          <p:cNvPr id="6" name="Picture 5">
            <a:extLst>
              <a:ext uri="{FF2B5EF4-FFF2-40B4-BE49-F238E27FC236}">
                <a16:creationId xmlns:a16="http://schemas.microsoft.com/office/drawing/2014/main" id="{1FFC463B-10D1-0F44-AC0C-ADFF3DECF625}"/>
              </a:ext>
            </a:extLst>
          </p:cNvPr>
          <p:cNvPicPr>
            <a:picLocks noChangeAspect="1"/>
          </p:cNvPicPr>
          <p:nvPr/>
        </p:nvPicPr>
        <p:blipFill>
          <a:blip r:embed="rId7"/>
          <a:stretch>
            <a:fillRect/>
          </a:stretch>
        </p:blipFill>
        <p:spPr>
          <a:xfrm>
            <a:off x="8075339" y="9792584"/>
            <a:ext cx="850209" cy="850209"/>
          </a:xfrm>
          <a:prstGeom prst="rect">
            <a:avLst/>
          </a:prstGeom>
        </p:spPr>
      </p:pic>
      <p:pic>
        <p:nvPicPr>
          <p:cNvPr id="8" name="Picture 7">
            <a:extLst>
              <a:ext uri="{FF2B5EF4-FFF2-40B4-BE49-F238E27FC236}">
                <a16:creationId xmlns:a16="http://schemas.microsoft.com/office/drawing/2014/main" id="{CAE6AF16-1FE0-4544-8B76-FBDB6E456E9E}"/>
              </a:ext>
            </a:extLst>
          </p:cNvPr>
          <p:cNvPicPr>
            <a:picLocks noChangeAspect="1"/>
          </p:cNvPicPr>
          <p:nvPr/>
        </p:nvPicPr>
        <p:blipFill>
          <a:blip r:embed="rId8"/>
          <a:stretch>
            <a:fillRect/>
          </a:stretch>
        </p:blipFill>
        <p:spPr>
          <a:xfrm>
            <a:off x="8157125" y="7084473"/>
            <a:ext cx="697628" cy="697628"/>
          </a:xfrm>
          <a:prstGeom prst="rect">
            <a:avLst/>
          </a:prstGeom>
        </p:spPr>
      </p:pic>
    </p:spTree>
    <p:extLst>
      <p:ext uri="{BB962C8B-B14F-4D97-AF65-F5344CB8AC3E}">
        <p14:creationId xmlns:p14="http://schemas.microsoft.com/office/powerpoint/2010/main" val="105763974"/>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7" name="Group 6">
            <a:extLst>
              <a:ext uri="{FF2B5EF4-FFF2-40B4-BE49-F238E27FC236}">
                <a16:creationId xmlns:a16="http://schemas.microsoft.com/office/drawing/2014/main" id="{37C51DD7-FE8D-F547-BF30-87036C1C4010}"/>
              </a:ext>
            </a:extLst>
          </p:cNvPr>
          <p:cNvGrpSpPr/>
          <p:nvPr/>
        </p:nvGrpSpPr>
        <p:grpSpPr>
          <a:xfrm>
            <a:off x="18626517" y="1767702"/>
            <a:ext cx="4433563" cy="9001898"/>
            <a:chOff x="18626517" y="2095186"/>
            <a:chExt cx="4433563" cy="9001898"/>
          </a:xfrm>
        </p:grpSpPr>
        <p:sp>
          <p:nvSpPr>
            <p:cNvPr id="5" name="Rectangle 4">
              <a:extLst>
                <a:ext uri="{FF2B5EF4-FFF2-40B4-BE49-F238E27FC236}">
                  <a16:creationId xmlns:a16="http://schemas.microsoft.com/office/drawing/2014/main" id="{C3E40950-087E-6C41-93C9-30195B23F714}"/>
                </a:ext>
              </a:extLst>
            </p:cNvPr>
            <p:cNvSpPr/>
            <p:nvPr/>
          </p:nvSpPr>
          <p:spPr>
            <a:xfrm>
              <a:off x="18626517" y="2123525"/>
              <a:ext cx="4408325" cy="8973559"/>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83F8BFE3-E3FD-B140-B7D0-CCBE65A3DF88}"/>
                </a:ext>
              </a:extLst>
            </p:cNvPr>
            <p:cNvGrpSpPr/>
            <p:nvPr/>
          </p:nvGrpSpPr>
          <p:grpSpPr>
            <a:xfrm>
              <a:off x="18651755" y="2095186"/>
              <a:ext cx="4408325" cy="5393906"/>
              <a:chOff x="18651755" y="2274088"/>
              <a:chExt cx="4408325" cy="5393906"/>
            </a:xfrm>
          </p:grpSpPr>
          <p:sp>
            <p:nvSpPr>
              <p:cNvPr id="42" name="TextBox 41">
                <a:extLst>
                  <a:ext uri="{FF2B5EF4-FFF2-40B4-BE49-F238E27FC236}">
                    <a16:creationId xmlns:a16="http://schemas.microsoft.com/office/drawing/2014/main" id="{31F759AC-1C6B-604A-80EC-FDC1745B2CCD}"/>
                  </a:ext>
                </a:extLst>
              </p:cNvPr>
              <p:cNvSpPr txBox="1"/>
              <p:nvPr/>
            </p:nvSpPr>
            <p:spPr>
              <a:xfrm>
                <a:off x="19018134" y="4481224"/>
                <a:ext cx="3625090" cy="3186770"/>
              </a:xfrm>
              <a:prstGeom prst="rect">
                <a:avLst/>
              </a:prstGeom>
            </p:spPr>
            <p:txBody>
              <a:bodyPr vert="horz" wrap="square" lIns="0" tIns="0" rIns="0" bIns="0" rtlCol="0">
                <a:spAutoFit/>
              </a:bodyPr>
              <a:lstStyle>
                <a:defPPr>
                  <a:defRPr lang="en-US"/>
                </a:defPPr>
              </a:lstStyle>
              <a:p>
                <a:pPr algn="ctr" defTabSz="457096" rtl="0">
                  <a:lnSpc>
                    <a:spcPct val="125000"/>
                  </a:lnSpc>
                  <a:spcBef>
                    <a:spcPct val="0"/>
                  </a:spcBef>
                  <a:spcAft>
                    <a:spcPct val="0"/>
                  </a:spcAft>
                  <a:defRPr/>
                </a:pPr>
                <a:r>
                  <a:rPr lang="fr-FR" sz="2800" dirty="0">
                    <a:solidFill>
                      <a:srgbClr val="556679"/>
                    </a:solidFill>
                    <a:latin typeface="Community Light" panose="02000303040000020003" pitchFamily="2" charset="0"/>
                    <a:cs typeface="Arial" panose="020B0604020202020204" pitchFamily="34" charset="0"/>
                  </a:rPr>
                  <a:t>des développeurs de talents dans la fonction publique ne mesurent pas l’efficacité de leurs </a:t>
                </a:r>
                <a:br>
                  <a:rPr lang="en-US" sz="2800" dirty="0">
                    <a:solidFill>
                      <a:srgbClr val="556679"/>
                    </a:solidFill>
                    <a:latin typeface="Community Light" panose="02000303040000020003" pitchFamily="2" charset="0"/>
                    <a:cs typeface="Arial" panose="020B0604020202020204" pitchFamily="34" charset="0"/>
                  </a:rPr>
                </a:br>
                <a:r>
                  <a:rPr lang="fr-FR" sz="2800" dirty="0">
                    <a:solidFill>
                      <a:srgbClr val="556679"/>
                    </a:solidFill>
                    <a:latin typeface="Community Light" panose="02000303040000020003" pitchFamily="2" charset="0"/>
                    <a:cs typeface="Arial" panose="020B0604020202020204" pitchFamily="34" charset="0"/>
                  </a:rPr>
                  <a:t>programmes de formation*.  </a:t>
                </a:r>
                <a:br>
                  <a:rPr lang="en-US" sz="2800" dirty="0">
                    <a:solidFill>
                      <a:srgbClr val="556679"/>
                    </a:solidFill>
                    <a:latin typeface="Community Light" panose="02000303040000020003" pitchFamily="2" charset="0"/>
                    <a:cs typeface="Arial" panose="020B0604020202020204" pitchFamily="34" charset="0"/>
                  </a:rPr>
                </a:br>
                <a:r>
                  <a:rPr lang="fr-FR" sz="2800" dirty="0">
                    <a:solidFill>
                      <a:srgbClr val="556679"/>
                    </a:solidFill>
                    <a:latin typeface="Community Light" panose="02000303040000020003" pitchFamily="2" charset="0"/>
                    <a:cs typeface="Arial" panose="020B0604020202020204" pitchFamily="34" charset="0"/>
                  </a:rPr>
                  <a:t>Les enquêtes d’impact sont </a:t>
                </a:r>
                <a:br>
                  <a:rPr lang="en-US" sz="2800" dirty="0">
                    <a:solidFill>
                      <a:srgbClr val="556679"/>
                    </a:solidFill>
                    <a:latin typeface="Community Light" panose="02000303040000020003" pitchFamily="2" charset="0"/>
                    <a:cs typeface="Arial" panose="020B0604020202020204" pitchFamily="34" charset="0"/>
                  </a:rPr>
                </a:br>
                <a:r>
                  <a:rPr lang="fr-FR" sz="2800" dirty="0">
                    <a:solidFill>
                      <a:srgbClr val="556679"/>
                    </a:solidFill>
                    <a:latin typeface="Community Light" panose="02000303040000020003" pitchFamily="2" charset="0"/>
                    <a:cs typeface="Arial" panose="020B0604020202020204" pitchFamily="34" charset="0"/>
                  </a:rPr>
                  <a:t>très efficaces pour amorcer cette démarche.</a:t>
                </a:r>
              </a:p>
            </p:txBody>
          </p:sp>
          <p:sp>
            <p:nvSpPr>
              <p:cNvPr id="43" name="TextBox 42">
                <a:extLst>
                  <a:ext uri="{FF2B5EF4-FFF2-40B4-BE49-F238E27FC236}">
                    <a16:creationId xmlns:a16="http://schemas.microsoft.com/office/drawing/2014/main" id="{BA9339E9-FC39-9D41-B9E0-2BFA693A8A74}"/>
                  </a:ext>
                </a:extLst>
              </p:cNvPr>
              <p:cNvSpPr txBox="1"/>
              <p:nvPr/>
            </p:nvSpPr>
            <p:spPr>
              <a:xfrm>
                <a:off x="18651755" y="2274088"/>
                <a:ext cx="4408325" cy="2462213"/>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fr-FR" sz="16000" dirty="0">
                    <a:solidFill>
                      <a:srgbClr val="0664C2"/>
                    </a:solidFill>
                    <a:latin typeface="Community Light" panose="02000303040000020003" pitchFamily="2" charset="0"/>
                    <a:cs typeface="AvenirNext LT Pro Regular"/>
                  </a:rPr>
                  <a:t>22%</a:t>
                </a:r>
              </a:p>
            </p:txBody>
          </p:sp>
        </p:grpSp>
      </p:grpSp>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4" y="939801"/>
            <a:ext cx="5219165" cy="12549494"/>
            <a:chOff x="1331027" y="5000177"/>
            <a:chExt cx="4437408" cy="9695757"/>
          </a:xfrm>
        </p:grpSpPr>
        <p:sp>
          <p:nvSpPr>
            <p:cNvPr id="35" name="Rectangle 34">
              <a:extLst>
                <a:ext uri="{FF2B5EF4-FFF2-40B4-BE49-F238E27FC236}">
                  <a16:creationId xmlns:a16="http://schemas.microsoft.com/office/drawing/2014/main" id="{2F526CA9-E580-304B-8474-B9D560354268}"/>
                </a:ext>
              </a:extLst>
            </p:cNvPr>
            <p:cNvSpPr/>
            <p:nvPr/>
          </p:nvSpPr>
          <p:spPr>
            <a:xfrm>
              <a:off x="1331027" y="5000177"/>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4600">
                  <a:solidFill>
                    <a:srgbClr val="0664C2"/>
                  </a:solidFill>
                  <a:latin typeface="Community" panose="02000303040000020003" pitchFamily="2" charset="0"/>
                  <a:cs typeface="Arial"/>
                </a:rPr>
                <a:t>Stratégie d’administration n° 5</a:t>
              </a:r>
            </a:p>
          </p:txBody>
        </p:sp>
        <p:sp>
          <p:nvSpPr>
            <p:cNvPr id="36" name="Rectangle 35">
              <a:extLst>
                <a:ext uri="{FF2B5EF4-FFF2-40B4-BE49-F238E27FC236}">
                  <a16:creationId xmlns:a16="http://schemas.microsoft.com/office/drawing/2014/main" id="{2EB8E8C9-7DFA-A54D-B43F-8157687C56BC}"/>
                </a:ext>
              </a:extLst>
            </p:cNvPr>
            <p:cNvSpPr/>
            <p:nvPr/>
          </p:nvSpPr>
          <p:spPr>
            <a:xfrm>
              <a:off x="1331027" y="6603456"/>
              <a:ext cx="4400545"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6800" dirty="0">
                  <a:solidFill>
                    <a:srgbClr val="0465C3"/>
                  </a:solidFill>
                  <a:latin typeface="Community Light"/>
                  <a:cs typeface="Arial"/>
                </a:rPr>
                <a:t>Interrogez vos employés pour orienter votre stratégie.</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31027" y="6200998"/>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sp>
        <p:nvSpPr>
          <p:cNvPr id="21" name="TextBox 20">
            <a:extLst>
              <a:ext uri="{FF2B5EF4-FFF2-40B4-BE49-F238E27FC236}">
                <a16:creationId xmlns:a16="http://schemas.microsoft.com/office/drawing/2014/main" id="{C33B7A72-7945-B047-A151-50D5820DCF6E}"/>
              </a:ext>
            </a:extLst>
          </p:cNvPr>
          <p:cNvSpPr txBox="1"/>
          <p:nvPr/>
        </p:nvSpPr>
        <p:spPr>
          <a:xfrm>
            <a:off x="7819362" y="2012496"/>
            <a:ext cx="4168347" cy="7201972"/>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3600" dirty="0">
                <a:solidFill>
                  <a:srgbClr val="5E6869"/>
                </a:solidFill>
                <a:latin typeface="Community Light"/>
                <a:cs typeface="Arial"/>
              </a:rPr>
              <a:t>En tant que responsable de formation, vous devez notamment accompagner les employés. Mais connaissez-vous bien leurs attentes ?</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fr-FR" sz="3600" dirty="0">
                <a:solidFill>
                  <a:srgbClr val="5E6869"/>
                </a:solidFill>
                <a:latin typeface="Community Light"/>
                <a:cs typeface="Arial"/>
              </a:rPr>
              <a:t>Nous savons que vous passez du temps avec eux et que vous écoutez leurs impressions. Toutefois, cela ne représente qu’une fraction de leur véritable ressenti.</a:t>
            </a:r>
          </a:p>
        </p:txBody>
      </p:sp>
      <p:sp>
        <p:nvSpPr>
          <p:cNvPr id="22" name="TextBox 21">
            <a:extLst>
              <a:ext uri="{FF2B5EF4-FFF2-40B4-BE49-F238E27FC236}">
                <a16:creationId xmlns:a16="http://schemas.microsoft.com/office/drawing/2014/main" id="{7A8362BE-9F5A-534F-AE6A-7964C1970BC2}"/>
              </a:ext>
            </a:extLst>
          </p:cNvPr>
          <p:cNvSpPr txBox="1"/>
          <p:nvPr/>
        </p:nvSpPr>
        <p:spPr>
          <a:xfrm>
            <a:off x="12399467" y="1560201"/>
            <a:ext cx="5080072" cy="9971961"/>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3600" dirty="0">
                <a:solidFill>
                  <a:srgbClr val="5E6869"/>
                </a:solidFill>
                <a:latin typeface="Community Light"/>
                <a:cs typeface="Arial"/>
              </a:rPr>
              <a:t>Les cours qu’ils suivent constituent un bon indicateur. Vous pouvez également utiliser notre enquête d’impact pour mieux comprendre leurs besoins. À partir de ces éléments, vous pouvez définir votre stratégie en vue de les accompagner plus efficacement.</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fr-FR" sz="3600" dirty="0">
                <a:solidFill>
                  <a:srgbClr val="5E6869"/>
                </a:solidFill>
                <a:latin typeface="Community Light"/>
                <a:cs typeface="Arial"/>
              </a:rPr>
              <a:t>Par ailleurs, vous pouvez utiliser les résultats de notre enquête d’impact pour connaître les résultats concrets de votre stratégie de formation.</a:t>
            </a:r>
          </a:p>
        </p:txBody>
      </p:sp>
      <p:sp>
        <p:nvSpPr>
          <p:cNvPr id="23" name="TextBox 22">
            <a:extLst>
              <a:ext uri="{FF2B5EF4-FFF2-40B4-BE49-F238E27FC236}">
                <a16:creationId xmlns:a16="http://schemas.microsoft.com/office/drawing/2014/main" id="{83ABD573-CF51-F24B-A65F-C7549AD4C8BB}"/>
              </a:ext>
            </a:extLst>
          </p:cNvPr>
          <p:cNvSpPr txBox="1"/>
          <p:nvPr/>
        </p:nvSpPr>
        <p:spPr>
          <a:xfrm>
            <a:off x="18626517" y="9741162"/>
            <a:ext cx="4408325" cy="677108"/>
          </a:xfrm>
          <a:prstGeom prst="rect">
            <a:avLst/>
          </a:prstGeom>
        </p:spPr>
        <p:txBody>
          <a:bodyPr vert="horz" wrap="square" lIns="0" tIns="0" rIns="0" bIns="0" rtlCol="0">
            <a:spAutoFit/>
          </a:bodyPr>
          <a:lstStyle>
            <a:defPPr>
              <a:defRPr lang="en-US"/>
            </a:defPPr>
          </a:lstStyle>
          <a:p>
            <a:pPr algn="ctr" defTabSz="914012" rtl="0">
              <a:spcBef>
                <a:spcPct val="0"/>
              </a:spcBef>
              <a:spcAft>
                <a:spcPct val="0"/>
              </a:spcAft>
              <a:defRPr/>
            </a:pPr>
            <a:r>
              <a:rPr lang="fr-FR" sz="2200">
                <a:solidFill>
                  <a:srgbClr val="5E6869"/>
                </a:solidFill>
                <a:latin typeface="Community Light" panose="02000303040000020003" pitchFamily="2" charset="0"/>
                <a:cs typeface="Arial" panose="020B0604020202020204" pitchFamily="34" charset="0"/>
              </a:rPr>
              <a:t>*Source : </a:t>
            </a:r>
            <a:r>
              <a:rPr lang="fr-FR" sz="2200">
                <a:solidFill>
                  <a:srgbClr val="5E6869"/>
                </a:solidFill>
                <a:latin typeface="Community Light" panose="02000303040000020003" pitchFamily="2" charset="0"/>
                <a:cs typeface="Arial" panose="020B0604020202020204" pitchFamily="34" charset="0"/>
                <a:hlinkClick r:id="rId5"/>
              </a:rPr>
              <a:t>rapport Workplace Learning 2020</a:t>
            </a:r>
          </a:p>
        </p:txBody>
      </p:sp>
    </p:spTree>
    <p:extLst>
      <p:ext uri="{BB962C8B-B14F-4D97-AF65-F5344CB8AC3E}">
        <p14:creationId xmlns:p14="http://schemas.microsoft.com/office/powerpoint/2010/main" val="3577888590"/>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sp>
        <p:nvSpPr>
          <p:cNvPr id="37" name="TextBox 36">
            <a:extLst>
              <a:ext uri="{FF2B5EF4-FFF2-40B4-BE49-F238E27FC236}">
                <a16:creationId xmlns:a16="http://schemas.microsoft.com/office/drawing/2014/main" id="{9C1F6B4A-1C57-C744-9383-3664CE91F707}"/>
              </a:ext>
            </a:extLst>
          </p:cNvPr>
          <p:cNvSpPr txBox="1"/>
          <p:nvPr/>
        </p:nvSpPr>
        <p:spPr>
          <a:xfrm>
            <a:off x="7856521" y="6006710"/>
            <a:ext cx="4131188" cy="2769989"/>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3600" dirty="0">
                <a:solidFill>
                  <a:srgbClr val="5E6869"/>
                </a:solidFill>
                <a:latin typeface="Community Light"/>
                <a:cs typeface="Arial"/>
              </a:rPr>
              <a:t>Évaluez l’impact de LinkedIn Learning auprès des employés en leur demandant leur avis.</a:t>
            </a:r>
          </a:p>
        </p:txBody>
      </p:sp>
      <p:cxnSp>
        <p:nvCxnSpPr>
          <p:cNvPr id="46" name="Straight Connector 45">
            <a:extLst>
              <a:ext uri="{FF2B5EF4-FFF2-40B4-BE49-F238E27FC236}">
                <a16:creationId xmlns:a16="http://schemas.microsoft.com/office/drawing/2014/main" id="{52E3A60D-E7AE-9343-A90D-470B6C8E4B85}"/>
              </a:ext>
            </a:extLst>
          </p:cNvPr>
          <p:cNvCxnSpPr>
            <a:cxnSpLocks/>
          </p:cNvCxnSpPr>
          <p:nvPr/>
        </p:nvCxnSpPr>
        <p:spPr>
          <a:xfrm>
            <a:off x="-2309440" y="2012495"/>
            <a:ext cx="0" cy="9238601"/>
          </a:xfrm>
          <a:prstGeom prst="line">
            <a:avLst/>
          </a:prstGeom>
          <a:ln w="25400">
            <a:solidFill>
              <a:srgbClr val="556679">
                <a:alpha val="40000"/>
              </a:srgbClr>
            </a:solidFill>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EA264825-D634-D34B-8BAB-8FDAAE7A46EA}"/>
              </a:ext>
            </a:extLst>
          </p:cNvPr>
          <p:cNvSpPr txBox="1"/>
          <p:nvPr/>
        </p:nvSpPr>
        <p:spPr>
          <a:xfrm>
            <a:off x="7826342" y="2012495"/>
            <a:ext cx="15180190" cy="70788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4600">
                <a:solidFill>
                  <a:srgbClr val="5E6869"/>
                </a:solidFill>
                <a:latin typeface="Community" panose="02000303040000020003" pitchFamily="2" charset="0"/>
                <a:cs typeface="Arial"/>
              </a:rPr>
              <a:t>Comment faire.</a:t>
            </a:r>
          </a:p>
        </p:txBody>
      </p:sp>
      <p:sp>
        <p:nvSpPr>
          <p:cNvPr id="41" name="TextBox 40">
            <a:extLst>
              <a:ext uri="{FF2B5EF4-FFF2-40B4-BE49-F238E27FC236}">
                <a16:creationId xmlns:a16="http://schemas.microsoft.com/office/drawing/2014/main" id="{5E0278FB-9AB1-884B-BE26-464004A63AA0}"/>
              </a:ext>
            </a:extLst>
          </p:cNvPr>
          <p:cNvSpPr txBox="1"/>
          <p:nvPr/>
        </p:nvSpPr>
        <p:spPr>
          <a:xfrm>
            <a:off x="8734645" y="3508816"/>
            <a:ext cx="3320534" cy="1415772"/>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fr-FR" sz="4600">
                <a:solidFill>
                  <a:srgbClr val="0664C2"/>
                </a:solidFill>
                <a:latin typeface="Community Light" panose="02000303040000020003" pitchFamily="2" charset="0"/>
                <a:cs typeface="Arial" panose="020B0604020202020204" pitchFamily="34" charset="0"/>
              </a:rPr>
              <a:t>Utilisez notre enquête d’impact.</a:t>
            </a:r>
          </a:p>
        </p:txBody>
      </p:sp>
      <p:grpSp>
        <p:nvGrpSpPr>
          <p:cNvPr id="2" name="Group 1">
            <a:extLst>
              <a:ext uri="{FF2B5EF4-FFF2-40B4-BE49-F238E27FC236}">
                <a16:creationId xmlns:a16="http://schemas.microsoft.com/office/drawing/2014/main" id="{69522927-F54B-4042-89CF-8204225116C4}"/>
              </a:ext>
            </a:extLst>
          </p:cNvPr>
          <p:cNvGrpSpPr/>
          <p:nvPr/>
        </p:nvGrpSpPr>
        <p:grpSpPr>
          <a:xfrm>
            <a:off x="7856521" y="3567361"/>
            <a:ext cx="584698" cy="587024"/>
            <a:chOff x="7856521" y="4136749"/>
            <a:chExt cx="584698" cy="587024"/>
          </a:xfrm>
        </p:grpSpPr>
        <p:sp>
          <p:nvSpPr>
            <p:cNvPr id="42" name="Oval 41">
              <a:extLst>
                <a:ext uri="{FF2B5EF4-FFF2-40B4-BE49-F238E27FC236}">
                  <a16:creationId xmlns:a16="http://schemas.microsoft.com/office/drawing/2014/main" id="{61E61644-8CC4-8847-8410-1FA1D8C79399}"/>
                </a:ext>
              </a:extLst>
            </p:cNvPr>
            <p:cNvSpPr/>
            <p:nvPr/>
          </p:nvSpPr>
          <p:spPr>
            <a:xfrm>
              <a:off x="7856521" y="4136749"/>
              <a:ext cx="584698" cy="584698"/>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478">
                <a:defRPr/>
              </a:pPr>
              <a:endParaRPr lang="en-US" sz="7546">
                <a:solidFill>
                  <a:srgbClr val="FDFAF5"/>
                </a:solidFill>
                <a:latin typeface="Arial" panose="020B0604020202020204" pitchFamily="34" charset="0"/>
              </a:endParaRPr>
            </a:p>
          </p:txBody>
        </p:sp>
        <p:sp>
          <p:nvSpPr>
            <p:cNvPr id="43" name="TextBox 42">
              <a:extLst>
                <a:ext uri="{FF2B5EF4-FFF2-40B4-BE49-F238E27FC236}">
                  <a16:creationId xmlns:a16="http://schemas.microsoft.com/office/drawing/2014/main" id="{E7C9A7DA-F0CA-E247-AE8C-6D0F0CA2290E}"/>
                </a:ext>
              </a:extLst>
            </p:cNvPr>
            <p:cNvSpPr txBox="1"/>
            <p:nvPr/>
          </p:nvSpPr>
          <p:spPr>
            <a:xfrm>
              <a:off x="7981413" y="4138999"/>
              <a:ext cx="334912" cy="584774"/>
            </a:xfrm>
            <a:prstGeom prst="rect">
              <a:avLst/>
            </a:prstGeom>
          </p:spPr>
          <p:txBody>
            <a:bodyPr vert="horz" wrap="square" lIns="0" tIns="0" rIns="0" bIns="0" rtlCol="0">
              <a:spAutoFit/>
            </a:bodyPr>
            <a:lstStyle>
              <a:defPPr>
                <a:defRPr lang="en-US"/>
              </a:defPPr>
            </a:lstStyle>
            <a:p>
              <a:pPr algn="ctr" defTabSz="457096" rtl="0">
                <a:spcBef>
                  <a:spcPct val="20000"/>
                </a:spcBef>
                <a:buClr>
                  <a:srgbClr val="44712E"/>
                </a:buClr>
                <a:defRPr/>
              </a:pPr>
              <a:r>
                <a:rPr lang="fr-FR" sz="3800">
                  <a:solidFill>
                    <a:srgbClr val="0664C2"/>
                  </a:solidFill>
                  <a:latin typeface="Community" panose="02000303040000020003" pitchFamily="2" charset="0"/>
                  <a:cs typeface="AvenirNext LT Pro Regular"/>
                </a:rPr>
                <a:t>1</a:t>
              </a:r>
            </a:p>
          </p:txBody>
        </p:sp>
      </p:grpSp>
      <p:sp>
        <p:nvSpPr>
          <p:cNvPr id="47" name="TextBox 46">
            <a:extLst>
              <a:ext uri="{FF2B5EF4-FFF2-40B4-BE49-F238E27FC236}">
                <a16:creationId xmlns:a16="http://schemas.microsoft.com/office/drawing/2014/main" id="{D774843C-040B-C148-8C10-D5BF25AB9F4E}"/>
              </a:ext>
            </a:extLst>
          </p:cNvPr>
          <p:cNvSpPr txBox="1"/>
          <p:nvPr/>
        </p:nvSpPr>
        <p:spPr>
          <a:xfrm>
            <a:off x="13353328" y="5452713"/>
            <a:ext cx="4131188" cy="2769989"/>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3600" dirty="0">
                <a:solidFill>
                  <a:srgbClr val="5E6869"/>
                </a:solidFill>
                <a:latin typeface="Community Light"/>
                <a:cs typeface="Arial"/>
              </a:rPr>
              <a:t>Découvrez quels aspects de votre stratégie de formation actuelle fonctionnent et quels sont ceux que vous devez ajuster.</a:t>
            </a:r>
          </a:p>
        </p:txBody>
      </p:sp>
      <p:sp>
        <p:nvSpPr>
          <p:cNvPr id="48" name="TextBox 47">
            <a:extLst>
              <a:ext uri="{FF2B5EF4-FFF2-40B4-BE49-F238E27FC236}">
                <a16:creationId xmlns:a16="http://schemas.microsoft.com/office/drawing/2014/main" id="{8825E32B-0DB6-7B4C-A02E-16EE9664F79B}"/>
              </a:ext>
            </a:extLst>
          </p:cNvPr>
          <p:cNvSpPr txBox="1"/>
          <p:nvPr/>
        </p:nvSpPr>
        <p:spPr>
          <a:xfrm>
            <a:off x="14200857" y="3510554"/>
            <a:ext cx="3302859" cy="1415772"/>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fr-FR" sz="4600">
                <a:solidFill>
                  <a:srgbClr val="0664C2"/>
                </a:solidFill>
                <a:latin typeface="Community Light" panose="02000303040000020003" pitchFamily="2" charset="0"/>
                <a:cs typeface="Arial" panose="020B0604020202020204" pitchFamily="34" charset="0"/>
              </a:rPr>
              <a:t>Utilisez-la pour vous guider.</a:t>
            </a:r>
          </a:p>
        </p:txBody>
      </p:sp>
      <p:grpSp>
        <p:nvGrpSpPr>
          <p:cNvPr id="49" name="Group 48">
            <a:extLst>
              <a:ext uri="{FF2B5EF4-FFF2-40B4-BE49-F238E27FC236}">
                <a16:creationId xmlns:a16="http://schemas.microsoft.com/office/drawing/2014/main" id="{76C900B0-9E24-1C45-898A-597C107FBD38}"/>
              </a:ext>
            </a:extLst>
          </p:cNvPr>
          <p:cNvGrpSpPr/>
          <p:nvPr/>
        </p:nvGrpSpPr>
        <p:grpSpPr>
          <a:xfrm>
            <a:off x="13353328" y="3567361"/>
            <a:ext cx="584698" cy="587024"/>
            <a:chOff x="7856521" y="4136749"/>
            <a:chExt cx="584698" cy="587024"/>
          </a:xfrm>
        </p:grpSpPr>
        <p:sp>
          <p:nvSpPr>
            <p:cNvPr id="50" name="Oval 49">
              <a:extLst>
                <a:ext uri="{FF2B5EF4-FFF2-40B4-BE49-F238E27FC236}">
                  <a16:creationId xmlns:a16="http://schemas.microsoft.com/office/drawing/2014/main" id="{7413B7EE-9712-4A40-916F-76CF4C0364C1}"/>
                </a:ext>
              </a:extLst>
            </p:cNvPr>
            <p:cNvSpPr/>
            <p:nvPr/>
          </p:nvSpPr>
          <p:spPr>
            <a:xfrm>
              <a:off x="7856521" y="4136749"/>
              <a:ext cx="584698" cy="584698"/>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478">
                <a:defRPr/>
              </a:pPr>
              <a:endParaRPr lang="en-US" sz="7546">
                <a:solidFill>
                  <a:srgbClr val="FDFAF5"/>
                </a:solidFill>
                <a:latin typeface="Arial" panose="020B0604020202020204" pitchFamily="34" charset="0"/>
              </a:endParaRPr>
            </a:p>
          </p:txBody>
        </p:sp>
        <p:sp>
          <p:nvSpPr>
            <p:cNvPr id="51" name="TextBox 50">
              <a:extLst>
                <a:ext uri="{FF2B5EF4-FFF2-40B4-BE49-F238E27FC236}">
                  <a16:creationId xmlns:a16="http://schemas.microsoft.com/office/drawing/2014/main" id="{26011827-1A15-CB41-B734-EE8FB04A3C4C}"/>
                </a:ext>
              </a:extLst>
            </p:cNvPr>
            <p:cNvSpPr txBox="1"/>
            <p:nvPr/>
          </p:nvSpPr>
          <p:spPr>
            <a:xfrm>
              <a:off x="7981413" y="4138999"/>
              <a:ext cx="334912" cy="584774"/>
            </a:xfrm>
            <a:prstGeom prst="rect">
              <a:avLst/>
            </a:prstGeom>
          </p:spPr>
          <p:txBody>
            <a:bodyPr vert="horz" wrap="square" lIns="0" tIns="0" rIns="0" bIns="0" rtlCol="0">
              <a:spAutoFit/>
            </a:bodyPr>
            <a:lstStyle>
              <a:defPPr>
                <a:defRPr lang="en-US"/>
              </a:defPPr>
            </a:lstStyle>
            <a:p>
              <a:pPr algn="ctr" defTabSz="457096" rtl="0">
                <a:spcBef>
                  <a:spcPct val="20000"/>
                </a:spcBef>
                <a:buClr>
                  <a:srgbClr val="44712E"/>
                </a:buClr>
                <a:defRPr/>
              </a:pPr>
              <a:r>
                <a:rPr lang="fr-FR" sz="3800">
                  <a:solidFill>
                    <a:srgbClr val="0664C2"/>
                  </a:solidFill>
                  <a:latin typeface="Community" panose="02000303040000020003" pitchFamily="2" charset="0"/>
                  <a:cs typeface="AvenirNext LT Pro Regular"/>
                </a:rPr>
                <a:t>2</a:t>
              </a:r>
            </a:p>
          </p:txBody>
        </p:sp>
      </p:grpSp>
      <p:sp>
        <p:nvSpPr>
          <p:cNvPr id="52" name="TextBox 51">
            <a:extLst>
              <a:ext uri="{FF2B5EF4-FFF2-40B4-BE49-F238E27FC236}">
                <a16:creationId xmlns:a16="http://schemas.microsoft.com/office/drawing/2014/main" id="{BA12FD29-050E-A340-9787-EEE56A57C7B4}"/>
              </a:ext>
            </a:extLst>
          </p:cNvPr>
          <p:cNvSpPr txBox="1"/>
          <p:nvPr/>
        </p:nvSpPr>
        <p:spPr>
          <a:xfrm>
            <a:off x="18874273" y="5452713"/>
            <a:ext cx="4131188" cy="3877985"/>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3600" dirty="0">
                <a:solidFill>
                  <a:srgbClr val="5E6869"/>
                </a:solidFill>
                <a:latin typeface="Community Light"/>
                <a:cs typeface="Arial"/>
              </a:rPr>
              <a:t>Obtenez l’appui des chefs de service et des cadres en leur présentant l’impact de vos programmes de formation.</a:t>
            </a:r>
          </a:p>
          <a:p>
            <a:pPr defTabSz="1828514">
              <a:spcBef>
                <a:spcPct val="0"/>
              </a:spcBef>
              <a:spcAft>
                <a:spcPct val="0"/>
              </a:spcAft>
              <a:defRPr/>
            </a:pPr>
            <a:endParaRPr lang="en-US" sz="3600" dirty="0">
              <a:solidFill>
                <a:srgbClr val="5E6869"/>
              </a:solidFill>
              <a:latin typeface="Community Light"/>
              <a:cs typeface="Arial"/>
            </a:endParaRPr>
          </a:p>
        </p:txBody>
      </p:sp>
      <p:sp>
        <p:nvSpPr>
          <p:cNvPr id="53" name="TextBox 52">
            <a:extLst>
              <a:ext uri="{FF2B5EF4-FFF2-40B4-BE49-F238E27FC236}">
                <a16:creationId xmlns:a16="http://schemas.microsoft.com/office/drawing/2014/main" id="{AE38A717-4E2A-7044-9A9E-E9757F7735E9}"/>
              </a:ext>
            </a:extLst>
          </p:cNvPr>
          <p:cNvSpPr txBox="1"/>
          <p:nvPr/>
        </p:nvSpPr>
        <p:spPr>
          <a:xfrm>
            <a:off x="19697664" y="3508816"/>
            <a:ext cx="3517933" cy="1415772"/>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fr-FR" sz="4600" dirty="0">
                <a:solidFill>
                  <a:srgbClr val="0664C2"/>
                </a:solidFill>
                <a:latin typeface="Community Light" panose="02000303040000020003" pitchFamily="2" charset="0"/>
                <a:cs typeface="Arial" panose="020B0604020202020204" pitchFamily="34" charset="0"/>
              </a:rPr>
              <a:t>Communiquez les résultats.</a:t>
            </a:r>
          </a:p>
        </p:txBody>
      </p:sp>
      <p:grpSp>
        <p:nvGrpSpPr>
          <p:cNvPr id="54" name="Group 53">
            <a:extLst>
              <a:ext uri="{FF2B5EF4-FFF2-40B4-BE49-F238E27FC236}">
                <a16:creationId xmlns:a16="http://schemas.microsoft.com/office/drawing/2014/main" id="{CC28102C-EDC8-C14B-AE15-BA2AE4940ACE}"/>
              </a:ext>
            </a:extLst>
          </p:cNvPr>
          <p:cNvGrpSpPr/>
          <p:nvPr/>
        </p:nvGrpSpPr>
        <p:grpSpPr>
          <a:xfrm>
            <a:off x="18874273" y="3567361"/>
            <a:ext cx="584698" cy="587024"/>
            <a:chOff x="7856521" y="4136749"/>
            <a:chExt cx="584698" cy="587024"/>
          </a:xfrm>
        </p:grpSpPr>
        <p:sp>
          <p:nvSpPr>
            <p:cNvPr id="55" name="Oval 54">
              <a:extLst>
                <a:ext uri="{FF2B5EF4-FFF2-40B4-BE49-F238E27FC236}">
                  <a16:creationId xmlns:a16="http://schemas.microsoft.com/office/drawing/2014/main" id="{D8CE0C38-CA78-D749-8590-503EB872552D}"/>
                </a:ext>
              </a:extLst>
            </p:cNvPr>
            <p:cNvSpPr/>
            <p:nvPr/>
          </p:nvSpPr>
          <p:spPr>
            <a:xfrm>
              <a:off x="7856521" y="4136749"/>
              <a:ext cx="584698" cy="584698"/>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478">
                <a:defRPr/>
              </a:pPr>
              <a:endParaRPr lang="en-US" sz="7546">
                <a:solidFill>
                  <a:srgbClr val="FDFAF5"/>
                </a:solidFill>
                <a:latin typeface="Arial" panose="020B0604020202020204" pitchFamily="34" charset="0"/>
              </a:endParaRPr>
            </a:p>
          </p:txBody>
        </p:sp>
        <p:sp>
          <p:nvSpPr>
            <p:cNvPr id="56" name="TextBox 55">
              <a:extLst>
                <a:ext uri="{FF2B5EF4-FFF2-40B4-BE49-F238E27FC236}">
                  <a16:creationId xmlns:a16="http://schemas.microsoft.com/office/drawing/2014/main" id="{D5BF24F4-02E9-9940-ACB2-63A5B5095ED2}"/>
                </a:ext>
              </a:extLst>
            </p:cNvPr>
            <p:cNvSpPr txBox="1"/>
            <p:nvPr/>
          </p:nvSpPr>
          <p:spPr>
            <a:xfrm>
              <a:off x="7981413" y="4138999"/>
              <a:ext cx="334912" cy="584774"/>
            </a:xfrm>
            <a:prstGeom prst="rect">
              <a:avLst/>
            </a:prstGeom>
          </p:spPr>
          <p:txBody>
            <a:bodyPr vert="horz" wrap="square" lIns="0" tIns="0" rIns="0" bIns="0" rtlCol="0">
              <a:spAutoFit/>
            </a:bodyPr>
            <a:lstStyle>
              <a:defPPr>
                <a:defRPr lang="en-US"/>
              </a:defPPr>
            </a:lstStyle>
            <a:p>
              <a:pPr algn="ctr" defTabSz="457096" rtl="0">
                <a:spcBef>
                  <a:spcPct val="20000"/>
                </a:spcBef>
                <a:buClr>
                  <a:srgbClr val="44712E"/>
                </a:buClr>
                <a:defRPr/>
              </a:pPr>
              <a:r>
                <a:rPr lang="fr-FR" sz="3800">
                  <a:solidFill>
                    <a:srgbClr val="0664C2"/>
                  </a:solidFill>
                  <a:latin typeface="Community" panose="02000303040000020003" pitchFamily="2" charset="0"/>
                  <a:cs typeface="AvenirNext LT Pro Regular"/>
                </a:rPr>
                <a:t>3</a:t>
              </a:r>
            </a:p>
          </p:txBody>
        </p:sp>
      </p:grpSp>
      <p:cxnSp>
        <p:nvCxnSpPr>
          <p:cNvPr id="57" name="Straight Connector 56">
            <a:extLst>
              <a:ext uri="{FF2B5EF4-FFF2-40B4-BE49-F238E27FC236}">
                <a16:creationId xmlns:a16="http://schemas.microsoft.com/office/drawing/2014/main" id="{09F684CE-DB2D-7D4F-9702-07DFD0DD6A02}"/>
              </a:ext>
            </a:extLst>
          </p:cNvPr>
          <p:cNvCxnSpPr>
            <a:cxnSpLocks/>
          </p:cNvCxnSpPr>
          <p:nvPr/>
        </p:nvCxnSpPr>
        <p:spPr>
          <a:xfrm>
            <a:off x="12653649" y="3567361"/>
            <a:ext cx="0" cy="5475039"/>
          </a:xfrm>
          <a:prstGeom prst="line">
            <a:avLst/>
          </a:prstGeom>
          <a:ln w="25400">
            <a:solidFill>
              <a:srgbClr val="556679">
                <a:alpha val="40000"/>
              </a:srgb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FE1FE4D3-26B2-7641-A0D6-61BF537C8838}"/>
              </a:ext>
            </a:extLst>
          </p:cNvPr>
          <p:cNvCxnSpPr>
            <a:cxnSpLocks/>
          </p:cNvCxnSpPr>
          <p:nvPr/>
        </p:nvCxnSpPr>
        <p:spPr>
          <a:xfrm>
            <a:off x="18176274" y="3567361"/>
            <a:ext cx="0" cy="5475039"/>
          </a:xfrm>
          <a:prstGeom prst="line">
            <a:avLst/>
          </a:prstGeom>
          <a:ln w="25400">
            <a:solidFill>
              <a:srgbClr val="556679">
                <a:alpha val="40000"/>
              </a:srgbClr>
            </a:solidFill>
          </a:ln>
        </p:spPr>
        <p:style>
          <a:lnRef idx="1">
            <a:schemeClr val="accent1"/>
          </a:lnRef>
          <a:fillRef idx="0">
            <a:schemeClr val="accent1"/>
          </a:fillRef>
          <a:effectRef idx="0">
            <a:schemeClr val="accent1"/>
          </a:effectRef>
          <a:fontRef idx="minor">
            <a:schemeClr val="tx1"/>
          </a:fontRef>
        </p:style>
      </p:cxnSp>
      <p:pic>
        <p:nvPicPr>
          <p:cNvPr id="59" name="Picture 58" descr="A close up of a sign&#10;&#10;Description automatically generated">
            <a:extLst>
              <a:ext uri="{FF2B5EF4-FFF2-40B4-BE49-F238E27FC236}">
                <a16:creationId xmlns:a16="http://schemas.microsoft.com/office/drawing/2014/main" id="{4F8D4246-0BBE-8C46-9273-EE30307E3AD6}"/>
              </a:ext>
            </a:extLst>
          </p:cNvPr>
          <p:cNvPicPr>
            <a:picLocks noChangeAspect="1"/>
          </p:cNvPicPr>
          <p:nvPr/>
        </p:nvPicPr>
        <p:blipFill>
          <a:blip r:embed="rId4"/>
          <a:stretch>
            <a:fillRect/>
          </a:stretch>
        </p:blipFill>
        <p:spPr>
          <a:xfrm>
            <a:off x="20944324" y="12888051"/>
            <a:ext cx="2090518" cy="287078"/>
          </a:xfrm>
          <a:prstGeom prst="rect">
            <a:avLst/>
          </a:prstGeom>
        </p:spPr>
      </p:pic>
      <p:sp>
        <p:nvSpPr>
          <p:cNvPr id="44" name="Rectangle 43">
            <a:extLst>
              <a:ext uri="{FF2B5EF4-FFF2-40B4-BE49-F238E27FC236}">
                <a16:creationId xmlns:a16="http://schemas.microsoft.com/office/drawing/2014/main" id="{98FA1632-DE67-CE45-9266-8E0759DAEA42}"/>
              </a:ext>
            </a:extLst>
          </p:cNvPr>
          <p:cNvSpPr/>
          <p:nvPr/>
        </p:nvSpPr>
        <p:spPr>
          <a:xfrm>
            <a:off x="-1" y="-11434"/>
            <a:ext cx="649588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5" name="Group 44">
            <a:extLst>
              <a:ext uri="{FF2B5EF4-FFF2-40B4-BE49-F238E27FC236}">
                <a16:creationId xmlns:a16="http://schemas.microsoft.com/office/drawing/2014/main" id="{60CD1AF0-AAEE-4E40-B6CD-1F97C15F6571}"/>
              </a:ext>
            </a:extLst>
          </p:cNvPr>
          <p:cNvGrpSpPr/>
          <p:nvPr/>
        </p:nvGrpSpPr>
        <p:grpSpPr>
          <a:xfrm>
            <a:off x="963353" y="711200"/>
            <a:ext cx="5315782" cy="13231586"/>
            <a:chOff x="1278052" y="5000177"/>
            <a:chExt cx="4490383" cy="9541299"/>
          </a:xfrm>
        </p:grpSpPr>
        <p:sp>
          <p:nvSpPr>
            <p:cNvPr id="60" name="Rectangle 59">
              <a:extLst>
                <a:ext uri="{FF2B5EF4-FFF2-40B4-BE49-F238E27FC236}">
                  <a16:creationId xmlns:a16="http://schemas.microsoft.com/office/drawing/2014/main" id="{5F7FBC30-39A5-D74F-84A0-A9470F42DA74}"/>
                </a:ext>
              </a:extLst>
            </p:cNvPr>
            <p:cNvSpPr/>
            <p:nvPr/>
          </p:nvSpPr>
          <p:spPr>
            <a:xfrm>
              <a:off x="1331027" y="5000177"/>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4600">
                  <a:solidFill>
                    <a:srgbClr val="0664C2"/>
                  </a:solidFill>
                  <a:latin typeface="Community" panose="02000303040000020003" pitchFamily="2" charset="0"/>
                  <a:cs typeface="Arial"/>
                </a:rPr>
                <a:t>Stratégie d’administration n° 5</a:t>
              </a:r>
            </a:p>
          </p:txBody>
        </p:sp>
        <p:sp>
          <p:nvSpPr>
            <p:cNvPr id="61" name="Rectangle 60">
              <a:extLst>
                <a:ext uri="{FF2B5EF4-FFF2-40B4-BE49-F238E27FC236}">
                  <a16:creationId xmlns:a16="http://schemas.microsoft.com/office/drawing/2014/main" id="{838D0C09-7F50-5A46-AA9A-59AECA997A22}"/>
                </a:ext>
              </a:extLst>
            </p:cNvPr>
            <p:cNvSpPr/>
            <p:nvPr/>
          </p:nvSpPr>
          <p:spPr>
            <a:xfrm>
              <a:off x="1278052" y="6448998"/>
              <a:ext cx="4400545"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6800" dirty="0">
                  <a:solidFill>
                    <a:srgbClr val="0465C3"/>
                  </a:solidFill>
                  <a:latin typeface="Community Light"/>
                  <a:cs typeface="Arial"/>
                </a:rPr>
                <a:t>Interrogez vos employés pour orienter votre stratégie.</a:t>
              </a:r>
            </a:p>
          </p:txBody>
        </p:sp>
        <p:cxnSp>
          <p:nvCxnSpPr>
            <p:cNvPr id="62" name="Straight Connector 61">
              <a:extLst>
                <a:ext uri="{FF2B5EF4-FFF2-40B4-BE49-F238E27FC236}">
                  <a16:creationId xmlns:a16="http://schemas.microsoft.com/office/drawing/2014/main" id="{5E0AFC01-2026-B245-8F00-350A326C30A1}"/>
                </a:ext>
              </a:extLst>
            </p:cNvPr>
            <p:cNvCxnSpPr/>
            <p:nvPr/>
          </p:nvCxnSpPr>
          <p:spPr>
            <a:xfrm>
              <a:off x="1278054" y="6193769"/>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49676338"/>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19" name="Picture 18" descr="A close up of a sign&#10;&#10;Description automatically generated">
            <a:extLst>
              <a:ext uri="{FF2B5EF4-FFF2-40B4-BE49-F238E27FC236}">
                <a16:creationId xmlns:a16="http://schemas.microsoft.com/office/drawing/2014/main" id="{AEBF980F-0D59-7F4D-AD9A-014C7401FAD2}"/>
              </a:ext>
            </a:extLst>
          </p:cNvPr>
          <p:cNvPicPr>
            <a:picLocks noChangeAspect="1"/>
          </p:cNvPicPr>
          <p:nvPr/>
        </p:nvPicPr>
        <p:blipFill>
          <a:blip r:embed="rId4"/>
          <a:stretch>
            <a:fillRect/>
          </a:stretch>
        </p:blipFill>
        <p:spPr>
          <a:xfrm>
            <a:off x="1334092" y="12888051"/>
            <a:ext cx="2090518" cy="287078"/>
          </a:xfrm>
          <a:prstGeom prst="rect">
            <a:avLst/>
          </a:prstGeom>
        </p:spPr>
      </p:pic>
      <p:sp>
        <p:nvSpPr>
          <p:cNvPr id="24" name="Rectangle 23">
            <a:extLst>
              <a:ext uri="{FF2B5EF4-FFF2-40B4-BE49-F238E27FC236}">
                <a16:creationId xmlns:a16="http://schemas.microsoft.com/office/drawing/2014/main" id="{9E744DCC-CBC1-1A4F-A347-823F957E3241}"/>
              </a:ext>
            </a:extLst>
          </p:cNvPr>
          <p:cNvSpPr/>
          <p:nvPr/>
        </p:nvSpPr>
        <p:spPr>
          <a:xfrm>
            <a:off x="1334092" y="3224826"/>
            <a:ext cx="6291665" cy="41675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10000" dirty="0">
                <a:solidFill>
                  <a:srgbClr val="B03F1F"/>
                </a:solidFill>
                <a:latin typeface="Community Light"/>
                <a:cs typeface="Arial"/>
              </a:rPr>
              <a:t>5 stratégies de promotion éprouvées</a:t>
            </a:r>
          </a:p>
        </p:txBody>
      </p:sp>
      <p:pic>
        <p:nvPicPr>
          <p:cNvPr id="3" name="Picture 2">
            <a:extLst>
              <a:ext uri="{FF2B5EF4-FFF2-40B4-BE49-F238E27FC236}">
                <a16:creationId xmlns:a16="http://schemas.microsoft.com/office/drawing/2014/main" id="{9A327814-DC95-C343-8880-53BD754C1089}"/>
              </a:ext>
            </a:extLst>
          </p:cNvPr>
          <p:cNvPicPr>
            <a:picLocks noChangeAspect="1"/>
          </p:cNvPicPr>
          <p:nvPr/>
        </p:nvPicPr>
        <p:blipFill>
          <a:blip r:embed="rId5"/>
          <a:stretch>
            <a:fillRect/>
          </a:stretch>
        </p:blipFill>
        <p:spPr>
          <a:xfrm>
            <a:off x="8975940" y="-1"/>
            <a:ext cx="15411235" cy="13715999"/>
          </a:xfrm>
          <a:prstGeom prst="rect">
            <a:avLst/>
          </a:prstGeom>
        </p:spPr>
      </p:pic>
    </p:spTree>
    <p:extLst>
      <p:ext uri="{BB962C8B-B14F-4D97-AF65-F5344CB8AC3E}">
        <p14:creationId xmlns:p14="http://schemas.microsoft.com/office/powerpoint/2010/main" val="578143741"/>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7" name="Group 6">
            <a:extLst>
              <a:ext uri="{FF2B5EF4-FFF2-40B4-BE49-F238E27FC236}">
                <a16:creationId xmlns:a16="http://schemas.microsoft.com/office/drawing/2014/main" id="{37C51DD7-FE8D-F547-BF30-87036C1C4010}"/>
              </a:ext>
            </a:extLst>
          </p:cNvPr>
          <p:cNvGrpSpPr/>
          <p:nvPr/>
        </p:nvGrpSpPr>
        <p:grpSpPr>
          <a:xfrm>
            <a:off x="18626517" y="2114093"/>
            <a:ext cx="4408325" cy="7046840"/>
            <a:chOff x="18626517" y="2441577"/>
            <a:chExt cx="4408325" cy="7046840"/>
          </a:xfrm>
        </p:grpSpPr>
        <p:sp>
          <p:nvSpPr>
            <p:cNvPr id="5" name="Rectangle 4">
              <a:extLst>
                <a:ext uri="{FF2B5EF4-FFF2-40B4-BE49-F238E27FC236}">
                  <a16:creationId xmlns:a16="http://schemas.microsoft.com/office/drawing/2014/main" id="{C3E40950-087E-6C41-93C9-30195B23F714}"/>
                </a:ext>
              </a:extLst>
            </p:cNvPr>
            <p:cNvSpPr/>
            <p:nvPr/>
          </p:nvSpPr>
          <p:spPr>
            <a:xfrm>
              <a:off x="18626517" y="2441577"/>
              <a:ext cx="4408325" cy="7046840"/>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83F8BFE3-E3FD-B140-B7D0-CCBE65A3DF88}"/>
                </a:ext>
              </a:extLst>
            </p:cNvPr>
            <p:cNvGrpSpPr/>
            <p:nvPr/>
          </p:nvGrpSpPr>
          <p:grpSpPr>
            <a:xfrm>
              <a:off x="18626517" y="3063121"/>
              <a:ext cx="4408325" cy="5516496"/>
              <a:chOff x="18626517" y="3242023"/>
              <a:chExt cx="4408325" cy="5516496"/>
            </a:xfrm>
          </p:grpSpPr>
          <p:sp>
            <p:nvSpPr>
              <p:cNvPr id="42" name="TextBox 41">
                <a:extLst>
                  <a:ext uri="{FF2B5EF4-FFF2-40B4-BE49-F238E27FC236}">
                    <a16:creationId xmlns:a16="http://schemas.microsoft.com/office/drawing/2014/main" id="{31F759AC-1C6B-604A-80EC-FDC1745B2CCD}"/>
                  </a:ext>
                </a:extLst>
              </p:cNvPr>
              <p:cNvSpPr txBox="1"/>
              <p:nvPr/>
            </p:nvSpPr>
            <p:spPr>
              <a:xfrm>
                <a:off x="19043374" y="5571749"/>
                <a:ext cx="3625090" cy="3186770"/>
              </a:xfrm>
              <a:prstGeom prst="rect">
                <a:avLst/>
              </a:prstGeom>
            </p:spPr>
            <p:txBody>
              <a:bodyPr vert="horz" wrap="square" lIns="0" tIns="0" rIns="0" bIns="0" rtlCol="0">
                <a:spAutoFit/>
              </a:bodyPr>
              <a:lstStyle>
                <a:defPPr>
                  <a:defRPr lang="en-US"/>
                </a:defPPr>
              </a:lstStyle>
              <a:p>
                <a:pPr algn="ctr" defTabSz="457096" rtl="0">
                  <a:lnSpc>
                    <a:spcPct val="125000"/>
                  </a:lnSpc>
                  <a:spcBef>
                    <a:spcPct val="0"/>
                  </a:spcBef>
                  <a:spcAft>
                    <a:spcPct val="0"/>
                  </a:spcAft>
                  <a:defRPr/>
                </a:pPr>
                <a:r>
                  <a:rPr lang="fr-FR" sz="2800">
                    <a:solidFill>
                      <a:srgbClr val="556679"/>
                    </a:solidFill>
                    <a:latin typeface="Community Light" panose="02000303040000020003" pitchFamily="2" charset="0"/>
                    <a:cs typeface="Arial" panose="020B0604020202020204" pitchFamily="34" charset="0"/>
                  </a:rPr>
                  <a:t>Seuls 41 % des développeurs de talents du secteur public intègrent la formation en ligne à leurs programmes existants, contre 48 % dans le secteur privé.</a:t>
                </a:r>
              </a:p>
            </p:txBody>
          </p:sp>
          <p:sp>
            <p:nvSpPr>
              <p:cNvPr id="43" name="TextBox 42">
                <a:extLst>
                  <a:ext uri="{FF2B5EF4-FFF2-40B4-BE49-F238E27FC236}">
                    <a16:creationId xmlns:a16="http://schemas.microsoft.com/office/drawing/2014/main" id="{BA9339E9-FC39-9D41-B9E0-2BFA693A8A74}"/>
                  </a:ext>
                </a:extLst>
              </p:cNvPr>
              <p:cNvSpPr txBox="1"/>
              <p:nvPr/>
            </p:nvSpPr>
            <p:spPr>
              <a:xfrm>
                <a:off x="18626517" y="3242023"/>
                <a:ext cx="4408325" cy="2462213"/>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fr-FR" sz="16000">
                    <a:solidFill>
                      <a:srgbClr val="B03F1F"/>
                    </a:solidFill>
                    <a:latin typeface="Community Light" panose="02000303040000020003" pitchFamily="2" charset="0"/>
                    <a:cs typeface="AvenirNext LT Pro Regular"/>
                  </a:rPr>
                  <a:t>41%</a:t>
                </a:r>
              </a:p>
            </p:txBody>
          </p:sp>
        </p:grpSp>
      </p:grpSp>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5" y="1385160"/>
            <a:ext cx="5041365" cy="9858570"/>
            <a:chOff x="1331027" y="4372842"/>
            <a:chExt cx="5041365" cy="9858570"/>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4600">
                  <a:solidFill>
                    <a:srgbClr val="B03F1F"/>
                  </a:solidFill>
                  <a:latin typeface="Community" panose="02000303040000020003" pitchFamily="2" charset="0"/>
                  <a:cs typeface="Arial"/>
                </a:rPr>
                <a:t>Stratégie</a:t>
              </a:r>
              <a:br>
                <a:rPr lang="en-US" sz="4600" spc="-100" dirty="0">
                  <a:solidFill>
                    <a:srgbClr val="B03F1F"/>
                  </a:solidFill>
                  <a:latin typeface="Community" panose="02000303040000020003" pitchFamily="2" charset="0"/>
                  <a:cs typeface="Arial"/>
                </a:rPr>
              </a:br>
              <a:r>
                <a:rPr lang="fr-FR" sz="4600">
                  <a:solidFill>
                    <a:srgbClr val="B03F1F"/>
                  </a:solidFill>
                  <a:latin typeface="Community" panose="02000303040000020003" pitchFamily="2" charset="0"/>
                  <a:cs typeface="Arial"/>
                </a:rPr>
                <a:t>de promotion n° 1</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5020061"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6200" dirty="0">
                  <a:solidFill>
                    <a:srgbClr val="B03F1F"/>
                  </a:solidFill>
                  <a:latin typeface="Community Light"/>
                  <a:cs typeface="Arial"/>
                </a:rPr>
                <a:t>Intégrez la formation en ligne à vos programmes de développement préexistants.</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21" name="TextBox 20">
            <a:extLst>
              <a:ext uri="{FF2B5EF4-FFF2-40B4-BE49-F238E27FC236}">
                <a16:creationId xmlns:a16="http://schemas.microsoft.com/office/drawing/2014/main" id="{C33B7A72-7945-B047-A151-50D5820DCF6E}"/>
              </a:ext>
            </a:extLst>
          </p:cNvPr>
          <p:cNvSpPr txBox="1"/>
          <p:nvPr/>
        </p:nvSpPr>
        <p:spPr>
          <a:xfrm>
            <a:off x="7352963" y="654716"/>
            <a:ext cx="9681247" cy="12741950"/>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3600" dirty="0">
                <a:solidFill>
                  <a:srgbClr val="5E6869"/>
                </a:solidFill>
                <a:latin typeface="Community Light"/>
                <a:cs typeface="Arial"/>
              </a:rPr>
              <a:t>Des programmes destinés aux talents existent certainement déjà au sein de votre administration publique. Les programmes de développement du leadership, les processus d’intégration des employés ou encore les évaluations des performances en sont des exemples classiques.</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fr-FR" sz="3600" dirty="0">
                <a:solidFill>
                  <a:srgbClr val="B03F1F"/>
                </a:solidFill>
                <a:latin typeface="Community Light"/>
                <a:cs typeface="Arial"/>
              </a:rPr>
              <a:t>Maintenant, demandez-vous : en quoi la formation en ligne peut-elle renforcer l’efficacité de ces initiatives ?</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fr-FR" sz="3600" dirty="0">
                <a:solidFill>
                  <a:srgbClr val="5E6869"/>
                </a:solidFill>
                <a:latin typeface="Community Light"/>
                <a:cs typeface="Arial"/>
              </a:rPr>
              <a:t>Par exemple, dans le cadre de votre programme de développement du leadership, il peut s’avérer judicieux d’attribuer des cours avant la tenue d’une session en présentiel pour que l’apprentissage théorique se fasse en autonomie. En ce qui concerne le processus d’intégration, envisagez d’y incorporer une vidéo du directeur de votre administration ou un cours sur l’assistance aux administrés.</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fr-FR" sz="3600" dirty="0">
                <a:solidFill>
                  <a:srgbClr val="5E6869"/>
                </a:solidFill>
                <a:latin typeface="Community Light"/>
                <a:cs typeface="Arial"/>
              </a:rPr>
              <a:t>L’intégration de la formation en ligne à ces programmes peut les rendre plus efficaces. En outre, cela conduit les employés à utiliser LinkedIn Learning, ce qui les prépare à s’en servir à nouveau par la suite.</a:t>
            </a:r>
          </a:p>
        </p:txBody>
      </p:sp>
      <p:sp>
        <p:nvSpPr>
          <p:cNvPr id="24" name="TextBox 23">
            <a:extLst>
              <a:ext uri="{FF2B5EF4-FFF2-40B4-BE49-F238E27FC236}">
                <a16:creationId xmlns:a16="http://schemas.microsoft.com/office/drawing/2014/main" id="{CA85E72D-39D7-D043-89A4-950E77193EB5}"/>
              </a:ext>
            </a:extLst>
          </p:cNvPr>
          <p:cNvSpPr txBox="1"/>
          <p:nvPr/>
        </p:nvSpPr>
        <p:spPr>
          <a:xfrm>
            <a:off x="18626516" y="9782477"/>
            <a:ext cx="4408325" cy="677108"/>
          </a:xfrm>
          <a:prstGeom prst="rect">
            <a:avLst/>
          </a:prstGeom>
        </p:spPr>
        <p:txBody>
          <a:bodyPr vert="horz" wrap="square" lIns="0" tIns="0" rIns="0" bIns="0" rtlCol="0">
            <a:spAutoFit/>
          </a:bodyPr>
          <a:lstStyle>
            <a:defPPr>
              <a:defRPr lang="en-US"/>
            </a:defPPr>
          </a:lstStyle>
          <a:p>
            <a:pPr algn="ctr" defTabSz="914012" rtl="0">
              <a:spcBef>
                <a:spcPct val="0"/>
              </a:spcBef>
              <a:spcAft>
                <a:spcPct val="0"/>
              </a:spcAft>
              <a:defRPr/>
            </a:pPr>
            <a:r>
              <a:rPr lang="fr-FR" sz="2200">
                <a:solidFill>
                  <a:srgbClr val="B03F1F"/>
                </a:solidFill>
                <a:latin typeface="Community Light" panose="02000303040000020003" pitchFamily="2" charset="0"/>
                <a:cs typeface="Arial" panose="020B0604020202020204" pitchFamily="34" charset="0"/>
                <a:hlinkClick r:id="rId5"/>
              </a:rPr>
              <a:t>Source : rapport Workplace Learning 2020 pour la fonction publique</a:t>
            </a:r>
          </a:p>
        </p:txBody>
      </p:sp>
    </p:spTree>
    <p:extLst>
      <p:ext uri="{BB962C8B-B14F-4D97-AF65-F5344CB8AC3E}">
        <p14:creationId xmlns:p14="http://schemas.microsoft.com/office/powerpoint/2010/main" val="2382761150"/>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5" y="1385160"/>
            <a:ext cx="5041365" cy="9858570"/>
            <a:chOff x="1331027" y="4372842"/>
            <a:chExt cx="5041365" cy="9858570"/>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4600">
                  <a:solidFill>
                    <a:srgbClr val="B03F1F"/>
                  </a:solidFill>
                  <a:latin typeface="Community" panose="02000303040000020003" pitchFamily="2" charset="0"/>
                  <a:cs typeface="Arial"/>
                </a:rPr>
                <a:t>Stratégie</a:t>
              </a:r>
              <a:br>
                <a:rPr lang="en-US" sz="4600" spc="-100" dirty="0">
                  <a:solidFill>
                    <a:srgbClr val="B03F1F"/>
                  </a:solidFill>
                  <a:latin typeface="Community" panose="02000303040000020003" pitchFamily="2" charset="0"/>
                  <a:cs typeface="Arial"/>
                </a:rPr>
              </a:br>
              <a:r>
                <a:rPr lang="fr-FR" sz="4600">
                  <a:solidFill>
                    <a:srgbClr val="B03F1F"/>
                  </a:solidFill>
                  <a:latin typeface="Community" panose="02000303040000020003" pitchFamily="2" charset="0"/>
                  <a:cs typeface="Arial"/>
                </a:rPr>
                <a:t>de promotion n° 1</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5020061"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6200" dirty="0">
                  <a:solidFill>
                    <a:srgbClr val="B03F1F"/>
                  </a:solidFill>
                  <a:latin typeface="Community Light"/>
                  <a:cs typeface="Arial"/>
                </a:rPr>
                <a:t>Intégrez la formation en ligne à vos programmes de développement préexistants.</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19" name="TextBox 18">
            <a:extLst>
              <a:ext uri="{FF2B5EF4-FFF2-40B4-BE49-F238E27FC236}">
                <a16:creationId xmlns:a16="http://schemas.microsoft.com/office/drawing/2014/main" id="{61372713-526E-2849-8D1B-40C124B47A48}"/>
              </a:ext>
            </a:extLst>
          </p:cNvPr>
          <p:cNvSpPr txBox="1"/>
          <p:nvPr/>
        </p:nvSpPr>
        <p:spPr>
          <a:xfrm>
            <a:off x="7910322" y="2012495"/>
            <a:ext cx="15180190" cy="70788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4600">
                <a:solidFill>
                  <a:srgbClr val="5E6869"/>
                </a:solidFill>
                <a:latin typeface="Community" panose="02000303040000020003" pitchFamily="2" charset="0"/>
                <a:cs typeface="Arial"/>
              </a:rPr>
              <a:t>Comment faire.</a:t>
            </a:r>
          </a:p>
        </p:txBody>
      </p:sp>
      <p:sp>
        <p:nvSpPr>
          <p:cNvPr id="20" name="TextBox 19">
            <a:extLst>
              <a:ext uri="{FF2B5EF4-FFF2-40B4-BE49-F238E27FC236}">
                <a16:creationId xmlns:a16="http://schemas.microsoft.com/office/drawing/2014/main" id="{72BB133B-70E6-1B44-ABF1-F1D2DA1FF38E}"/>
              </a:ext>
            </a:extLst>
          </p:cNvPr>
          <p:cNvSpPr txBox="1"/>
          <p:nvPr/>
        </p:nvSpPr>
        <p:spPr>
          <a:xfrm>
            <a:off x="7875377" y="2951369"/>
            <a:ext cx="6854908" cy="4031873"/>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4600" dirty="0">
                <a:solidFill>
                  <a:srgbClr val="B03F1F"/>
                </a:solidFill>
                <a:latin typeface="Community Light"/>
                <a:cs typeface="Arial"/>
              </a:rPr>
              <a:t>Sélectionnez les programmes</a:t>
            </a:r>
          </a:p>
          <a:p>
            <a:pPr defTabSz="1828514" rtl="0">
              <a:spcBef>
                <a:spcPct val="0"/>
              </a:spcBef>
              <a:spcAft>
                <a:spcPct val="0"/>
              </a:spcAft>
              <a:defRPr/>
            </a:pPr>
            <a:r>
              <a:rPr lang="fr-FR" sz="3600" dirty="0">
                <a:solidFill>
                  <a:srgbClr val="5E6869"/>
                </a:solidFill>
                <a:latin typeface="Community Light"/>
                <a:cs typeface="Arial"/>
              </a:rPr>
              <a:t>Déterminez quels programmes vous pouvez améliorer en y incorporant la formation en ligne. La plupart du temps,  il s’agit du processus d’intégration, des évaluations des performances et du programme de développement du leadership.</a:t>
            </a:r>
          </a:p>
          <a:p>
            <a:pPr defTabSz="1828514">
              <a:spcBef>
                <a:spcPct val="0"/>
              </a:spcBef>
              <a:spcAft>
                <a:spcPct val="0"/>
              </a:spcAft>
              <a:defRPr/>
            </a:pPr>
            <a:endParaRPr lang="en-US" sz="3600" dirty="0">
              <a:solidFill>
                <a:srgbClr val="5E6869"/>
              </a:solidFill>
              <a:latin typeface="Community Light"/>
              <a:cs typeface="Arial"/>
            </a:endParaRPr>
          </a:p>
        </p:txBody>
      </p:sp>
      <p:sp>
        <p:nvSpPr>
          <p:cNvPr id="22" name="TextBox 21">
            <a:extLst>
              <a:ext uri="{FF2B5EF4-FFF2-40B4-BE49-F238E27FC236}">
                <a16:creationId xmlns:a16="http://schemas.microsoft.com/office/drawing/2014/main" id="{D38B3F2B-5BDB-AB46-A16F-F24307CAC070}"/>
              </a:ext>
            </a:extLst>
          </p:cNvPr>
          <p:cNvSpPr txBox="1"/>
          <p:nvPr/>
        </p:nvSpPr>
        <p:spPr>
          <a:xfrm>
            <a:off x="16109782" y="3334414"/>
            <a:ext cx="6927814" cy="2923877"/>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4600">
                <a:solidFill>
                  <a:srgbClr val="B03F1F"/>
                </a:solidFill>
                <a:latin typeface="Community Light"/>
                <a:cs typeface="Arial"/>
              </a:rPr>
              <a:t>Offrez des outils pour plus d’autonomie</a:t>
            </a:r>
          </a:p>
          <a:p>
            <a:pPr defTabSz="1828514" rtl="0">
              <a:spcBef>
                <a:spcPct val="0"/>
              </a:spcBef>
              <a:spcAft>
                <a:spcPct val="0"/>
              </a:spcAft>
              <a:defRPr/>
            </a:pPr>
            <a:r>
              <a:rPr lang="fr-FR" sz="3600">
                <a:solidFill>
                  <a:srgbClr val="5E6869"/>
                </a:solidFill>
                <a:latin typeface="Community Light"/>
                <a:cs typeface="Arial"/>
              </a:rPr>
              <a:t>Utilisez la formation en ligne pour que l’apprentissage des éléments théoriques se fasse en autonomie et consacrez les sessions en présentiel à la collaboration et à l’échange.</a:t>
            </a:r>
          </a:p>
        </p:txBody>
      </p:sp>
      <p:sp>
        <p:nvSpPr>
          <p:cNvPr id="23" name="TextBox 22">
            <a:extLst>
              <a:ext uri="{FF2B5EF4-FFF2-40B4-BE49-F238E27FC236}">
                <a16:creationId xmlns:a16="http://schemas.microsoft.com/office/drawing/2014/main" id="{D9CDF8A3-F4D5-C340-9E79-827AE3C254A4}"/>
              </a:ext>
            </a:extLst>
          </p:cNvPr>
          <p:cNvSpPr txBox="1"/>
          <p:nvPr/>
        </p:nvSpPr>
        <p:spPr>
          <a:xfrm>
            <a:off x="7910322" y="7866903"/>
            <a:ext cx="6854908" cy="3477875"/>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4600" dirty="0">
                <a:solidFill>
                  <a:srgbClr val="B03F1F"/>
                </a:solidFill>
                <a:latin typeface="Community Light"/>
                <a:cs typeface="Arial"/>
              </a:rPr>
              <a:t>Affinez votre approche</a:t>
            </a:r>
          </a:p>
          <a:p>
            <a:pPr defTabSz="1828514" rtl="0">
              <a:spcBef>
                <a:spcPct val="0"/>
              </a:spcBef>
              <a:spcAft>
                <a:spcPct val="0"/>
              </a:spcAft>
              <a:defRPr/>
            </a:pPr>
            <a:r>
              <a:rPr lang="fr-FR" sz="3600" dirty="0">
                <a:solidFill>
                  <a:srgbClr val="5E6869"/>
                </a:solidFill>
                <a:latin typeface="Community Light"/>
                <a:cs typeface="Arial"/>
              </a:rPr>
              <a:t>Quels sont les apprentissages à « externaliser » via la formation en ligne et quels sont ceux nécessitant des sessions en présentiel ? Faites des essais et menez des enquêtes pour connaître l’avis des participants et optimiser votre approche.</a:t>
            </a:r>
          </a:p>
        </p:txBody>
      </p:sp>
      <p:sp>
        <p:nvSpPr>
          <p:cNvPr id="25" name="TextBox 24">
            <a:extLst>
              <a:ext uri="{FF2B5EF4-FFF2-40B4-BE49-F238E27FC236}">
                <a16:creationId xmlns:a16="http://schemas.microsoft.com/office/drawing/2014/main" id="{9099F79C-CAF9-E246-8C60-2F561F9FCBC1}"/>
              </a:ext>
            </a:extLst>
          </p:cNvPr>
          <p:cNvSpPr txBox="1"/>
          <p:nvPr/>
        </p:nvSpPr>
        <p:spPr>
          <a:xfrm>
            <a:off x="16109782" y="7866903"/>
            <a:ext cx="6927814" cy="2923877"/>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4600">
                <a:solidFill>
                  <a:srgbClr val="B03F1F"/>
                </a:solidFill>
                <a:latin typeface="Community Light"/>
                <a:cs typeface="Arial"/>
              </a:rPr>
              <a:t>LinkedIn Learning peut vous aider</a:t>
            </a:r>
          </a:p>
          <a:p>
            <a:pPr defTabSz="1828514" rtl="0">
              <a:spcBef>
                <a:spcPct val="0"/>
              </a:spcBef>
              <a:spcAft>
                <a:spcPct val="0"/>
              </a:spcAft>
              <a:defRPr/>
            </a:pPr>
            <a:r>
              <a:rPr lang="fr-FR" sz="3600">
                <a:solidFill>
                  <a:srgbClr val="5E6869"/>
                </a:solidFill>
                <a:latin typeface="Community Light"/>
                <a:cs typeface="Arial"/>
              </a:rPr>
              <a:t>Nous proposons des cursus d’apprentissage que vous pouvez attribuer pour compléter les programmes courants relatifs aux talents (développement du leadership, évaluations des performances, etc.).</a:t>
            </a:r>
          </a:p>
        </p:txBody>
      </p:sp>
    </p:spTree>
    <p:extLst>
      <p:ext uri="{BB962C8B-B14F-4D97-AF65-F5344CB8AC3E}">
        <p14:creationId xmlns:p14="http://schemas.microsoft.com/office/powerpoint/2010/main" val="1600227309"/>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5" y="1385160"/>
            <a:ext cx="5066765" cy="9858570"/>
            <a:chOff x="1331027" y="4372842"/>
            <a:chExt cx="5066765" cy="9858570"/>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4600">
                  <a:solidFill>
                    <a:srgbClr val="B03F1F"/>
                  </a:solidFill>
                  <a:latin typeface="Community" panose="02000303040000020003" pitchFamily="2" charset="0"/>
                  <a:cs typeface="Arial"/>
                </a:rPr>
                <a:t>Stratégie</a:t>
              </a:r>
              <a:br>
                <a:rPr lang="en-US" sz="4600" spc="-100" dirty="0">
                  <a:solidFill>
                    <a:srgbClr val="B03F1F"/>
                  </a:solidFill>
                  <a:latin typeface="Community" panose="02000303040000020003" pitchFamily="2" charset="0"/>
                  <a:cs typeface="Arial"/>
                </a:rPr>
              </a:br>
              <a:r>
                <a:rPr lang="fr-FR" sz="4600">
                  <a:solidFill>
                    <a:srgbClr val="B03F1F"/>
                  </a:solidFill>
                  <a:latin typeface="Community" panose="02000303040000020003" pitchFamily="2" charset="0"/>
                  <a:cs typeface="Arial"/>
                </a:rPr>
                <a:t>de promotion n° 1</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5045461"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6200" dirty="0">
                  <a:solidFill>
                    <a:srgbClr val="B03F1F"/>
                  </a:solidFill>
                  <a:latin typeface="Community Light"/>
                  <a:cs typeface="Arial"/>
                </a:rPr>
                <a:t>Intégrez la formation en ligne à vos programmes de développement préexistants.</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19" name="TextBox 18">
            <a:extLst>
              <a:ext uri="{FF2B5EF4-FFF2-40B4-BE49-F238E27FC236}">
                <a16:creationId xmlns:a16="http://schemas.microsoft.com/office/drawing/2014/main" id="{61372713-526E-2849-8D1B-40C124B47A48}"/>
              </a:ext>
            </a:extLst>
          </p:cNvPr>
          <p:cNvSpPr txBox="1"/>
          <p:nvPr/>
        </p:nvSpPr>
        <p:spPr>
          <a:xfrm>
            <a:off x="7826342" y="2012495"/>
            <a:ext cx="9674267" cy="70788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4600">
                <a:solidFill>
                  <a:srgbClr val="5E6869"/>
                </a:solidFill>
                <a:latin typeface="Community" panose="02000303040000020003" pitchFamily="2" charset="0"/>
                <a:cs typeface="Arial"/>
              </a:rPr>
              <a:t>L’exemple de l’État du Nebraska.</a:t>
            </a:r>
          </a:p>
        </p:txBody>
      </p:sp>
      <p:sp>
        <p:nvSpPr>
          <p:cNvPr id="18" name="TextBox 17">
            <a:extLst>
              <a:ext uri="{FF2B5EF4-FFF2-40B4-BE49-F238E27FC236}">
                <a16:creationId xmlns:a16="http://schemas.microsoft.com/office/drawing/2014/main" id="{15D3FF5F-E321-2D49-AC36-A237B7ECA160}"/>
              </a:ext>
            </a:extLst>
          </p:cNvPr>
          <p:cNvSpPr txBox="1"/>
          <p:nvPr/>
        </p:nvSpPr>
        <p:spPr>
          <a:xfrm>
            <a:off x="7819362" y="3363488"/>
            <a:ext cx="9674267" cy="609397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3600">
                <a:solidFill>
                  <a:srgbClr val="5E6869"/>
                </a:solidFill>
                <a:latin typeface="Community Light"/>
                <a:cs typeface="Arial"/>
              </a:rPr>
              <a:t>Pour renforcer son plan de relève, l’administration de l’État du Nebraska a élaboré un programme de leadership à participation volontaire. Celui-ci comportait notamment une playlist LinkedIn Learning. </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fr-FR" sz="3600">
                <a:solidFill>
                  <a:srgbClr val="B03F1F"/>
                </a:solidFill>
                <a:latin typeface="Community" panose="02000303040000020003" pitchFamily="2" charset="0"/>
                <a:cs typeface="Arial"/>
              </a:rPr>
              <a:t>Quels ont été les résultats ?</a:t>
            </a:r>
            <a:br>
              <a:rPr lang="en-US" sz="3600" dirty="0">
                <a:solidFill>
                  <a:srgbClr val="5E6869"/>
                </a:solidFill>
                <a:latin typeface="Community Light"/>
                <a:cs typeface="Arial"/>
              </a:rPr>
            </a:br>
            <a:r>
              <a:rPr lang="fr-FR" sz="3600">
                <a:solidFill>
                  <a:srgbClr val="5E6869"/>
                </a:solidFill>
                <a:latin typeface="Community" panose="02000303040000020003" pitchFamily="2" charset="0"/>
                <a:cs typeface="Arial"/>
              </a:rPr>
              <a:t>Outre une participation des apprenants accrue, les employés ayant suivi le programme étaient 5 fois plus susceptibles d’être satisfaits de leur travail et 4 fois moins susceptibles de le quitter.</a:t>
            </a:r>
          </a:p>
          <a:p>
            <a:pPr defTabSz="1828514">
              <a:spcBef>
                <a:spcPct val="0"/>
              </a:spcBef>
              <a:spcAft>
                <a:spcPct val="0"/>
              </a:spcAft>
              <a:defRPr/>
            </a:pPr>
            <a:endParaRPr lang="en-US" sz="3600" dirty="0">
              <a:solidFill>
                <a:srgbClr val="5E6869"/>
              </a:solidFill>
              <a:latin typeface="Community Light"/>
              <a:cs typeface="Arial"/>
            </a:endParaRPr>
          </a:p>
        </p:txBody>
      </p:sp>
      <p:pic>
        <p:nvPicPr>
          <p:cNvPr id="3" name="Picture 2">
            <a:extLst>
              <a:ext uri="{FF2B5EF4-FFF2-40B4-BE49-F238E27FC236}">
                <a16:creationId xmlns:a16="http://schemas.microsoft.com/office/drawing/2014/main" id="{2338F852-E1C2-B84B-9239-D41A3B4E7405}"/>
              </a:ext>
            </a:extLst>
          </p:cNvPr>
          <p:cNvPicPr>
            <a:picLocks noChangeAspect="1"/>
          </p:cNvPicPr>
          <p:nvPr/>
        </p:nvPicPr>
        <p:blipFill>
          <a:blip r:embed="rId5"/>
          <a:stretch>
            <a:fillRect/>
          </a:stretch>
        </p:blipFill>
        <p:spPr>
          <a:xfrm>
            <a:off x="18874277" y="-11434"/>
            <a:ext cx="5512898" cy="13713677"/>
          </a:xfrm>
          <a:prstGeom prst="rect">
            <a:avLst/>
          </a:prstGeom>
        </p:spPr>
      </p:pic>
      <p:pic>
        <p:nvPicPr>
          <p:cNvPr id="26" name="Picture 25" descr="A close up of a sign&#10;&#10;Description automatically generated">
            <a:extLst>
              <a:ext uri="{FF2B5EF4-FFF2-40B4-BE49-F238E27FC236}">
                <a16:creationId xmlns:a16="http://schemas.microsoft.com/office/drawing/2014/main" id="{3900E7E4-8E52-E348-AE5D-87BD8F62EC68}"/>
              </a:ext>
            </a:extLst>
          </p:cNvPr>
          <p:cNvPicPr>
            <a:picLocks noChangeAspect="1"/>
          </p:cNvPicPr>
          <p:nvPr/>
        </p:nvPicPr>
        <p:blipFill>
          <a:blip r:embed="rId4"/>
          <a:stretch>
            <a:fillRect/>
          </a:stretch>
        </p:blipFill>
        <p:spPr>
          <a:xfrm>
            <a:off x="1050539" y="12888051"/>
            <a:ext cx="2090518" cy="287078"/>
          </a:xfrm>
          <a:prstGeom prst="rect">
            <a:avLst/>
          </a:prstGeom>
        </p:spPr>
      </p:pic>
    </p:spTree>
    <p:extLst>
      <p:ext uri="{BB962C8B-B14F-4D97-AF65-F5344CB8AC3E}">
        <p14:creationId xmlns:p14="http://schemas.microsoft.com/office/powerpoint/2010/main" val="4000622622"/>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sp>
        <p:nvSpPr>
          <p:cNvPr id="24" name="Rectangle 23">
            <a:extLst>
              <a:ext uri="{FF2B5EF4-FFF2-40B4-BE49-F238E27FC236}">
                <a16:creationId xmlns:a16="http://schemas.microsoft.com/office/drawing/2014/main" id="{9E744DCC-CBC1-1A4F-A347-823F957E3241}"/>
              </a:ext>
            </a:extLst>
          </p:cNvPr>
          <p:cNvSpPr/>
          <p:nvPr/>
        </p:nvSpPr>
        <p:spPr>
          <a:xfrm>
            <a:off x="1331025" y="1006535"/>
            <a:ext cx="21711596" cy="9728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7700">
                <a:solidFill>
                  <a:srgbClr val="44702B"/>
                </a:solidFill>
                <a:latin typeface="Community Light"/>
                <a:cs typeface="Arial"/>
              </a:rPr>
              <a:t>Introduction : pourquoi nous avons conçu ce guide et comment l’utiliser.</a:t>
            </a:r>
          </a:p>
        </p:txBody>
      </p:sp>
      <p:pic>
        <p:nvPicPr>
          <p:cNvPr id="19" name="Picture 18" descr="A close up of a sign&#10;&#10;Description automatically generated">
            <a:extLst>
              <a:ext uri="{FF2B5EF4-FFF2-40B4-BE49-F238E27FC236}">
                <a16:creationId xmlns:a16="http://schemas.microsoft.com/office/drawing/2014/main" id="{AEBF980F-0D59-7F4D-AD9A-014C7401FAD2}"/>
              </a:ext>
            </a:extLst>
          </p:cNvPr>
          <p:cNvPicPr>
            <a:picLocks noChangeAspect="1"/>
          </p:cNvPicPr>
          <p:nvPr/>
        </p:nvPicPr>
        <p:blipFill>
          <a:blip r:embed="rId4"/>
          <a:stretch>
            <a:fillRect/>
          </a:stretch>
        </p:blipFill>
        <p:spPr>
          <a:xfrm>
            <a:off x="1334092" y="12888051"/>
            <a:ext cx="2090518" cy="287078"/>
          </a:xfrm>
          <a:prstGeom prst="rect">
            <a:avLst/>
          </a:prstGeom>
        </p:spPr>
      </p:pic>
      <p:sp>
        <p:nvSpPr>
          <p:cNvPr id="22" name="TextBox 21">
            <a:extLst>
              <a:ext uri="{FF2B5EF4-FFF2-40B4-BE49-F238E27FC236}">
                <a16:creationId xmlns:a16="http://schemas.microsoft.com/office/drawing/2014/main" id="{A96179BB-E6EC-B141-B2B8-B3E2DC57C711}"/>
              </a:ext>
            </a:extLst>
          </p:cNvPr>
          <p:cNvSpPr txBox="1"/>
          <p:nvPr/>
        </p:nvSpPr>
        <p:spPr>
          <a:xfrm>
            <a:off x="1331025" y="3764980"/>
            <a:ext cx="6365413" cy="5539978"/>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3600">
                <a:solidFill>
                  <a:srgbClr val="5E6869"/>
                </a:solidFill>
                <a:latin typeface="Community Light"/>
                <a:cs typeface="Arial"/>
              </a:rPr>
              <a:t>Pour élaborer notre rapport Workplace Learning </a:t>
            </a:r>
            <a:r>
              <a:rPr lang="fr-FR" sz="3600">
                <a:solidFill>
                  <a:srgbClr val="44702B"/>
                </a:solidFill>
                <a:latin typeface="Community Light"/>
                <a:cs typeface="Arial"/>
                <a:hlinkClick r:id="rId5"/>
              </a:rPr>
              <a:t>2020</a:t>
            </a:r>
            <a:r>
              <a:rPr lang="fr-FR" sz="3600">
                <a:solidFill>
                  <a:srgbClr val="5E6869"/>
                </a:solidFill>
                <a:latin typeface="Community Light"/>
                <a:cs typeface="Arial"/>
              </a:rPr>
              <a:t>, nous avons interrogé des spécialistes des talents du monde entier travaillant dans la fonction publique. Et une tendance claire se dessine :</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fr-FR" sz="3600">
                <a:solidFill>
                  <a:srgbClr val="5E6869"/>
                </a:solidFill>
                <a:latin typeface="Community Light"/>
                <a:cs typeface="Arial"/>
              </a:rPr>
              <a:t>La principale priorité des développeurs de talents dans le secteur public est d’améliorer la participation à leurs programmes de formation.</a:t>
            </a:r>
          </a:p>
        </p:txBody>
      </p:sp>
      <p:grpSp>
        <p:nvGrpSpPr>
          <p:cNvPr id="32" name="Group 31">
            <a:extLst>
              <a:ext uri="{FF2B5EF4-FFF2-40B4-BE49-F238E27FC236}">
                <a16:creationId xmlns:a16="http://schemas.microsoft.com/office/drawing/2014/main" id="{34B385BC-5CE5-D048-824F-DCC37C089410}"/>
              </a:ext>
            </a:extLst>
          </p:cNvPr>
          <p:cNvGrpSpPr/>
          <p:nvPr/>
        </p:nvGrpSpPr>
        <p:grpSpPr>
          <a:xfrm>
            <a:off x="16769916" y="3736791"/>
            <a:ext cx="6286234" cy="7512291"/>
            <a:chOff x="16769916" y="4591250"/>
            <a:chExt cx="6286234" cy="7512291"/>
          </a:xfrm>
        </p:grpSpPr>
        <p:sp>
          <p:nvSpPr>
            <p:cNvPr id="33" name="Oval 32">
              <a:extLst>
                <a:ext uri="{FF2B5EF4-FFF2-40B4-BE49-F238E27FC236}">
                  <a16:creationId xmlns:a16="http://schemas.microsoft.com/office/drawing/2014/main" id="{EFB46198-8EB0-1B4F-A3BE-EDF2C4E94E5A}"/>
                </a:ext>
              </a:extLst>
            </p:cNvPr>
            <p:cNvSpPr/>
            <p:nvPr/>
          </p:nvSpPr>
          <p:spPr>
            <a:xfrm>
              <a:off x="16769916" y="4591250"/>
              <a:ext cx="6286234" cy="6242418"/>
            </a:xfrm>
            <a:prstGeom prst="ellipse">
              <a:avLst/>
            </a:prstGeom>
            <a:solidFill>
              <a:srgbClr val="D6EB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9pPr>
            </a:lstStyle>
            <a:p>
              <a:pPr algn="ctr" defTabSz="457096">
                <a:defRPr/>
              </a:pPr>
              <a:endParaRPr lang="en-US" sz="900">
                <a:solidFill>
                  <a:srgbClr val="FFFFFF"/>
                </a:solidFill>
                <a:latin typeface="Community" panose="02000303040000020003" pitchFamily="2" charset="0"/>
                <a:ea typeface="+mn-ea"/>
              </a:endParaRPr>
            </a:p>
          </p:txBody>
        </p:sp>
        <p:sp>
          <p:nvSpPr>
            <p:cNvPr id="34" name="TextBox 33">
              <a:extLst>
                <a:ext uri="{FF2B5EF4-FFF2-40B4-BE49-F238E27FC236}">
                  <a16:creationId xmlns:a16="http://schemas.microsoft.com/office/drawing/2014/main" id="{7F211364-A121-8A4D-929A-9C395019A319}"/>
                </a:ext>
              </a:extLst>
            </p:cNvPr>
            <p:cNvSpPr txBox="1"/>
            <p:nvPr/>
          </p:nvSpPr>
          <p:spPr>
            <a:xfrm>
              <a:off x="17509067" y="6967447"/>
              <a:ext cx="4695462" cy="3662541"/>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fr-FR" sz="3400" dirty="0">
                  <a:solidFill>
                    <a:srgbClr val="5E6869"/>
                  </a:solidFill>
                  <a:latin typeface="Community Light" panose="02000303040000020003" pitchFamily="2" charset="0"/>
                  <a:cs typeface="Arial" panose="020B0604020202020204" pitchFamily="34" charset="0"/>
                </a:rPr>
                <a:t>La principale priorité des développeurs de talents dans la fonction publique est d’accroître la participation à leurs programmes </a:t>
              </a:r>
              <a:br>
                <a:rPr lang="fr-FR" sz="3400" dirty="0">
                  <a:solidFill>
                    <a:srgbClr val="5E6869"/>
                  </a:solidFill>
                  <a:latin typeface="Community Light" panose="02000303040000020003" pitchFamily="2" charset="0"/>
                  <a:cs typeface="Arial" panose="020B0604020202020204" pitchFamily="34" charset="0"/>
                </a:rPr>
              </a:br>
              <a:r>
                <a:rPr lang="fr-FR" sz="3400" dirty="0">
                  <a:solidFill>
                    <a:srgbClr val="5E6869"/>
                  </a:solidFill>
                  <a:latin typeface="Community Light" panose="02000303040000020003" pitchFamily="2" charset="0"/>
                  <a:cs typeface="Arial" panose="020B0604020202020204" pitchFamily="34" charset="0"/>
                </a:rPr>
                <a:t>de formation*.</a:t>
              </a:r>
            </a:p>
          </p:txBody>
        </p:sp>
        <p:sp>
          <p:nvSpPr>
            <p:cNvPr id="35" name="TextBox 34">
              <a:extLst>
                <a:ext uri="{FF2B5EF4-FFF2-40B4-BE49-F238E27FC236}">
                  <a16:creationId xmlns:a16="http://schemas.microsoft.com/office/drawing/2014/main" id="{44910551-2143-6E41-9BB4-B774F47D1A72}"/>
                </a:ext>
              </a:extLst>
            </p:cNvPr>
            <p:cNvSpPr txBox="1"/>
            <p:nvPr/>
          </p:nvSpPr>
          <p:spPr>
            <a:xfrm>
              <a:off x="18060605" y="4824776"/>
              <a:ext cx="3592387" cy="2462213"/>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fr-FR" sz="16000" dirty="0">
                  <a:solidFill>
                    <a:srgbClr val="44702B"/>
                  </a:solidFill>
                  <a:latin typeface="Community Light" panose="02000303040000020003" pitchFamily="2" charset="0"/>
                  <a:cs typeface="AvenirNext LT Pro Regular"/>
                </a:rPr>
                <a:t>N° 1</a:t>
              </a:r>
            </a:p>
          </p:txBody>
        </p:sp>
        <p:sp>
          <p:nvSpPr>
            <p:cNvPr id="36" name="TextBox 35">
              <a:extLst>
                <a:ext uri="{FF2B5EF4-FFF2-40B4-BE49-F238E27FC236}">
                  <a16:creationId xmlns:a16="http://schemas.microsoft.com/office/drawing/2014/main" id="{8FEF1066-659F-4D48-B247-547DAF309D49}"/>
                </a:ext>
              </a:extLst>
            </p:cNvPr>
            <p:cNvSpPr txBox="1"/>
            <p:nvPr/>
          </p:nvSpPr>
          <p:spPr>
            <a:xfrm>
              <a:off x="17887567" y="11426433"/>
              <a:ext cx="3938464" cy="677108"/>
            </a:xfrm>
            <a:prstGeom prst="rect">
              <a:avLst/>
            </a:prstGeom>
          </p:spPr>
          <p:txBody>
            <a:bodyPr vert="horz" wrap="square" lIns="0" tIns="0" rIns="0" bIns="0" rtlCol="0">
              <a:spAutoFit/>
            </a:bodyPr>
            <a:lstStyle>
              <a:defPPr>
                <a:defRPr lang="en-US"/>
              </a:defPPr>
            </a:lstStyle>
            <a:p>
              <a:pPr algn="ctr" defTabSz="914012" rtl="0">
                <a:spcBef>
                  <a:spcPct val="0"/>
                </a:spcBef>
                <a:spcAft>
                  <a:spcPct val="0"/>
                </a:spcAft>
                <a:defRPr/>
              </a:pPr>
              <a:r>
                <a:rPr lang="fr-FR" sz="2200">
                  <a:solidFill>
                    <a:srgbClr val="44702B"/>
                  </a:solidFill>
                  <a:latin typeface="Community Light" panose="02000303040000020003" pitchFamily="2" charset="0"/>
                  <a:cs typeface="Arial" panose="020B0604020202020204" pitchFamily="34" charset="0"/>
                  <a:hlinkClick r:id="rId5"/>
                </a:rPr>
                <a:t>Source : rapport Workplace Learning 2020 pour la fonction publique</a:t>
              </a:r>
            </a:p>
          </p:txBody>
        </p:sp>
      </p:grpSp>
      <p:sp>
        <p:nvSpPr>
          <p:cNvPr id="37" name="TextBox 36">
            <a:extLst>
              <a:ext uri="{FF2B5EF4-FFF2-40B4-BE49-F238E27FC236}">
                <a16:creationId xmlns:a16="http://schemas.microsoft.com/office/drawing/2014/main" id="{9C1F6B4A-1C57-C744-9383-3664CE91F707}"/>
              </a:ext>
            </a:extLst>
          </p:cNvPr>
          <p:cNvSpPr txBox="1"/>
          <p:nvPr/>
        </p:nvSpPr>
        <p:spPr>
          <a:xfrm>
            <a:off x="9040990" y="3764980"/>
            <a:ext cx="6320758" cy="8369984"/>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3600">
                <a:solidFill>
                  <a:srgbClr val="5E6869"/>
                </a:solidFill>
                <a:latin typeface="Community Light"/>
                <a:cs typeface="Arial"/>
              </a:rPr>
              <a:t>Mais une question se pose : comment faire ? Comment mettre en place une participation active aux formations en ligne au sein de votre organisation ?</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fr-FR" sz="3600">
                <a:solidFill>
                  <a:srgbClr val="5E6869"/>
                </a:solidFill>
                <a:latin typeface="Community Light"/>
                <a:cs typeface="Arial"/>
              </a:rPr>
              <a:t>Ce guide est précisément conçu pour vous y aider. Voici 10 stratégies éprouvées pour inciter les fonctionnaires à utiliser LinkedIn Learning. Il n’est pas nécessaire de toutes les adopter : concentrez-vous sur celles qui vous conviennent le mieux pour favoriser une implication réelle.</a:t>
            </a:r>
          </a:p>
          <a:p>
            <a:pPr defTabSz="914036">
              <a:lnSpc>
                <a:spcPct val="120000"/>
              </a:lnSpc>
              <a:spcBef>
                <a:spcPct val="0"/>
              </a:spcBef>
              <a:spcAft>
                <a:spcPct val="0"/>
              </a:spcAft>
              <a:defRPr/>
            </a:pPr>
            <a:endParaRPr lang="en-US" sz="3600" dirty="0">
              <a:solidFill>
                <a:srgbClr val="5E6869"/>
              </a:solidFill>
              <a:latin typeface="Community Light" panose="02000303040000020003" pitchFamily="2" charset="0"/>
              <a:cs typeface="Arial" panose="020B0604020202020204" pitchFamily="34" charset="0"/>
            </a:endParaRPr>
          </a:p>
        </p:txBody>
      </p:sp>
    </p:spTree>
    <p:extLst>
      <p:ext uri="{BB962C8B-B14F-4D97-AF65-F5344CB8AC3E}">
        <p14:creationId xmlns:p14="http://schemas.microsoft.com/office/powerpoint/2010/main" val="2742594902"/>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7" name="Group 6">
            <a:extLst>
              <a:ext uri="{FF2B5EF4-FFF2-40B4-BE49-F238E27FC236}">
                <a16:creationId xmlns:a16="http://schemas.microsoft.com/office/drawing/2014/main" id="{37C51DD7-FE8D-F547-BF30-87036C1C4010}"/>
              </a:ext>
            </a:extLst>
          </p:cNvPr>
          <p:cNvGrpSpPr/>
          <p:nvPr/>
        </p:nvGrpSpPr>
        <p:grpSpPr>
          <a:xfrm>
            <a:off x="18626514" y="1385159"/>
            <a:ext cx="4408328" cy="6620210"/>
            <a:chOff x="18626514" y="2441578"/>
            <a:chExt cx="4408328" cy="6620210"/>
          </a:xfrm>
        </p:grpSpPr>
        <p:sp>
          <p:nvSpPr>
            <p:cNvPr id="5" name="Rectangle 4">
              <a:extLst>
                <a:ext uri="{FF2B5EF4-FFF2-40B4-BE49-F238E27FC236}">
                  <a16:creationId xmlns:a16="http://schemas.microsoft.com/office/drawing/2014/main" id="{C3E40950-087E-6C41-93C9-30195B23F714}"/>
                </a:ext>
              </a:extLst>
            </p:cNvPr>
            <p:cNvSpPr/>
            <p:nvPr/>
          </p:nvSpPr>
          <p:spPr>
            <a:xfrm>
              <a:off x="18626517" y="2441578"/>
              <a:ext cx="4408325" cy="6620210"/>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83F8BFE3-E3FD-B140-B7D0-CCBE65A3DF88}"/>
                </a:ext>
              </a:extLst>
            </p:cNvPr>
            <p:cNvGrpSpPr/>
            <p:nvPr/>
          </p:nvGrpSpPr>
          <p:grpSpPr>
            <a:xfrm>
              <a:off x="18626514" y="2668632"/>
              <a:ext cx="4408325" cy="5070205"/>
              <a:chOff x="18626514" y="2847534"/>
              <a:chExt cx="4408325" cy="5070205"/>
            </a:xfrm>
          </p:grpSpPr>
          <p:sp>
            <p:nvSpPr>
              <p:cNvPr id="42" name="TextBox 41">
                <a:extLst>
                  <a:ext uri="{FF2B5EF4-FFF2-40B4-BE49-F238E27FC236}">
                    <a16:creationId xmlns:a16="http://schemas.microsoft.com/office/drawing/2014/main" id="{31F759AC-1C6B-604A-80EC-FDC1745B2CCD}"/>
                  </a:ext>
                </a:extLst>
              </p:cNvPr>
              <p:cNvSpPr txBox="1"/>
              <p:nvPr/>
            </p:nvSpPr>
            <p:spPr>
              <a:xfrm>
                <a:off x="19018131" y="5269578"/>
                <a:ext cx="3625090" cy="2648161"/>
              </a:xfrm>
              <a:prstGeom prst="rect">
                <a:avLst/>
              </a:prstGeom>
            </p:spPr>
            <p:txBody>
              <a:bodyPr vert="horz" wrap="square" lIns="0" tIns="0" rIns="0" bIns="0" rtlCol="0">
                <a:spAutoFit/>
              </a:bodyPr>
              <a:lstStyle>
                <a:defPPr>
                  <a:defRPr lang="en-US"/>
                </a:defPPr>
              </a:lstStyle>
              <a:p>
                <a:pPr algn="ctr" defTabSz="457096" rtl="0">
                  <a:lnSpc>
                    <a:spcPct val="125000"/>
                  </a:lnSpc>
                  <a:spcBef>
                    <a:spcPct val="0"/>
                  </a:spcBef>
                  <a:spcAft>
                    <a:spcPct val="0"/>
                  </a:spcAft>
                  <a:defRPr/>
                </a:pPr>
                <a:r>
                  <a:rPr lang="fr-FR" sz="2800" dirty="0">
                    <a:solidFill>
                      <a:srgbClr val="556679"/>
                    </a:solidFill>
                    <a:latin typeface="Community Light" panose="02000303040000020003" pitchFamily="2" charset="0"/>
                    <a:cs typeface="Arial" panose="020B0604020202020204" pitchFamily="34" charset="0"/>
                  </a:rPr>
                  <a:t>des employés déclarent qu’ils resteraient plus longtemps dans une organisation si davantage de possibilités de formation et d’évolution leur étaient proposées.*</a:t>
                </a:r>
              </a:p>
            </p:txBody>
          </p:sp>
          <p:sp>
            <p:nvSpPr>
              <p:cNvPr id="43" name="TextBox 42">
                <a:extLst>
                  <a:ext uri="{FF2B5EF4-FFF2-40B4-BE49-F238E27FC236}">
                    <a16:creationId xmlns:a16="http://schemas.microsoft.com/office/drawing/2014/main" id="{BA9339E9-FC39-9D41-B9E0-2BFA693A8A74}"/>
                  </a:ext>
                </a:extLst>
              </p:cNvPr>
              <p:cNvSpPr txBox="1"/>
              <p:nvPr/>
            </p:nvSpPr>
            <p:spPr>
              <a:xfrm>
                <a:off x="18626514" y="2847534"/>
                <a:ext cx="4408325" cy="2462213"/>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fr-FR" sz="16000" dirty="0">
                    <a:solidFill>
                      <a:srgbClr val="B03F1F"/>
                    </a:solidFill>
                    <a:latin typeface="Community Light" panose="02000303040000020003" pitchFamily="2" charset="0"/>
                    <a:cs typeface="AvenirNext LT Pro Regular"/>
                  </a:rPr>
                  <a:t>94%</a:t>
                </a:r>
              </a:p>
            </p:txBody>
          </p:sp>
        </p:grpSp>
      </p:grpSp>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5" y="1385160"/>
            <a:ext cx="4437408" cy="9858570"/>
            <a:chOff x="1331027" y="4372842"/>
            <a:chExt cx="4437408" cy="9858570"/>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4600">
                  <a:solidFill>
                    <a:srgbClr val="B03F1F"/>
                  </a:solidFill>
                  <a:latin typeface="Community" panose="02000303040000020003" pitchFamily="2" charset="0"/>
                  <a:cs typeface="Arial"/>
                </a:rPr>
                <a:t>Stratégie</a:t>
              </a:r>
              <a:br>
                <a:rPr lang="en-US" sz="4600" spc="-100" dirty="0">
                  <a:solidFill>
                    <a:srgbClr val="B03F1F"/>
                  </a:solidFill>
                  <a:latin typeface="Community" panose="02000303040000020003" pitchFamily="2" charset="0"/>
                  <a:cs typeface="Arial"/>
                </a:rPr>
              </a:br>
              <a:r>
                <a:rPr lang="fr-FR" sz="4600">
                  <a:solidFill>
                    <a:srgbClr val="B03F1F"/>
                  </a:solidFill>
                  <a:latin typeface="Community" panose="02000303040000020003" pitchFamily="2" charset="0"/>
                  <a:cs typeface="Arial"/>
                </a:rPr>
                <a:t>de promotion n° 2</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4400545"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6200">
                  <a:solidFill>
                    <a:srgbClr val="B03F1F"/>
                  </a:solidFill>
                  <a:latin typeface="Community Light"/>
                  <a:cs typeface="Arial"/>
                </a:rPr>
                <a:t>Promotion par les employés</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19" name="TextBox 18">
            <a:extLst>
              <a:ext uri="{FF2B5EF4-FFF2-40B4-BE49-F238E27FC236}">
                <a16:creationId xmlns:a16="http://schemas.microsoft.com/office/drawing/2014/main" id="{FCC46B48-0762-1C49-8927-87B1B7BBB34C}"/>
              </a:ext>
            </a:extLst>
          </p:cNvPr>
          <p:cNvSpPr txBox="1"/>
          <p:nvPr/>
        </p:nvSpPr>
        <p:spPr>
          <a:xfrm>
            <a:off x="7819362" y="1385160"/>
            <a:ext cx="4168347" cy="10525958"/>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3600" dirty="0">
                <a:solidFill>
                  <a:srgbClr val="5E6869"/>
                </a:solidFill>
                <a:latin typeface="Community Light"/>
                <a:cs typeface="Arial"/>
              </a:rPr>
              <a:t>Se contenter de dire aux personnes ce qu’elles doivent faire (ici, se former) est rarement la meilleure solution. Il est préférable d’essayer de les impliquer dans le processus, afin qu’elles fassent partie de la solution.</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fr-FR" sz="3600" dirty="0">
                <a:solidFill>
                  <a:srgbClr val="5E6869"/>
                </a:solidFill>
                <a:latin typeface="Community Light"/>
                <a:cs typeface="Arial"/>
              </a:rPr>
              <a:t>C’est pourquoi vous devez encourager les employés eux-mêmes à promouvoir la formation. En faisant d’eux vos ambassadeurs, vous améliorerez la participation de façon naturelle.</a:t>
            </a:r>
          </a:p>
          <a:p>
            <a:pPr defTabSz="1828514">
              <a:spcBef>
                <a:spcPct val="0"/>
              </a:spcBef>
              <a:spcAft>
                <a:spcPct val="0"/>
              </a:spcAft>
              <a:defRPr/>
            </a:pPr>
            <a:endParaRPr lang="en-US" sz="3600" dirty="0">
              <a:solidFill>
                <a:srgbClr val="5E6869"/>
              </a:solidFill>
              <a:latin typeface="Community Light"/>
              <a:cs typeface="Arial"/>
            </a:endParaRPr>
          </a:p>
        </p:txBody>
      </p:sp>
      <p:sp>
        <p:nvSpPr>
          <p:cNvPr id="20" name="TextBox 19">
            <a:extLst>
              <a:ext uri="{FF2B5EF4-FFF2-40B4-BE49-F238E27FC236}">
                <a16:creationId xmlns:a16="http://schemas.microsoft.com/office/drawing/2014/main" id="{753CDFFB-798E-3C48-A083-FC030E9DEEFD}"/>
              </a:ext>
            </a:extLst>
          </p:cNvPr>
          <p:cNvSpPr txBox="1"/>
          <p:nvPr/>
        </p:nvSpPr>
        <p:spPr>
          <a:xfrm>
            <a:off x="13332261" y="1385159"/>
            <a:ext cx="4168348" cy="10525958"/>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3600">
                <a:solidFill>
                  <a:srgbClr val="5E6869"/>
                </a:solidFill>
                <a:latin typeface="Community Light"/>
                <a:cs typeface="Arial"/>
              </a:rPr>
              <a:t>Certains de nos clients (notamment l’État du Missouri) sont parvenus à le faire de manière très efficace. Leurs employés ont ainsi développé un véritable enthousiasme pour la formation, allant même jusqu’à créer leurs propres communautés.</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fr-FR" sz="3600">
                <a:solidFill>
                  <a:srgbClr val="5E6869"/>
                </a:solidFill>
                <a:latin typeface="Community Light"/>
                <a:cs typeface="Arial"/>
              </a:rPr>
              <a:t>Un tel résultat demande certes un travail en amont, mais voir vos propres employés devenir les premiers promoteurs de la formation est incroyablement gratifiant.</a:t>
            </a:r>
          </a:p>
          <a:p>
            <a:pPr defTabSz="1828514">
              <a:spcBef>
                <a:spcPct val="0"/>
              </a:spcBef>
              <a:spcAft>
                <a:spcPct val="0"/>
              </a:spcAft>
              <a:defRPr/>
            </a:pPr>
            <a:endParaRPr lang="en-US" sz="3600" dirty="0">
              <a:solidFill>
                <a:srgbClr val="5E6869"/>
              </a:solidFill>
              <a:latin typeface="Community Light"/>
              <a:cs typeface="Arial"/>
            </a:endParaRPr>
          </a:p>
        </p:txBody>
      </p:sp>
      <p:sp>
        <p:nvSpPr>
          <p:cNvPr id="22" name="TextBox 21">
            <a:extLst>
              <a:ext uri="{FF2B5EF4-FFF2-40B4-BE49-F238E27FC236}">
                <a16:creationId xmlns:a16="http://schemas.microsoft.com/office/drawing/2014/main" id="{866AE37D-5376-D243-BE30-AF286DC6271C}"/>
              </a:ext>
            </a:extLst>
          </p:cNvPr>
          <p:cNvSpPr txBox="1"/>
          <p:nvPr/>
        </p:nvSpPr>
        <p:spPr>
          <a:xfrm>
            <a:off x="18626515" y="8529373"/>
            <a:ext cx="4408325" cy="677108"/>
          </a:xfrm>
          <a:prstGeom prst="rect">
            <a:avLst/>
          </a:prstGeom>
        </p:spPr>
        <p:txBody>
          <a:bodyPr vert="horz" wrap="square" lIns="0" tIns="0" rIns="0" bIns="0" rtlCol="0">
            <a:spAutoFit/>
          </a:bodyPr>
          <a:lstStyle>
            <a:defPPr>
              <a:defRPr lang="en-US"/>
            </a:defPPr>
          </a:lstStyle>
          <a:p>
            <a:pPr algn="ctr" defTabSz="914012" rtl="0">
              <a:spcBef>
                <a:spcPct val="0"/>
              </a:spcBef>
              <a:spcAft>
                <a:spcPct val="0"/>
              </a:spcAft>
              <a:defRPr/>
            </a:pPr>
            <a:r>
              <a:rPr lang="fr-FR" sz="2200">
                <a:solidFill>
                  <a:srgbClr val="5E6869"/>
                </a:solidFill>
                <a:latin typeface="Community Light" panose="02000303040000020003" pitchFamily="2" charset="0"/>
                <a:cs typeface="Arial" panose="020B0604020202020204" pitchFamily="34" charset="0"/>
              </a:rPr>
              <a:t>*Source : </a:t>
            </a:r>
            <a:r>
              <a:rPr lang="fr-FR" sz="2200">
                <a:solidFill>
                  <a:srgbClr val="B03F1F"/>
                </a:solidFill>
                <a:latin typeface="Community Light" panose="02000303040000020003" pitchFamily="2" charset="0"/>
                <a:cs typeface="Arial" panose="020B0604020202020204" pitchFamily="34" charset="0"/>
                <a:hlinkClick r:id="rId5"/>
              </a:rPr>
              <a:t>rapport Workplace Learning 2018</a:t>
            </a:r>
          </a:p>
        </p:txBody>
      </p:sp>
    </p:spTree>
    <p:extLst>
      <p:ext uri="{BB962C8B-B14F-4D97-AF65-F5344CB8AC3E}">
        <p14:creationId xmlns:p14="http://schemas.microsoft.com/office/powerpoint/2010/main" val="1163826686"/>
      </p:ext>
    </p:extLst>
  </p:cSld>
  <p:clrMapOvr>
    <a:masterClrMapping/>
  </p:clrMapOvr>
  <p:transition spd="slow">
    <p:wipe/>
  </p:transition>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5" y="1385160"/>
            <a:ext cx="4437408" cy="9858570"/>
            <a:chOff x="1331027" y="4372842"/>
            <a:chExt cx="4437408" cy="9858570"/>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4600">
                  <a:solidFill>
                    <a:srgbClr val="B03F1F"/>
                  </a:solidFill>
                  <a:latin typeface="Community" panose="02000303040000020003" pitchFamily="2" charset="0"/>
                  <a:cs typeface="Arial"/>
                </a:rPr>
                <a:t>Stratégie</a:t>
              </a:r>
              <a:br>
                <a:rPr lang="en-US" sz="4600" spc="-100" dirty="0">
                  <a:solidFill>
                    <a:srgbClr val="B03F1F"/>
                  </a:solidFill>
                  <a:latin typeface="Community" panose="02000303040000020003" pitchFamily="2" charset="0"/>
                  <a:cs typeface="Arial"/>
                </a:rPr>
              </a:br>
              <a:r>
                <a:rPr lang="fr-FR" sz="4600">
                  <a:solidFill>
                    <a:srgbClr val="B03F1F"/>
                  </a:solidFill>
                  <a:latin typeface="Community" panose="02000303040000020003" pitchFamily="2" charset="0"/>
                  <a:cs typeface="Arial"/>
                </a:rPr>
                <a:t>de promotion n° 2</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4400545"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6200">
                  <a:solidFill>
                    <a:srgbClr val="B03F1F"/>
                  </a:solidFill>
                  <a:latin typeface="Community Light"/>
                  <a:cs typeface="Arial"/>
                </a:rPr>
                <a:t>Promotion par les employés</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21" name="TextBox 20">
            <a:extLst>
              <a:ext uri="{FF2B5EF4-FFF2-40B4-BE49-F238E27FC236}">
                <a16:creationId xmlns:a16="http://schemas.microsoft.com/office/drawing/2014/main" id="{3BF049A2-CDC2-AB40-9F65-3C76B548A012}"/>
              </a:ext>
            </a:extLst>
          </p:cNvPr>
          <p:cNvSpPr txBox="1"/>
          <p:nvPr/>
        </p:nvSpPr>
        <p:spPr>
          <a:xfrm>
            <a:off x="7910322" y="1146702"/>
            <a:ext cx="15180190" cy="70788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4600" dirty="0">
                <a:solidFill>
                  <a:srgbClr val="5E6869"/>
                </a:solidFill>
                <a:latin typeface="Community" panose="02000303040000020003" pitchFamily="2" charset="0"/>
                <a:cs typeface="Arial"/>
              </a:rPr>
              <a:t>Comment faire.</a:t>
            </a:r>
          </a:p>
        </p:txBody>
      </p:sp>
      <p:sp>
        <p:nvSpPr>
          <p:cNvPr id="23" name="TextBox 22">
            <a:extLst>
              <a:ext uri="{FF2B5EF4-FFF2-40B4-BE49-F238E27FC236}">
                <a16:creationId xmlns:a16="http://schemas.microsoft.com/office/drawing/2014/main" id="{4DAB8DEC-8314-D74D-B05F-DF54F72A7626}"/>
              </a:ext>
            </a:extLst>
          </p:cNvPr>
          <p:cNvSpPr txBox="1"/>
          <p:nvPr/>
        </p:nvSpPr>
        <p:spPr>
          <a:xfrm>
            <a:off x="7910322" y="2172313"/>
            <a:ext cx="6686211" cy="2954655"/>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fr-FR" sz="4800" dirty="0">
                <a:solidFill>
                  <a:srgbClr val="B13F21"/>
                </a:solidFill>
                <a:latin typeface="Community Light" panose="02000303040000020003" pitchFamily="2" charset="0"/>
                <a:cs typeface="Arial" panose="020B0604020202020204" pitchFamily="34" charset="0"/>
              </a:rPr>
              <a:t>Demandez l’avis des employés</a:t>
            </a:r>
          </a:p>
          <a:p>
            <a:pPr defTabSz="914012" rtl="0">
              <a:spcBef>
                <a:spcPct val="0"/>
              </a:spcBef>
              <a:spcAft>
                <a:spcPct val="0"/>
              </a:spcAft>
              <a:defRPr/>
            </a:pPr>
            <a:r>
              <a:rPr lang="fr-FR" sz="3600" dirty="0">
                <a:solidFill>
                  <a:srgbClr val="5E6869"/>
                </a:solidFill>
                <a:latin typeface="Community Light" panose="02000303040000020003" pitchFamily="2" charset="0"/>
                <a:cs typeface="Arial" panose="020B0604020202020204" pitchFamily="34" charset="0"/>
              </a:rPr>
              <a:t>Pour renforcer la participation, demandez aux employés quelles sont leurs principales attentes en matière de formation, puis élaborez des playlists en conséquence.</a:t>
            </a:r>
          </a:p>
        </p:txBody>
      </p:sp>
      <p:sp>
        <p:nvSpPr>
          <p:cNvPr id="24" name="TextBox 23">
            <a:extLst>
              <a:ext uri="{FF2B5EF4-FFF2-40B4-BE49-F238E27FC236}">
                <a16:creationId xmlns:a16="http://schemas.microsoft.com/office/drawing/2014/main" id="{3BF8344F-8C5F-EF45-88BD-9387BC687B76}"/>
              </a:ext>
            </a:extLst>
          </p:cNvPr>
          <p:cNvSpPr txBox="1"/>
          <p:nvPr/>
        </p:nvSpPr>
        <p:spPr>
          <a:xfrm>
            <a:off x="16107028" y="2226417"/>
            <a:ext cx="6927814" cy="2954655"/>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fr-FR" sz="4800" dirty="0">
                <a:solidFill>
                  <a:srgbClr val="B13F21"/>
                </a:solidFill>
                <a:latin typeface="Community Light" panose="02000303040000020003" pitchFamily="2" charset="0"/>
                <a:cs typeface="Arial" panose="020B0604020202020204" pitchFamily="34" charset="0"/>
              </a:rPr>
              <a:t>Identifiez vos soutiens</a:t>
            </a:r>
          </a:p>
          <a:p>
            <a:pPr defTabSz="914012" rtl="0">
              <a:spcBef>
                <a:spcPct val="0"/>
              </a:spcBef>
              <a:spcAft>
                <a:spcPct val="0"/>
              </a:spcAft>
              <a:defRPr/>
            </a:pPr>
            <a:r>
              <a:rPr lang="fr-FR" sz="3600" dirty="0">
                <a:solidFill>
                  <a:srgbClr val="5E6869"/>
                </a:solidFill>
                <a:latin typeface="Community Light" panose="02000303040000020003" pitchFamily="2" charset="0"/>
                <a:cs typeface="Arial" panose="020B0604020202020204" pitchFamily="34" charset="0"/>
              </a:rPr>
              <a:t>Commencez par vous adresser aux employés les plus enthousiastes à l’idée d’apprendre, et faites d’eux vos plus grands soutiens pour promouvoir la formation.</a:t>
            </a:r>
          </a:p>
        </p:txBody>
      </p:sp>
      <p:sp>
        <p:nvSpPr>
          <p:cNvPr id="25" name="TextBox 24">
            <a:extLst>
              <a:ext uri="{FF2B5EF4-FFF2-40B4-BE49-F238E27FC236}">
                <a16:creationId xmlns:a16="http://schemas.microsoft.com/office/drawing/2014/main" id="{5A3FF73A-4E21-A44A-9ABB-9994F8E12244}"/>
              </a:ext>
            </a:extLst>
          </p:cNvPr>
          <p:cNvSpPr txBox="1"/>
          <p:nvPr/>
        </p:nvSpPr>
        <p:spPr>
          <a:xfrm>
            <a:off x="7873318" y="6865716"/>
            <a:ext cx="6686211" cy="4062651"/>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fr-FR" sz="4800" dirty="0">
                <a:solidFill>
                  <a:srgbClr val="B13F21"/>
                </a:solidFill>
                <a:latin typeface="Community Light" panose="02000303040000020003" pitchFamily="2" charset="0"/>
                <a:cs typeface="Arial" panose="020B0604020202020204" pitchFamily="34" charset="0"/>
              </a:rPr>
              <a:t>Mettez en avant vos soutiens</a:t>
            </a:r>
          </a:p>
          <a:p>
            <a:pPr defTabSz="914012" rtl="0">
              <a:spcBef>
                <a:spcPct val="0"/>
              </a:spcBef>
              <a:spcAft>
                <a:spcPct val="0"/>
              </a:spcAft>
              <a:defRPr/>
            </a:pPr>
            <a:r>
              <a:rPr lang="fr-FR" sz="3600" dirty="0">
                <a:solidFill>
                  <a:srgbClr val="5E6869"/>
                </a:solidFill>
                <a:latin typeface="Community Light" panose="02000303040000020003" pitchFamily="2" charset="0"/>
                <a:cs typeface="Arial" panose="020B0604020202020204" pitchFamily="34" charset="0"/>
              </a:rPr>
              <a:t>Une fois que vous savez qui sont vos soutiens, mettez-les en avant. Partagez leurs histoires dans vos newsletters. Demandez-leur de prendre la parole lors des réunions générales ou de diriger des groupes de formation. Les employés accorderont plus d’importance au point de vue d’un de leurs collègues.</a:t>
            </a:r>
          </a:p>
        </p:txBody>
      </p:sp>
      <p:sp>
        <p:nvSpPr>
          <p:cNvPr id="26" name="TextBox 25">
            <a:extLst>
              <a:ext uri="{FF2B5EF4-FFF2-40B4-BE49-F238E27FC236}">
                <a16:creationId xmlns:a16="http://schemas.microsoft.com/office/drawing/2014/main" id="{5879877A-0379-CD41-8F91-EA25C48977F9}"/>
              </a:ext>
            </a:extLst>
          </p:cNvPr>
          <p:cNvSpPr txBox="1"/>
          <p:nvPr/>
        </p:nvSpPr>
        <p:spPr>
          <a:xfrm>
            <a:off x="16107028" y="6671146"/>
            <a:ext cx="6927814" cy="2954655"/>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fr-FR" sz="4800" dirty="0">
                <a:solidFill>
                  <a:srgbClr val="B13F21"/>
                </a:solidFill>
                <a:latin typeface="Community Light" panose="02000303040000020003" pitchFamily="2" charset="0"/>
                <a:cs typeface="Arial" panose="020B0604020202020204" pitchFamily="34" charset="0"/>
              </a:rPr>
              <a:t>LinkedIn Learning peut vous aider</a:t>
            </a:r>
          </a:p>
          <a:p>
            <a:pPr defTabSz="914012" rtl="0">
              <a:spcBef>
                <a:spcPct val="0"/>
              </a:spcBef>
              <a:spcAft>
                <a:spcPct val="0"/>
              </a:spcAft>
              <a:defRPr/>
            </a:pPr>
            <a:r>
              <a:rPr lang="fr-FR" sz="3600" dirty="0">
                <a:solidFill>
                  <a:srgbClr val="5E6869"/>
                </a:solidFill>
                <a:latin typeface="Community Light" panose="02000303040000020003" pitchFamily="2" charset="0"/>
                <a:cs typeface="Arial" panose="020B0604020202020204" pitchFamily="34" charset="0"/>
              </a:rPr>
              <a:t>Consultez des rapports vous indiquant qui apprend quoi dans votre organisation afin de vous concentrer sur ce qui fonctionne et d’identifier vos futurs soutiens.</a:t>
            </a:r>
          </a:p>
        </p:txBody>
      </p:sp>
    </p:spTree>
    <p:extLst>
      <p:ext uri="{BB962C8B-B14F-4D97-AF65-F5344CB8AC3E}">
        <p14:creationId xmlns:p14="http://schemas.microsoft.com/office/powerpoint/2010/main" val="1206387667"/>
      </p:ext>
    </p:extLst>
  </p:cSld>
  <p:clrMapOvr>
    <a:masterClrMapping/>
  </p:clrMapOvr>
  <p:transition spd="slow">
    <p:wipe/>
  </p:transition>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5" y="1385160"/>
            <a:ext cx="4437408" cy="9858570"/>
            <a:chOff x="1331027" y="4372842"/>
            <a:chExt cx="4437408" cy="9858570"/>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4600">
                  <a:solidFill>
                    <a:srgbClr val="B03F1F"/>
                  </a:solidFill>
                  <a:latin typeface="Community" panose="02000303040000020003" pitchFamily="2" charset="0"/>
                  <a:cs typeface="Arial"/>
                </a:rPr>
                <a:t>Stratégie</a:t>
              </a:r>
              <a:br>
                <a:rPr lang="en-US" sz="4600" spc="-100" dirty="0">
                  <a:solidFill>
                    <a:srgbClr val="B03F1F"/>
                  </a:solidFill>
                  <a:latin typeface="Community" panose="02000303040000020003" pitchFamily="2" charset="0"/>
                  <a:cs typeface="Arial"/>
                </a:rPr>
              </a:br>
              <a:r>
                <a:rPr lang="fr-FR" sz="4600">
                  <a:solidFill>
                    <a:srgbClr val="B03F1F"/>
                  </a:solidFill>
                  <a:latin typeface="Community" panose="02000303040000020003" pitchFamily="2" charset="0"/>
                  <a:cs typeface="Arial"/>
                </a:rPr>
                <a:t>de promotion n° 2</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4400545"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6200">
                  <a:solidFill>
                    <a:srgbClr val="B03F1F"/>
                  </a:solidFill>
                  <a:latin typeface="Community Light"/>
                  <a:cs typeface="Arial"/>
                </a:rPr>
                <a:t>Promotion par les employés</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21" name="TextBox 20">
            <a:extLst>
              <a:ext uri="{FF2B5EF4-FFF2-40B4-BE49-F238E27FC236}">
                <a16:creationId xmlns:a16="http://schemas.microsoft.com/office/drawing/2014/main" id="{3BF049A2-CDC2-AB40-9F65-3C76B548A012}"/>
              </a:ext>
            </a:extLst>
          </p:cNvPr>
          <p:cNvSpPr txBox="1"/>
          <p:nvPr/>
        </p:nvSpPr>
        <p:spPr>
          <a:xfrm>
            <a:off x="7819362" y="1619475"/>
            <a:ext cx="15180190" cy="1415772"/>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4600" dirty="0">
                <a:solidFill>
                  <a:srgbClr val="5E6869"/>
                </a:solidFill>
                <a:latin typeface="Community" panose="02000303040000020003" pitchFamily="2" charset="0"/>
                <a:cs typeface="Arial"/>
              </a:rPr>
              <a:t>L’exemple de l’administration de </a:t>
            </a:r>
          </a:p>
          <a:p>
            <a:pPr defTabSz="1828514" rtl="0">
              <a:spcBef>
                <a:spcPct val="0"/>
              </a:spcBef>
              <a:spcAft>
                <a:spcPct val="0"/>
              </a:spcAft>
              <a:defRPr/>
            </a:pPr>
            <a:r>
              <a:rPr lang="fr-FR" sz="4600" dirty="0">
                <a:solidFill>
                  <a:srgbClr val="5E6869"/>
                </a:solidFill>
                <a:latin typeface="Community" panose="02000303040000020003" pitchFamily="2" charset="0"/>
                <a:cs typeface="Arial"/>
              </a:rPr>
              <a:t>l’État du Missouri.</a:t>
            </a:r>
          </a:p>
        </p:txBody>
      </p:sp>
      <p:pic>
        <p:nvPicPr>
          <p:cNvPr id="17" name="Picture 16" descr="A close up of a sign&#10;&#10;Description automatically generated">
            <a:extLst>
              <a:ext uri="{FF2B5EF4-FFF2-40B4-BE49-F238E27FC236}">
                <a16:creationId xmlns:a16="http://schemas.microsoft.com/office/drawing/2014/main" id="{35164D47-7DD1-CF47-8A5B-16DC429919F2}"/>
              </a:ext>
            </a:extLst>
          </p:cNvPr>
          <p:cNvPicPr>
            <a:picLocks noChangeAspect="1"/>
          </p:cNvPicPr>
          <p:nvPr/>
        </p:nvPicPr>
        <p:blipFill>
          <a:blip r:embed="rId4"/>
          <a:stretch>
            <a:fillRect/>
          </a:stretch>
        </p:blipFill>
        <p:spPr>
          <a:xfrm>
            <a:off x="1050539" y="12888051"/>
            <a:ext cx="2090518" cy="287078"/>
          </a:xfrm>
          <a:prstGeom prst="rect">
            <a:avLst/>
          </a:prstGeom>
        </p:spPr>
      </p:pic>
      <p:sp>
        <p:nvSpPr>
          <p:cNvPr id="19" name="TextBox 18">
            <a:extLst>
              <a:ext uri="{FF2B5EF4-FFF2-40B4-BE49-F238E27FC236}">
                <a16:creationId xmlns:a16="http://schemas.microsoft.com/office/drawing/2014/main" id="{02848CE4-8761-6D48-895F-82B76CC61FA6}"/>
              </a:ext>
            </a:extLst>
          </p:cNvPr>
          <p:cNvSpPr txBox="1"/>
          <p:nvPr/>
        </p:nvSpPr>
        <p:spPr>
          <a:xfrm>
            <a:off x="7819362" y="3363488"/>
            <a:ext cx="9681247" cy="6481774"/>
          </a:xfrm>
          <a:prstGeom prst="rect">
            <a:avLst/>
          </a:prstGeom>
        </p:spPr>
        <p:txBody>
          <a:bodyPr vert="horz" wrap="square" lIns="0" tIns="0" rIns="0" bIns="0" rtlCol="0">
            <a:spAutoFit/>
          </a:bodyPr>
          <a:lstStyle>
            <a:defPPr>
              <a:defRPr lang="en-US"/>
            </a:defPPr>
          </a:lstStyle>
          <a:p>
            <a:pPr rtl="0">
              <a:lnSpc>
                <a:spcPct val="90000"/>
              </a:lnSpc>
            </a:pPr>
            <a:r>
              <a:rPr lang="fr-FR" sz="3600" dirty="0">
                <a:solidFill>
                  <a:srgbClr val="556679"/>
                </a:solidFill>
                <a:latin typeface="Community Light" panose="02000303040000020003" pitchFamily="2" charset="0"/>
              </a:rPr>
              <a:t>Avant de lancer LinkedIn Learning, l’administration de l’État du Missouri est allée à la rencontre d’un important panel d’employés pour savoir ce qu’ils souhaitaient apprendre.</a:t>
            </a:r>
          </a:p>
          <a:p>
            <a:pPr>
              <a:lnSpc>
                <a:spcPct val="90000"/>
              </a:lnSpc>
            </a:pPr>
            <a:endParaRPr lang="en-US" sz="3600" dirty="0">
              <a:solidFill>
                <a:srgbClr val="556679"/>
              </a:solidFill>
              <a:latin typeface="Community Light" panose="02000303040000020003" pitchFamily="2" charset="0"/>
            </a:endParaRPr>
          </a:p>
          <a:p>
            <a:pPr rtl="0">
              <a:lnSpc>
                <a:spcPct val="90000"/>
              </a:lnSpc>
            </a:pPr>
            <a:r>
              <a:rPr lang="fr-FR" sz="3600" dirty="0">
                <a:solidFill>
                  <a:srgbClr val="556679"/>
                </a:solidFill>
                <a:latin typeface="Community Light" panose="02000303040000020003" pitchFamily="2" charset="0"/>
              </a:rPr>
              <a:t>Après le lancement de LinkedIn Learning, l’équipe de formation a ensuite élaboré des playlists de cours répondant aux besoins exprimés. Voyant que leur avis avait été pris en compte, les employés en ont ensuite fait la promotion auprès de leurs collègues.</a:t>
            </a:r>
          </a:p>
          <a:p>
            <a:pPr>
              <a:lnSpc>
                <a:spcPct val="90000"/>
              </a:lnSpc>
            </a:pPr>
            <a:endParaRPr lang="en-US" sz="3600" dirty="0">
              <a:solidFill>
                <a:srgbClr val="556679"/>
              </a:solidFill>
              <a:latin typeface="Community Light" panose="02000303040000020003" pitchFamily="2" charset="0"/>
            </a:endParaRPr>
          </a:p>
          <a:p>
            <a:pPr rtl="0">
              <a:lnSpc>
                <a:spcPct val="90000"/>
              </a:lnSpc>
            </a:pPr>
            <a:r>
              <a:rPr lang="fr-FR" sz="3600" dirty="0">
                <a:solidFill>
                  <a:srgbClr val="B03F1F"/>
                </a:solidFill>
                <a:latin typeface="Community" panose="02000303040000020003" pitchFamily="2" charset="0"/>
              </a:rPr>
              <a:t>Résultat : </a:t>
            </a:r>
            <a:br>
              <a:rPr lang="en-US" sz="3600" dirty="0">
                <a:solidFill>
                  <a:srgbClr val="B03F1F"/>
                </a:solidFill>
                <a:latin typeface="Community" panose="02000303040000020003" pitchFamily="2" charset="0"/>
              </a:rPr>
            </a:br>
            <a:r>
              <a:rPr lang="fr-FR" sz="3600" dirty="0">
                <a:solidFill>
                  <a:srgbClr val="556679"/>
                </a:solidFill>
                <a:latin typeface="Community" panose="02000303040000020003" pitchFamily="2" charset="0"/>
              </a:rPr>
              <a:t>92 000 h de cours ont été visionnées en sept mois.</a:t>
            </a:r>
          </a:p>
          <a:p>
            <a:pPr>
              <a:lnSpc>
                <a:spcPct val="90000"/>
              </a:lnSpc>
            </a:pPr>
            <a:endParaRPr lang="en-US" sz="3600" dirty="0">
              <a:solidFill>
                <a:srgbClr val="556679"/>
              </a:solidFill>
              <a:latin typeface="Community Light" panose="02000303040000020003" pitchFamily="2" charset="0"/>
            </a:endParaRPr>
          </a:p>
          <a:p>
            <a:pPr rtl="0">
              <a:lnSpc>
                <a:spcPct val="90000"/>
              </a:lnSpc>
            </a:pPr>
            <a:r>
              <a:rPr lang="fr-FR" sz="3600" dirty="0">
                <a:solidFill>
                  <a:srgbClr val="B03F1F"/>
                </a:solidFill>
                <a:latin typeface="Community Light" panose="02000303040000020003" pitchFamily="2" charset="0"/>
                <a:hlinkClick r:id="rId5"/>
              </a:rPr>
              <a:t>En savoir plus.</a:t>
            </a:r>
          </a:p>
        </p:txBody>
      </p:sp>
      <p:pic>
        <p:nvPicPr>
          <p:cNvPr id="3" name="Picture 2">
            <a:extLst>
              <a:ext uri="{FF2B5EF4-FFF2-40B4-BE49-F238E27FC236}">
                <a16:creationId xmlns:a16="http://schemas.microsoft.com/office/drawing/2014/main" id="{CF23D83B-8E3D-6F4A-961D-3ABEA51F5FFA}"/>
              </a:ext>
            </a:extLst>
          </p:cNvPr>
          <p:cNvPicPr>
            <a:picLocks noChangeAspect="1"/>
          </p:cNvPicPr>
          <p:nvPr/>
        </p:nvPicPr>
        <p:blipFill>
          <a:blip r:embed="rId6"/>
          <a:stretch>
            <a:fillRect/>
          </a:stretch>
        </p:blipFill>
        <p:spPr>
          <a:xfrm>
            <a:off x="18873343" y="-1"/>
            <a:ext cx="5513832" cy="13715999"/>
          </a:xfrm>
          <a:prstGeom prst="rect">
            <a:avLst/>
          </a:prstGeom>
        </p:spPr>
      </p:pic>
    </p:spTree>
    <p:extLst>
      <p:ext uri="{BB962C8B-B14F-4D97-AF65-F5344CB8AC3E}">
        <p14:creationId xmlns:p14="http://schemas.microsoft.com/office/powerpoint/2010/main" val="1512138237"/>
      </p:ext>
    </p:extLst>
  </p:cSld>
  <p:clrMapOvr>
    <a:masterClrMapping/>
  </p:clrMapOvr>
  <p:transition spd="slow">
    <p:wipe/>
  </p:transition>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7" name="Group 6">
            <a:extLst>
              <a:ext uri="{FF2B5EF4-FFF2-40B4-BE49-F238E27FC236}">
                <a16:creationId xmlns:a16="http://schemas.microsoft.com/office/drawing/2014/main" id="{37C51DD7-FE8D-F547-BF30-87036C1C4010}"/>
              </a:ext>
            </a:extLst>
          </p:cNvPr>
          <p:cNvGrpSpPr/>
          <p:nvPr/>
        </p:nvGrpSpPr>
        <p:grpSpPr>
          <a:xfrm>
            <a:off x="18626517" y="1385159"/>
            <a:ext cx="4408325" cy="5963908"/>
            <a:chOff x="18626517" y="2441578"/>
            <a:chExt cx="4408325" cy="5963908"/>
          </a:xfrm>
        </p:grpSpPr>
        <p:sp>
          <p:nvSpPr>
            <p:cNvPr id="5" name="Rectangle 4">
              <a:extLst>
                <a:ext uri="{FF2B5EF4-FFF2-40B4-BE49-F238E27FC236}">
                  <a16:creationId xmlns:a16="http://schemas.microsoft.com/office/drawing/2014/main" id="{C3E40950-087E-6C41-93C9-30195B23F714}"/>
                </a:ext>
              </a:extLst>
            </p:cNvPr>
            <p:cNvSpPr/>
            <p:nvPr/>
          </p:nvSpPr>
          <p:spPr>
            <a:xfrm>
              <a:off x="18626517" y="2441578"/>
              <a:ext cx="4408325" cy="5963908"/>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83F8BFE3-E3FD-B140-B7D0-CCBE65A3DF88}"/>
                </a:ext>
              </a:extLst>
            </p:cNvPr>
            <p:cNvGrpSpPr/>
            <p:nvPr/>
          </p:nvGrpSpPr>
          <p:grpSpPr>
            <a:xfrm>
              <a:off x="18626517" y="2669173"/>
              <a:ext cx="4408325" cy="4393099"/>
              <a:chOff x="18626517" y="2848075"/>
              <a:chExt cx="4408325" cy="4393099"/>
            </a:xfrm>
          </p:grpSpPr>
          <p:sp>
            <p:nvSpPr>
              <p:cNvPr id="42" name="TextBox 41">
                <a:extLst>
                  <a:ext uri="{FF2B5EF4-FFF2-40B4-BE49-F238E27FC236}">
                    <a16:creationId xmlns:a16="http://schemas.microsoft.com/office/drawing/2014/main" id="{31F759AC-1C6B-604A-80EC-FDC1745B2CCD}"/>
                  </a:ext>
                </a:extLst>
              </p:cNvPr>
              <p:cNvSpPr txBox="1"/>
              <p:nvPr/>
            </p:nvSpPr>
            <p:spPr>
              <a:xfrm>
                <a:off x="19018134" y="5131622"/>
                <a:ext cx="3625090" cy="2109552"/>
              </a:xfrm>
              <a:prstGeom prst="rect">
                <a:avLst/>
              </a:prstGeom>
            </p:spPr>
            <p:txBody>
              <a:bodyPr vert="horz" wrap="square" lIns="0" tIns="0" rIns="0" bIns="0" rtlCol="0">
                <a:spAutoFit/>
              </a:bodyPr>
              <a:lstStyle>
                <a:defPPr>
                  <a:defRPr lang="en-US"/>
                </a:defPPr>
              </a:lstStyle>
              <a:p>
                <a:pPr algn="ctr" defTabSz="457096" rtl="0">
                  <a:lnSpc>
                    <a:spcPct val="125000"/>
                  </a:lnSpc>
                  <a:spcBef>
                    <a:spcPct val="0"/>
                  </a:spcBef>
                  <a:spcAft>
                    <a:spcPct val="0"/>
                  </a:spcAft>
                  <a:defRPr/>
                </a:pPr>
                <a:r>
                  <a:rPr lang="fr-FR" sz="2800" dirty="0">
                    <a:solidFill>
                      <a:srgbClr val="556679"/>
                    </a:solidFill>
                    <a:latin typeface="Community Light" panose="02000303040000020003" pitchFamily="2" charset="0"/>
                    <a:cs typeface="Arial" panose="020B0604020202020204" pitchFamily="34" charset="0"/>
                  </a:rPr>
                  <a:t>des employés affirment qu’ils seraient motivés pour se former si leur manager direct était impliqué dans le processus.*</a:t>
                </a:r>
              </a:p>
            </p:txBody>
          </p:sp>
          <p:sp>
            <p:nvSpPr>
              <p:cNvPr id="43" name="TextBox 42">
                <a:extLst>
                  <a:ext uri="{FF2B5EF4-FFF2-40B4-BE49-F238E27FC236}">
                    <a16:creationId xmlns:a16="http://schemas.microsoft.com/office/drawing/2014/main" id="{BA9339E9-FC39-9D41-B9E0-2BFA693A8A74}"/>
                  </a:ext>
                </a:extLst>
              </p:cNvPr>
              <p:cNvSpPr txBox="1"/>
              <p:nvPr/>
            </p:nvSpPr>
            <p:spPr>
              <a:xfrm>
                <a:off x="18626517" y="2848075"/>
                <a:ext cx="4408325" cy="2462213"/>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fr-FR" sz="16000" dirty="0">
                    <a:solidFill>
                      <a:srgbClr val="B03F1F"/>
                    </a:solidFill>
                    <a:latin typeface="Community Light" panose="02000303040000020003" pitchFamily="2" charset="0"/>
                    <a:cs typeface="AvenirNext LT Pro Regular"/>
                  </a:rPr>
                  <a:t>2/3</a:t>
                </a:r>
              </a:p>
            </p:txBody>
          </p:sp>
        </p:grpSp>
      </p:grpSp>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5" y="1385160"/>
            <a:ext cx="4437408" cy="9858570"/>
            <a:chOff x="1331027" y="4372842"/>
            <a:chExt cx="4437408" cy="9858570"/>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4600">
                  <a:solidFill>
                    <a:srgbClr val="B03F1F"/>
                  </a:solidFill>
                  <a:latin typeface="Community" panose="02000303040000020003" pitchFamily="2" charset="0"/>
                  <a:cs typeface="Arial"/>
                </a:rPr>
                <a:t>Stratégie</a:t>
              </a:r>
              <a:br>
                <a:rPr lang="en-US" sz="4600" spc="-100" dirty="0">
                  <a:solidFill>
                    <a:srgbClr val="B03F1F"/>
                  </a:solidFill>
                  <a:latin typeface="Community" panose="02000303040000020003" pitchFamily="2" charset="0"/>
                  <a:cs typeface="Arial"/>
                </a:rPr>
              </a:br>
              <a:r>
                <a:rPr lang="fr-FR" sz="4600">
                  <a:solidFill>
                    <a:srgbClr val="B03F1F"/>
                  </a:solidFill>
                  <a:latin typeface="Community" panose="02000303040000020003" pitchFamily="2" charset="0"/>
                  <a:cs typeface="Arial"/>
                </a:rPr>
                <a:t>de promotion n° 3</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4400545"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6800">
                  <a:solidFill>
                    <a:srgbClr val="B03F1F"/>
                  </a:solidFill>
                  <a:latin typeface="Community Light"/>
                  <a:cs typeface="Arial"/>
                </a:rPr>
                <a:t>Mobilisation des managers</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19" name="TextBox 18">
            <a:extLst>
              <a:ext uri="{FF2B5EF4-FFF2-40B4-BE49-F238E27FC236}">
                <a16:creationId xmlns:a16="http://schemas.microsoft.com/office/drawing/2014/main" id="{FCC46B48-0762-1C49-8927-87B1B7BBB34C}"/>
              </a:ext>
            </a:extLst>
          </p:cNvPr>
          <p:cNvSpPr txBox="1"/>
          <p:nvPr/>
        </p:nvSpPr>
        <p:spPr>
          <a:xfrm>
            <a:off x="7467581" y="717772"/>
            <a:ext cx="4835443" cy="12741950"/>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3600" dirty="0">
                <a:solidFill>
                  <a:srgbClr val="5E6869"/>
                </a:solidFill>
                <a:latin typeface="Community Light"/>
                <a:cs typeface="Arial"/>
              </a:rPr>
              <a:t>Les managers jouent un rôle majeur dans la vie professionnelle de vos employés. Une étude de Gallup a révélé que la relation qu’un employé avait avec son manager constituait le facteur ayant le plus d’influence sur son degré d’implication au travail.</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fr-FR" sz="3600" dirty="0">
                <a:solidFill>
                  <a:srgbClr val="5E6869"/>
                </a:solidFill>
                <a:latin typeface="Community Light"/>
                <a:cs typeface="Arial"/>
              </a:rPr>
              <a:t>Maintenant, comment vous y prendre pour améliorer ces relations dans l’ensemble de votre organisation ? Selon une étude de LinkedIn, les employés sont beaucoup plus susceptibles de s’impliquer si leur manager fait de leur évolution une priorité.</a:t>
            </a:r>
          </a:p>
        </p:txBody>
      </p:sp>
      <p:sp>
        <p:nvSpPr>
          <p:cNvPr id="20" name="TextBox 19">
            <a:extLst>
              <a:ext uri="{FF2B5EF4-FFF2-40B4-BE49-F238E27FC236}">
                <a16:creationId xmlns:a16="http://schemas.microsoft.com/office/drawing/2014/main" id="{753CDFFB-798E-3C48-A083-FC030E9DEEFD}"/>
              </a:ext>
            </a:extLst>
          </p:cNvPr>
          <p:cNvSpPr txBox="1"/>
          <p:nvPr/>
        </p:nvSpPr>
        <p:spPr>
          <a:xfrm>
            <a:off x="12719881" y="731331"/>
            <a:ext cx="4835442" cy="9971961"/>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3600" dirty="0">
                <a:solidFill>
                  <a:srgbClr val="5E6869"/>
                </a:solidFill>
                <a:latin typeface="Community Light"/>
                <a:cs typeface="Arial"/>
              </a:rPr>
              <a:t>C’est là que LinkedIn Learning intervient. Les managers peuvent montrer l’importance qu’ils attachent à l’évolution de leurs employés en suivant eux-mêmes les cours de LinkedIn Learning et en en faisant la promotion auprès de leurs équipes.</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fr-FR" sz="3600" dirty="0">
                <a:solidFill>
                  <a:srgbClr val="5E6869"/>
                </a:solidFill>
                <a:latin typeface="Community Light"/>
                <a:cs typeface="Arial"/>
              </a:rPr>
              <a:t>En outre, LinkedIn Learning peut s’avérer un outil très efficace pour aider les responsables à développer les compétences de leurs employés et à combler les écarts de compétences.</a:t>
            </a:r>
          </a:p>
        </p:txBody>
      </p:sp>
      <p:sp>
        <p:nvSpPr>
          <p:cNvPr id="21" name="TextBox 20">
            <a:extLst>
              <a:ext uri="{FF2B5EF4-FFF2-40B4-BE49-F238E27FC236}">
                <a16:creationId xmlns:a16="http://schemas.microsoft.com/office/drawing/2014/main" id="{367D47C7-8973-2040-BAE2-A8F2BD53B38E}"/>
              </a:ext>
            </a:extLst>
          </p:cNvPr>
          <p:cNvSpPr txBox="1"/>
          <p:nvPr/>
        </p:nvSpPr>
        <p:spPr>
          <a:xfrm>
            <a:off x="18626516" y="7936739"/>
            <a:ext cx="4408326" cy="677108"/>
          </a:xfrm>
          <a:prstGeom prst="rect">
            <a:avLst/>
          </a:prstGeom>
        </p:spPr>
        <p:txBody>
          <a:bodyPr vert="horz" wrap="square" lIns="0" tIns="0" rIns="0" bIns="0" rtlCol="0">
            <a:spAutoFit/>
          </a:bodyPr>
          <a:lstStyle>
            <a:defPPr>
              <a:defRPr lang="en-US"/>
            </a:defPPr>
          </a:lstStyle>
          <a:p>
            <a:pPr algn="ctr" defTabSz="914012" rtl="0">
              <a:spcBef>
                <a:spcPct val="0"/>
              </a:spcBef>
              <a:spcAft>
                <a:spcPct val="0"/>
              </a:spcAft>
              <a:defRPr/>
            </a:pPr>
            <a:r>
              <a:rPr lang="fr-FR" sz="2200">
                <a:solidFill>
                  <a:srgbClr val="5E6869"/>
                </a:solidFill>
                <a:latin typeface="Community Light" panose="02000303040000020003" pitchFamily="2" charset="0"/>
                <a:cs typeface="Arial" panose="020B0604020202020204" pitchFamily="34" charset="0"/>
              </a:rPr>
              <a:t>*Source : </a:t>
            </a:r>
            <a:r>
              <a:rPr lang="fr-FR" sz="2200">
                <a:solidFill>
                  <a:srgbClr val="B03F1F"/>
                </a:solidFill>
                <a:latin typeface="Community Light" panose="02000303040000020003" pitchFamily="2" charset="0"/>
                <a:cs typeface="Arial" panose="020B0604020202020204" pitchFamily="34" charset="0"/>
                <a:hlinkClick r:id="rId5"/>
              </a:rPr>
              <a:t>rapport Workplace Learning 2018</a:t>
            </a:r>
          </a:p>
        </p:txBody>
      </p:sp>
    </p:spTree>
    <p:extLst>
      <p:ext uri="{BB962C8B-B14F-4D97-AF65-F5344CB8AC3E}">
        <p14:creationId xmlns:p14="http://schemas.microsoft.com/office/powerpoint/2010/main" val="1949349187"/>
      </p:ext>
    </p:extLst>
  </p:cSld>
  <p:clrMapOvr>
    <a:masterClrMapping/>
  </p:clrMapOvr>
  <p:transition spd="slow">
    <p:wipe/>
  </p:transition>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5" y="1385160"/>
            <a:ext cx="4437408" cy="9858570"/>
            <a:chOff x="1331027" y="4372842"/>
            <a:chExt cx="4437408" cy="9858570"/>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4600">
                  <a:solidFill>
                    <a:srgbClr val="B03F1F"/>
                  </a:solidFill>
                  <a:latin typeface="Community" panose="02000303040000020003" pitchFamily="2" charset="0"/>
                  <a:cs typeface="Arial"/>
                </a:rPr>
                <a:t>Stratégie</a:t>
              </a:r>
              <a:br>
                <a:rPr lang="en-US" sz="4600" spc="-100" dirty="0">
                  <a:solidFill>
                    <a:srgbClr val="B03F1F"/>
                  </a:solidFill>
                  <a:latin typeface="Community" panose="02000303040000020003" pitchFamily="2" charset="0"/>
                  <a:cs typeface="Arial"/>
                </a:rPr>
              </a:br>
              <a:r>
                <a:rPr lang="fr-FR" sz="4600">
                  <a:solidFill>
                    <a:srgbClr val="B03F1F"/>
                  </a:solidFill>
                  <a:latin typeface="Community" panose="02000303040000020003" pitchFamily="2" charset="0"/>
                  <a:cs typeface="Arial"/>
                </a:rPr>
                <a:t>de promotion n° 3</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4400545"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6800">
                  <a:solidFill>
                    <a:srgbClr val="B03F1F"/>
                  </a:solidFill>
                  <a:latin typeface="Community Light"/>
                  <a:cs typeface="Arial"/>
                </a:rPr>
                <a:t>Mobilisation des managers</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22" name="TextBox 21">
            <a:extLst>
              <a:ext uri="{FF2B5EF4-FFF2-40B4-BE49-F238E27FC236}">
                <a16:creationId xmlns:a16="http://schemas.microsoft.com/office/drawing/2014/main" id="{4113AB03-CF9A-C94D-9357-0A6F3A25992B}"/>
              </a:ext>
            </a:extLst>
          </p:cNvPr>
          <p:cNvSpPr txBox="1"/>
          <p:nvPr/>
        </p:nvSpPr>
        <p:spPr>
          <a:xfrm>
            <a:off x="7910322" y="1387787"/>
            <a:ext cx="15180190" cy="70788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4600" dirty="0">
                <a:solidFill>
                  <a:srgbClr val="5E6869"/>
                </a:solidFill>
                <a:latin typeface="Community" panose="02000303040000020003" pitchFamily="2" charset="0"/>
                <a:cs typeface="Arial"/>
              </a:rPr>
              <a:t>Comment faire.</a:t>
            </a:r>
          </a:p>
        </p:txBody>
      </p:sp>
      <p:sp>
        <p:nvSpPr>
          <p:cNvPr id="23" name="TextBox 22">
            <a:extLst>
              <a:ext uri="{FF2B5EF4-FFF2-40B4-BE49-F238E27FC236}">
                <a16:creationId xmlns:a16="http://schemas.microsoft.com/office/drawing/2014/main" id="{B7621481-61BB-FE4F-B269-8740C33D1FE9}"/>
              </a:ext>
            </a:extLst>
          </p:cNvPr>
          <p:cNvSpPr txBox="1"/>
          <p:nvPr/>
        </p:nvSpPr>
        <p:spPr>
          <a:xfrm>
            <a:off x="7910322" y="3038190"/>
            <a:ext cx="6686211" cy="2954655"/>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fr-FR" sz="4800" dirty="0">
                <a:solidFill>
                  <a:srgbClr val="B13F21"/>
                </a:solidFill>
                <a:latin typeface="Community Light" panose="02000303040000020003" pitchFamily="2" charset="0"/>
                <a:cs typeface="Arial" panose="020B0604020202020204" pitchFamily="34" charset="0"/>
              </a:rPr>
              <a:t>Forgez des liens</a:t>
            </a:r>
          </a:p>
          <a:p>
            <a:pPr defTabSz="914012" rtl="0">
              <a:spcBef>
                <a:spcPct val="0"/>
              </a:spcBef>
              <a:spcAft>
                <a:spcPct val="0"/>
              </a:spcAft>
              <a:defRPr/>
            </a:pPr>
            <a:r>
              <a:rPr lang="fr-FR" sz="3600" dirty="0">
                <a:solidFill>
                  <a:srgbClr val="5E6869"/>
                </a:solidFill>
                <a:latin typeface="Community Light" panose="02000303040000020003" pitchFamily="2" charset="0"/>
                <a:cs typeface="Arial" panose="020B0604020202020204" pitchFamily="34" charset="0"/>
              </a:rPr>
              <a:t>Apprenez à connaître les managers et essayez d’en savoir plus sur leurs difficultés et sur ce qu’ils pensent de la formation. Vous pourrez ainsi élaborer des programmes plus efficaces.</a:t>
            </a:r>
          </a:p>
        </p:txBody>
      </p:sp>
      <p:sp>
        <p:nvSpPr>
          <p:cNvPr id="24" name="TextBox 23">
            <a:extLst>
              <a:ext uri="{FF2B5EF4-FFF2-40B4-BE49-F238E27FC236}">
                <a16:creationId xmlns:a16="http://schemas.microsoft.com/office/drawing/2014/main" id="{CDA12B8A-DEA2-8B4E-AEB5-24D9E7A6D55B}"/>
              </a:ext>
            </a:extLst>
          </p:cNvPr>
          <p:cNvSpPr txBox="1"/>
          <p:nvPr/>
        </p:nvSpPr>
        <p:spPr>
          <a:xfrm>
            <a:off x="16109782" y="2994507"/>
            <a:ext cx="6927814" cy="2954655"/>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fr-FR" sz="4800" dirty="0">
                <a:solidFill>
                  <a:srgbClr val="B13F21"/>
                </a:solidFill>
                <a:latin typeface="Community Light" panose="02000303040000020003" pitchFamily="2" charset="0"/>
                <a:cs typeface="Arial" panose="020B0604020202020204" pitchFamily="34" charset="0"/>
              </a:rPr>
              <a:t>Encouragez un apprentissage en continu</a:t>
            </a:r>
          </a:p>
          <a:p>
            <a:pPr defTabSz="914012" rtl="0">
              <a:spcBef>
                <a:spcPct val="0"/>
              </a:spcBef>
              <a:spcAft>
                <a:spcPct val="0"/>
              </a:spcAft>
              <a:defRPr/>
            </a:pPr>
            <a:r>
              <a:rPr lang="fr-FR" sz="3600" dirty="0">
                <a:solidFill>
                  <a:srgbClr val="5E6869"/>
                </a:solidFill>
                <a:latin typeface="Community Light" panose="02000303040000020003" pitchFamily="2" charset="0"/>
                <a:cs typeface="Arial" panose="020B0604020202020204" pitchFamily="34" charset="0"/>
              </a:rPr>
              <a:t>Attribuez aux managers des cours correspondant aux déficits de compétences qu’ils observent. Organisez régulièrement des réunions avec eux pour maintenir la dynamique.</a:t>
            </a:r>
          </a:p>
        </p:txBody>
      </p:sp>
      <p:sp>
        <p:nvSpPr>
          <p:cNvPr id="25" name="TextBox 24">
            <a:extLst>
              <a:ext uri="{FF2B5EF4-FFF2-40B4-BE49-F238E27FC236}">
                <a16:creationId xmlns:a16="http://schemas.microsoft.com/office/drawing/2014/main" id="{5394FFB0-F791-4F40-83CB-5FCE4FA28D7A}"/>
              </a:ext>
            </a:extLst>
          </p:cNvPr>
          <p:cNvSpPr txBox="1"/>
          <p:nvPr/>
        </p:nvSpPr>
        <p:spPr>
          <a:xfrm>
            <a:off x="7910322" y="7557234"/>
            <a:ext cx="6686211" cy="2954655"/>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fr-FR" sz="4800">
                <a:solidFill>
                  <a:srgbClr val="B13F21"/>
                </a:solidFill>
                <a:latin typeface="Community Light" panose="02000303040000020003" pitchFamily="2" charset="0"/>
                <a:cs typeface="Arial" panose="020B0604020202020204" pitchFamily="34" charset="0"/>
              </a:rPr>
              <a:t>Partagez les success stories</a:t>
            </a:r>
          </a:p>
          <a:p>
            <a:pPr defTabSz="914012" rtl="0">
              <a:spcBef>
                <a:spcPct val="0"/>
              </a:spcBef>
              <a:spcAft>
                <a:spcPct val="0"/>
              </a:spcAft>
              <a:defRPr/>
            </a:pPr>
            <a:r>
              <a:rPr lang="fr-FR" sz="3600">
                <a:solidFill>
                  <a:srgbClr val="5E6869"/>
                </a:solidFill>
                <a:latin typeface="Community Light" panose="02000303040000020003" pitchFamily="2" charset="0"/>
                <a:cs typeface="Arial" panose="020B0604020202020204" pitchFamily="34" charset="0"/>
              </a:rPr>
              <a:t>Mettez en lumière les managers qui encouragent les employés sous leur supervision directe à utiliser des formations en ligne pour développer leurs compétences.</a:t>
            </a:r>
          </a:p>
        </p:txBody>
      </p:sp>
      <p:sp>
        <p:nvSpPr>
          <p:cNvPr id="26" name="TextBox 25">
            <a:extLst>
              <a:ext uri="{FF2B5EF4-FFF2-40B4-BE49-F238E27FC236}">
                <a16:creationId xmlns:a16="http://schemas.microsoft.com/office/drawing/2014/main" id="{920EBFDE-F17C-CE4C-B483-AE94EC2EFEA1}"/>
              </a:ext>
            </a:extLst>
          </p:cNvPr>
          <p:cNvSpPr txBox="1"/>
          <p:nvPr/>
        </p:nvSpPr>
        <p:spPr>
          <a:xfrm>
            <a:off x="16109782" y="7557234"/>
            <a:ext cx="6927814" cy="2954655"/>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fr-FR" sz="4800">
                <a:solidFill>
                  <a:srgbClr val="B13F21"/>
                </a:solidFill>
                <a:latin typeface="Community Light" panose="02000303040000020003" pitchFamily="2" charset="0"/>
                <a:cs typeface="Arial" panose="020B0604020202020204" pitchFamily="34" charset="0"/>
              </a:rPr>
              <a:t>LinkedIn Learning peut vous aider</a:t>
            </a:r>
          </a:p>
          <a:p>
            <a:pPr defTabSz="914012" rtl="0">
              <a:spcBef>
                <a:spcPct val="0"/>
              </a:spcBef>
              <a:spcAft>
                <a:spcPct val="0"/>
              </a:spcAft>
              <a:defRPr/>
            </a:pPr>
            <a:r>
              <a:rPr lang="fr-FR" sz="3600">
                <a:solidFill>
                  <a:srgbClr val="5E6869"/>
                </a:solidFill>
                <a:latin typeface="Community Light" panose="02000303040000020003" pitchFamily="2" charset="0"/>
                <a:cs typeface="Arial" panose="020B0604020202020204" pitchFamily="34" charset="0"/>
              </a:rPr>
              <a:t>Les managers peuvent attribuer des cours à leur équipe et générer des rapports d’activité pour surveiller la progression de leurs subordonnés.</a:t>
            </a:r>
          </a:p>
        </p:txBody>
      </p:sp>
    </p:spTree>
    <p:extLst>
      <p:ext uri="{BB962C8B-B14F-4D97-AF65-F5344CB8AC3E}">
        <p14:creationId xmlns:p14="http://schemas.microsoft.com/office/powerpoint/2010/main" val="837918256"/>
      </p:ext>
    </p:extLst>
  </p:cSld>
  <p:clrMapOvr>
    <a:masterClrMapping/>
  </p:clrMapOvr>
  <p:transition spd="slow">
    <p:wipe/>
  </p:transition>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sp>
        <p:nvSpPr>
          <p:cNvPr id="21" name="TextBox 20">
            <a:extLst>
              <a:ext uri="{FF2B5EF4-FFF2-40B4-BE49-F238E27FC236}">
                <a16:creationId xmlns:a16="http://schemas.microsoft.com/office/drawing/2014/main" id="{3BF049A2-CDC2-AB40-9F65-3C76B548A012}"/>
              </a:ext>
            </a:extLst>
          </p:cNvPr>
          <p:cNvSpPr txBox="1"/>
          <p:nvPr/>
        </p:nvSpPr>
        <p:spPr>
          <a:xfrm>
            <a:off x="7826342" y="2012495"/>
            <a:ext cx="9674267" cy="738664"/>
          </a:xfrm>
          <a:prstGeom prst="rect">
            <a:avLst/>
          </a:prstGeom>
        </p:spPr>
        <p:txBody>
          <a:bodyPr vert="horz" wrap="square" lIns="0" tIns="0" rIns="0" bIns="0" rtlCol="0">
            <a:spAutoFit/>
          </a:bodyPr>
          <a:lstStyle>
            <a:defPPr>
              <a:defRPr lang="en-US"/>
            </a:defPPr>
          </a:lstStyle>
          <a:p>
            <a:pPr defTabSz="457004" rtl="0">
              <a:spcBef>
                <a:spcPct val="20000"/>
              </a:spcBef>
              <a:spcAft>
                <a:spcPct val="0"/>
              </a:spcAft>
              <a:buClr>
                <a:srgbClr val="4472C4"/>
              </a:buClr>
              <a:defRPr/>
            </a:pPr>
            <a:r>
              <a:rPr lang="fr-FR" sz="4800">
                <a:solidFill>
                  <a:srgbClr val="556679"/>
                </a:solidFill>
                <a:latin typeface="Community" panose="02000303040000020003" pitchFamily="2" charset="0"/>
                <a:cs typeface="AvenirNext LT Pro Regular"/>
              </a:rPr>
              <a:t>L’exemple de ServiceTitan.</a:t>
            </a:r>
          </a:p>
        </p:txBody>
      </p:sp>
      <p:pic>
        <p:nvPicPr>
          <p:cNvPr id="17" name="Picture 16" descr="A close up of a sign&#10;&#10;Description automatically generated">
            <a:extLst>
              <a:ext uri="{FF2B5EF4-FFF2-40B4-BE49-F238E27FC236}">
                <a16:creationId xmlns:a16="http://schemas.microsoft.com/office/drawing/2014/main" id="{35164D47-7DD1-CF47-8A5B-16DC429919F2}"/>
              </a:ext>
            </a:extLst>
          </p:cNvPr>
          <p:cNvPicPr>
            <a:picLocks noChangeAspect="1"/>
          </p:cNvPicPr>
          <p:nvPr/>
        </p:nvPicPr>
        <p:blipFill>
          <a:blip r:embed="rId4"/>
          <a:stretch>
            <a:fillRect/>
          </a:stretch>
        </p:blipFill>
        <p:spPr>
          <a:xfrm>
            <a:off x="1050539" y="12888051"/>
            <a:ext cx="2090518" cy="287078"/>
          </a:xfrm>
          <a:prstGeom prst="rect">
            <a:avLst/>
          </a:prstGeom>
        </p:spPr>
      </p:pic>
      <p:sp>
        <p:nvSpPr>
          <p:cNvPr id="19" name="TextBox 18">
            <a:extLst>
              <a:ext uri="{FF2B5EF4-FFF2-40B4-BE49-F238E27FC236}">
                <a16:creationId xmlns:a16="http://schemas.microsoft.com/office/drawing/2014/main" id="{02848CE4-8761-6D48-895F-82B76CC61FA6}"/>
              </a:ext>
            </a:extLst>
          </p:cNvPr>
          <p:cNvSpPr txBox="1"/>
          <p:nvPr/>
        </p:nvSpPr>
        <p:spPr>
          <a:xfrm>
            <a:off x="7819362" y="3363488"/>
            <a:ext cx="9681247" cy="10470559"/>
          </a:xfrm>
          <a:prstGeom prst="rect">
            <a:avLst/>
          </a:prstGeom>
        </p:spPr>
        <p:txBody>
          <a:bodyPr vert="horz" wrap="square" lIns="0" tIns="0" rIns="0" bIns="0" rtlCol="0">
            <a:spAutoFit/>
          </a:bodyPr>
          <a:lstStyle>
            <a:defPPr>
              <a:defRPr lang="en-US"/>
            </a:defPPr>
          </a:lstStyle>
          <a:p>
            <a:pPr rtl="0">
              <a:lnSpc>
                <a:spcPct val="90000"/>
              </a:lnSpc>
            </a:pPr>
            <a:r>
              <a:rPr lang="fr-FR" sz="3600" dirty="0">
                <a:solidFill>
                  <a:srgbClr val="556679"/>
                </a:solidFill>
                <a:latin typeface="Community Light" panose="02000303040000020003" pitchFamily="2" charset="0"/>
              </a:rPr>
              <a:t>L’équipe formation et développement de </a:t>
            </a:r>
            <a:r>
              <a:rPr lang="fr-FR" sz="3600" dirty="0" err="1">
                <a:solidFill>
                  <a:srgbClr val="556679"/>
                </a:solidFill>
                <a:latin typeface="Community Light" panose="02000303040000020003" pitchFamily="2" charset="0"/>
              </a:rPr>
              <a:t>ServiceTitan</a:t>
            </a:r>
            <a:r>
              <a:rPr lang="fr-FR" sz="3600" dirty="0">
                <a:solidFill>
                  <a:srgbClr val="556679"/>
                </a:solidFill>
                <a:latin typeface="Community Light" panose="02000303040000020003" pitchFamily="2" charset="0"/>
              </a:rPr>
              <a:t> a décidé de mettre les managers à contribution en les interpellant sur </a:t>
            </a:r>
            <a:r>
              <a:rPr lang="fr-FR" sz="3600" dirty="0" err="1">
                <a:solidFill>
                  <a:srgbClr val="556679"/>
                </a:solidFill>
                <a:latin typeface="Community Light" panose="02000303040000020003" pitchFamily="2" charset="0"/>
              </a:rPr>
              <a:t>Slack</a:t>
            </a:r>
            <a:r>
              <a:rPr lang="fr-FR" sz="3600" dirty="0">
                <a:solidFill>
                  <a:srgbClr val="556679"/>
                </a:solidFill>
                <a:latin typeface="Community Light" panose="02000303040000020003" pitchFamily="2" charset="0"/>
              </a:rPr>
              <a:t>, dans les couloirs, lors des réunions d’équipe et des points hebdomadaires.</a:t>
            </a:r>
          </a:p>
          <a:p>
            <a:pPr>
              <a:lnSpc>
                <a:spcPct val="90000"/>
              </a:lnSpc>
            </a:pPr>
            <a:endParaRPr lang="en-US" sz="3600" dirty="0">
              <a:solidFill>
                <a:srgbClr val="556679"/>
              </a:solidFill>
              <a:latin typeface="Community Light" panose="02000303040000020003" pitchFamily="2" charset="0"/>
            </a:endParaRPr>
          </a:p>
          <a:p>
            <a:pPr rtl="0">
              <a:lnSpc>
                <a:spcPct val="90000"/>
              </a:lnSpc>
            </a:pPr>
            <a:r>
              <a:rPr lang="fr-FR" sz="3600" dirty="0">
                <a:solidFill>
                  <a:srgbClr val="556679"/>
                </a:solidFill>
                <a:latin typeface="Community Light" panose="02000303040000020003" pitchFamily="2" charset="0"/>
              </a:rPr>
              <a:t>Elle a ensuite consulté le chef du personnel et le directeur des ressources humaines afin de créer un forum permettant aux managers de discuter des initiatives clés de l’entreprise, d’accéder à des ressources d’apprentissage et de formation, et de bâtir une communauté. </a:t>
            </a:r>
          </a:p>
          <a:p>
            <a:pPr>
              <a:lnSpc>
                <a:spcPct val="90000"/>
              </a:lnSpc>
            </a:pPr>
            <a:endParaRPr lang="en-US" sz="3600" dirty="0">
              <a:solidFill>
                <a:srgbClr val="556679"/>
              </a:solidFill>
              <a:latin typeface="Community Light" panose="02000303040000020003" pitchFamily="2" charset="0"/>
            </a:endParaRPr>
          </a:p>
          <a:p>
            <a:pPr rtl="0">
              <a:lnSpc>
                <a:spcPct val="90000"/>
              </a:lnSpc>
            </a:pPr>
            <a:r>
              <a:rPr lang="fr-FR" sz="3600" dirty="0">
                <a:solidFill>
                  <a:srgbClr val="556679"/>
                </a:solidFill>
                <a:latin typeface="Community Light" panose="02000303040000020003" pitchFamily="2" charset="0"/>
              </a:rPr>
              <a:t>Pour entretenir la dynamique de cette communauté, l’équipe formation et développement a créé un canal </a:t>
            </a:r>
            <a:r>
              <a:rPr lang="fr-FR" sz="3600" dirty="0" err="1">
                <a:solidFill>
                  <a:srgbClr val="556679"/>
                </a:solidFill>
                <a:latin typeface="Community Light" panose="02000303040000020003" pitchFamily="2" charset="0"/>
              </a:rPr>
              <a:t>Slack</a:t>
            </a:r>
            <a:r>
              <a:rPr lang="fr-FR" sz="3600">
                <a:solidFill>
                  <a:srgbClr val="556679"/>
                </a:solidFill>
                <a:latin typeface="Community Light" panose="02000303040000020003" pitchFamily="2" charset="0"/>
              </a:rPr>
              <a:t> appelé </a:t>
            </a:r>
            <a:r>
              <a:rPr lang="fr-FR" sz="3600" dirty="0">
                <a:solidFill>
                  <a:srgbClr val="556679"/>
                </a:solidFill>
                <a:latin typeface="Community Light" panose="02000303040000020003" pitchFamily="2" charset="0"/>
              </a:rPr>
              <a:t>“learn2lead”. Voilà pourquoi, chez </a:t>
            </a:r>
            <a:r>
              <a:rPr lang="fr-FR" sz="3600" dirty="0" err="1">
                <a:solidFill>
                  <a:srgbClr val="556679"/>
                </a:solidFill>
                <a:latin typeface="Community Light" panose="02000303040000020003" pitchFamily="2" charset="0"/>
              </a:rPr>
              <a:t>ServiceTitan</a:t>
            </a:r>
            <a:r>
              <a:rPr lang="fr-FR" sz="3600" dirty="0">
                <a:solidFill>
                  <a:srgbClr val="556679"/>
                </a:solidFill>
                <a:latin typeface="Community Light" panose="02000303040000020003" pitchFamily="2" charset="0"/>
              </a:rPr>
              <a:t>, les managers accordent à leur programme de formation et développement un score NPS (Net </a:t>
            </a:r>
            <a:r>
              <a:rPr lang="fr-FR" sz="3600" dirty="0" err="1">
                <a:solidFill>
                  <a:srgbClr val="556679"/>
                </a:solidFill>
                <a:latin typeface="Community Light" panose="02000303040000020003" pitchFamily="2" charset="0"/>
              </a:rPr>
              <a:t>Promoter</a:t>
            </a:r>
            <a:r>
              <a:rPr lang="fr-FR" sz="3600" dirty="0">
                <a:solidFill>
                  <a:srgbClr val="556679"/>
                </a:solidFill>
                <a:latin typeface="Community Light" panose="02000303040000020003" pitchFamily="2" charset="0"/>
              </a:rPr>
              <a:t> Score) de 90.</a:t>
            </a:r>
          </a:p>
          <a:p>
            <a:pPr>
              <a:lnSpc>
                <a:spcPct val="90000"/>
              </a:lnSpc>
            </a:pPr>
            <a:endParaRPr lang="en-US" sz="3600" dirty="0">
              <a:solidFill>
                <a:srgbClr val="556679"/>
              </a:solidFill>
              <a:latin typeface="Community Light" panose="02000303040000020003" pitchFamily="2" charset="0"/>
            </a:endParaRPr>
          </a:p>
          <a:p>
            <a:pPr rtl="0">
              <a:lnSpc>
                <a:spcPct val="90000"/>
              </a:lnSpc>
            </a:pPr>
            <a:r>
              <a:rPr lang="fr-FR" sz="3600" dirty="0">
                <a:solidFill>
                  <a:srgbClr val="B03F1F"/>
                </a:solidFill>
                <a:latin typeface="Community Light" panose="02000303040000020003" pitchFamily="2" charset="0"/>
                <a:hlinkClick r:id="rId5"/>
              </a:rPr>
              <a:t>En savoir plus</a:t>
            </a:r>
            <a:r>
              <a:rPr lang="fr-FR" sz="3600" dirty="0">
                <a:solidFill>
                  <a:srgbClr val="556679"/>
                </a:solidFill>
                <a:latin typeface="Community Light" panose="02000303040000020003" pitchFamily="2" charset="0"/>
              </a:rPr>
              <a:t>.</a:t>
            </a:r>
          </a:p>
          <a:p>
            <a:pPr>
              <a:lnSpc>
                <a:spcPct val="90000"/>
              </a:lnSpc>
            </a:pPr>
            <a:endParaRPr lang="en-US" sz="3600" dirty="0">
              <a:solidFill>
                <a:srgbClr val="556679"/>
              </a:solidFill>
              <a:latin typeface="Community Light" panose="02000303040000020003" pitchFamily="2" charset="0"/>
            </a:endParaRPr>
          </a:p>
        </p:txBody>
      </p:sp>
      <p:grpSp>
        <p:nvGrpSpPr>
          <p:cNvPr id="15" name="Group 14">
            <a:extLst>
              <a:ext uri="{FF2B5EF4-FFF2-40B4-BE49-F238E27FC236}">
                <a16:creationId xmlns:a16="http://schemas.microsoft.com/office/drawing/2014/main" id="{7C966477-0707-6344-9C5B-59CD80DCBA94}"/>
              </a:ext>
            </a:extLst>
          </p:cNvPr>
          <p:cNvGrpSpPr/>
          <p:nvPr/>
        </p:nvGrpSpPr>
        <p:grpSpPr>
          <a:xfrm>
            <a:off x="1029235" y="1385160"/>
            <a:ext cx="4437408" cy="9858570"/>
            <a:chOff x="1331027" y="4372842"/>
            <a:chExt cx="4437408" cy="9858570"/>
          </a:xfrm>
        </p:grpSpPr>
        <p:sp>
          <p:nvSpPr>
            <p:cNvPr id="16" name="Rectangle 15">
              <a:extLst>
                <a:ext uri="{FF2B5EF4-FFF2-40B4-BE49-F238E27FC236}">
                  <a16:creationId xmlns:a16="http://schemas.microsoft.com/office/drawing/2014/main" id="{F003DB4B-373E-434E-ABB6-9287A32BB40F}"/>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4600">
                  <a:solidFill>
                    <a:srgbClr val="B03F1F"/>
                  </a:solidFill>
                  <a:latin typeface="Community" panose="02000303040000020003" pitchFamily="2" charset="0"/>
                  <a:cs typeface="Arial"/>
                </a:rPr>
                <a:t>Stratégie</a:t>
              </a:r>
              <a:br>
                <a:rPr lang="en-US" sz="4600" spc="-100" dirty="0">
                  <a:solidFill>
                    <a:srgbClr val="B03F1F"/>
                  </a:solidFill>
                  <a:latin typeface="Community" panose="02000303040000020003" pitchFamily="2" charset="0"/>
                  <a:cs typeface="Arial"/>
                </a:rPr>
              </a:br>
              <a:r>
                <a:rPr lang="fr-FR" sz="4600">
                  <a:solidFill>
                    <a:srgbClr val="B03F1F"/>
                  </a:solidFill>
                  <a:latin typeface="Community" panose="02000303040000020003" pitchFamily="2" charset="0"/>
                  <a:cs typeface="Arial"/>
                </a:rPr>
                <a:t>de promotion n° 3</a:t>
              </a:r>
            </a:p>
          </p:txBody>
        </p:sp>
        <p:sp>
          <p:nvSpPr>
            <p:cNvPr id="18" name="Rectangle 17">
              <a:extLst>
                <a:ext uri="{FF2B5EF4-FFF2-40B4-BE49-F238E27FC236}">
                  <a16:creationId xmlns:a16="http://schemas.microsoft.com/office/drawing/2014/main" id="{9EDF12A7-B9A5-BA4C-8666-B17BC956332A}"/>
                </a:ext>
              </a:extLst>
            </p:cNvPr>
            <p:cNvSpPr/>
            <p:nvPr/>
          </p:nvSpPr>
          <p:spPr>
            <a:xfrm>
              <a:off x="1352331" y="6138934"/>
              <a:ext cx="4400545"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6800">
                  <a:solidFill>
                    <a:srgbClr val="B03F1F"/>
                  </a:solidFill>
                  <a:latin typeface="Community Light"/>
                  <a:cs typeface="Arial"/>
                </a:rPr>
                <a:t>Mobilisation des managers</a:t>
              </a:r>
            </a:p>
          </p:txBody>
        </p:sp>
        <p:cxnSp>
          <p:nvCxnSpPr>
            <p:cNvPr id="20" name="Straight Connector 19">
              <a:extLst>
                <a:ext uri="{FF2B5EF4-FFF2-40B4-BE49-F238E27FC236}">
                  <a16:creationId xmlns:a16="http://schemas.microsoft.com/office/drawing/2014/main" id="{1FD7621B-3E20-814B-910C-10A285828786}"/>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22" name="TextBox 21">
            <a:extLst>
              <a:ext uri="{FF2B5EF4-FFF2-40B4-BE49-F238E27FC236}">
                <a16:creationId xmlns:a16="http://schemas.microsoft.com/office/drawing/2014/main" id="{13E0D361-D311-7C48-91C4-E63C3CD27693}"/>
              </a:ext>
            </a:extLst>
          </p:cNvPr>
          <p:cNvSpPr txBox="1"/>
          <p:nvPr/>
        </p:nvSpPr>
        <p:spPr>
          <a:xfrm>
            <a:off x="1050539" y="6626076"/>
            <a:ext cx="4287005" cy="3016210"/>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fr-FR" sz="2800" i="1" dirty="0">
                <a:solidFill>
                  <a:srgbClr val="B03F1F"/>
                </a:solidFill>
                <a:latin typeface="Community Light" panose="02000303040000020003" pitchFamily="2" charset="0"/>
                <a:cs typeface="Arial" panose="020B0604020202020204" pitchFamily="34" charset="0"/>
              </a:rPr>
              <a:t>“C’est la première fois que j’ai un manager qui non seulement met l’accent sur mon poste actuel, mais cherche aussi à comprendre mon plan de carrière idéal, et ce que je dois apprendre et développer pour évoluer dans ce sens.”</a:t>
            </a:r>
          </a:p>
        </p:txBody>
      </p:sp>
      <p:sp>
        <p:nvSpPr>
          <p:cNvPr id="23" name="object 13">
            <a:extLst>
              <a:ext uri="{FF2B5EF4-FFF2-40B4-BE49-F238E27FC236}">
                <a16:creationId xmlns:a16="http://schemas.microsoft.com/office/drawing/2014/main" id="{BE12A582-A69B-CF40-818E-C68BF548C20B}"/>
              </a:ext>
            </a:extLst>
          </p:cNvPr>
          <p:cNvSpPr/>
          <p:nvPr/>
        </p:nvSpPr>
        <p:spPr>
          <a:xfrm>
            <a:off x="1050539" y="10386432"/>
            <a:ext cx="1446858" cy="1446880"/>
          </a:xfrm>
          <a:prstGeom prst="rect">
            <a:avLst/>
          </a:prstGeom>
          <a:blipFill>
            <a:blip r:embed="rId6">
              <a:extLst>
                <a:ext uri="{28A0092B-C50C-407E-A947-70E740481C1C}">
                  <a14:useLocalDpi xmlns:a14="http://schemas.microsoft.com/office/drawing/2010/main"/>
                </a:ext>
              </a:extLst>
            </a:blip>
            <a:stretch>
              <a:fillRect/>
            </a:stretch>
          </a:blipFill>
        </p:spPr>
        <p:txBody>
          <a:bodyPr wrap="square" lIns="0" tIns="0" rIns="0" bIns="0" rtlCol="0"/>
          <a:lstStyle>
            <a:defPPr>
              <a:defRPr lang="en-US"/>
            </a:defPPr>
          </a:lstStyle>
          <a:p>
            <a:pPr defTabSz="1828478">
              <a:spcBef>
                <a:spcPct val="0"/>
              </a:spcBef>
              <a:spcAft>
                <a:spcPct val="0"/>
              </a:spcAft>
              <a:defRPr/>
            </a:pPr>
            <a:endParaRPr sz="1588">
              <a:solidFill>
                <a:srgbClr val="3C4345"/>
              </a:solidFill>
              <a:latin typeface="Arial" panose="020B0604020202020204" pitchFamily="34" charset="0"/>
            </a:endParaRPr>
          </a:p>
        </p:txBody>
      </p:sp>
      <p:sp>
        <p:nvSpPr>
          <p:cNvPr id="24" name="TextBox 23">
            <a:extLst>
              <a:ext uri="{FF2B5EF4-FFF2-40B4-BE49-F238E27FC236}">
                <a16:creationId xmlns:a16="http://schemas.microsoft.com/office/drawing/2014/main" id="{E1E48EB2-0452-D249-AF7F-E0E353626DD8}"/>
              </a:ext>
            </a:extLst>
          </p:cNvPr>
          <p:cNvSpPr txBox="1"/>
          <p:nvPr/>
        </p:nvSpPr>
        <p:spPr>
          <a:xfrm>
            <a:off x="2827552" y="10464446"/>
            <a:ext cx="2623532" cy="1354217"/>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fr-FR" sz="2200" b="1">
                <a:solidFill>
                  <a:srgbClr val="556679"/>
                </a:solidFill>
                <a:latin typeface="Community Semibold" panose="02000303040000020003" pitchFamily="2" charset="0"/>
                <a:cs typeface="Arial" panose="020B0604020202020204" pitchFamily="34" charset="0"/>
              </a:rPr>
              <a:t>Brendon Norton</a:t>
            </a:r>
          </a:p>
          <a:p>
            <a:pPr defTabSz="914012" rtl="0">
              <a:spcBef>
                <a:spcPct val="0"/>
              </a:spcBef>
              <a:spcAft>
                <a:spcPct val="0"/>
              </a:spcAft>
              <a:defRPr/>
            </a:pPr>
            <a:r>
              <a:rPr lang="fr-FR" sz="2200">
                <a:solidFill>
                  <a:srgbClr val="556679"/>
                </a:solidFill>
                <a:latin typeface="Community" panose="02000303040000020003" pitchFamily="2" charset="0"/>
                <a:cs typeface="Arial" panose="020B0604020202020204" pitchFamily="34" charset="0"/>
              </a:rPr>
              <a:t>Customer Success Manager, </a:t>
            </a:r>
            <a:br>
              <a:rPr lang="en-US" sz="2200" dirty="0">
                <a:solidFill>
                  <a:srgbClr val="556679"/>
                </a:solidFill>
                <a:latin typeface="Community" panose="02000303040000020003" pitchFamily="2" charset="0"/>
                <a:cs typeface="Arial" panose="020B0604020202020204" pitchFamily="34" charset="0"/>
              </a:rPr>
            </a:br>
            <a:r>
              <a:rPr lang="fr-FR" sz="2200">
                <a:solidFill>
                  <a:srgbClr val="556679"/>
                </a:solidFill>
                <a:latin typeface="Community" panose="02000303040000020003" pitchFamily="2" charset="0"/>
                <a:cs typeface="Arial" panose="020B0604020202020204" pitchFamily="34" charset="0"/>
              </a:rPr>
              <a:t>ServiceTitan</a:t>
            </a:r>
          </a:p>
        </p:txBody>
      </p:sp>
      <p:pic>
        <p:nvPicPr>
          <p:cNvPr id="6" name="Picture 5">
            <a:extLst>
              <a:ext uri="{FF2B5EF4-FFF2-40B4-BE49-F238E27FC236}">
                <a16:creationId xmlns:a16="http://schemas.microsoft.com/office/drawing/2014/main" id="{119A5B40-920E-D84E-A84B-95CC6B9ACC95}"/>
              </a:ext>
            </a:extLst>
          </p:cNvPr>
          <p:cNvPicPr>
            <a:picLocks noChangeAspect="1"/>
          </p:cNvPicPr>
          <p:nvPr/>
        </p:nvPicPr>
        <p:blipFill>
          <a:blip r:embed="rId7"/>
          <a:stretch>
            <a:fillRect/>
          </a:stretch>
        </p:blipFill>
        <p:spPr>
          <a:xfrm>
            <a:off x="18873343" y="0"/>
            <a:ext cx="5513832" cy="13715999"/>
          </a:xfrm>
          <a:prstGeom prst="rect">
            <a:avLst/>
          </a:prstGeom>
        </p:spPr>
      </p:pic>
    </p:spTree>
    <p:extLst>
      <p:ext uri="{BB962C8B-B14F-4D97-AF65-F5344CB8AC3E}">
        <p14:creationId xmlns:p14="http://schemas.microsoft.com/office/powerpoint/2010/main" val="500458444"/>
      </p:ext>
    </p:extLst>
  </p:cSld>
  <p:clrMapOvr>
    <a:masterClrMapping/>
  </p:clrMapOvr>
  <p:transition spd="slow">
    <p:wipe/>
  </p:transition>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7" name="Group 6">
            <a:extLst>
              <a:ext uri="{FF2B5EF4-FFF2-40B4-BE49-F238E27FC236}">
                <a16:creationId xmlns:a16="http://schemas.microsoft.com/office/drawing/2014/main" id="{37C51DD7-FE8D-F547-BF30-87036C1C4010}"/>
              </a:ext>
            </a:extLst>
          </p:cNvPr>
          <p:cNvGrpSpPr/>
          <p:nvPr/>
        </p:nvGrpSpPr>
        <p:grpSpPr>
          <a:xfrm>
            <a:off x="18626517" y="1385159"/>
            <a:ext cx="4408325" cy="5743774"/>
            <a:chOff x="18626517" y="2441578"/>
            <a:chExt cx="4408325" cy="5743774"/>
          </a:xfrm>
        </p:grpSpPr>
        <p:sp>
          <p:nvSpPr>
            <p:cNvPr id="5" name="Rectangle 4">
              <a:extLst>
                <a:ext uri="{FF2B5EF4-FFF2-40B4-BE49-F238E27FC236}">
                  <a16:creationId xmlns:a16="http://schemas.microsoft.com/office/drawing/2014/main" id="{C3E40950-087E-6C41-93C9-30195B23F714}"/>
                </a:ext>
              </a:extLst>
            </p:cNvPr>
            <p:cNvSpPr/>
            <p:nvPr/>
          </p:nvSpPr>
          <p:spPr>
            <a:xfrm>
              <a:off x="18626517" y="2441578"/>
              <a:ext cx="4408325" cy="5743774"/>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83F8BFE3-E3FD-B140-B7D0-CCBE65A3DF88}"/>
                </a:ext>
              </a:extLst>
            </p:cNvPr>
            <p:cNvGrpSpPr/>
            <p:nvPr/>
          </p:nvGrpSpPr>
          <p:grpSpPr>
            <a:xfrm>
              <a:off x="18626517" y="2910719"/>
              <a:ext cx="4408325" cy="4439283"/>
              <a:chOff x="18626517" y="3089621"/>
              <a:chExt cx="4408325" cy="4439283"/>
            </a:xfrm>
          </p:grpSpPr>
          <p:sp>
            <p:nvSpPr>
              <p:cNvPr id="42" name="TextBox 41">
                <a:extLst>
                  <a:ext uri="{FF2B5EF4-FFF2-40B4-BE49-F238E27FC236}">
                    <a16:creationId xmlns:a16="http://schemas.microsoft.com/office/drawing/2014/main" id="{31F759AC-1C6B-604A-80EC-FDC1745B2CCD}"/>
                  </a:ext>
                </a:extLst>
              </p:cNvPr>
              <p:cNvSpPr txBox="1"/>
              <p:nvPr/>
            </p:nvSpPr>
            <p:spPr>
              <a:xfrm>
                <a:off x="19043374" y="5419352"/>
                <a:ext cx="3625090" cy="2109552"/>
              </a:xfrm>
              <a:prstGeom prst="rect">
                <a:avLst/>
              </a:prstGeom>
            </p:spPr>
            <p:txBody>
              <a:bodyPr vert="horz" wrap="square" lIns="0" tIns="0" rIns="0" bIns="0" rtlCol="0">
                <a:spAutoFit/>
              </a:bodyPr>
              <a:lstStyle>
                <a:defPPr>
                  <a:defRPr lang="en-US"/>
                </a:defPPr>
              </a:lstStyle>
              <a:p>
                <a:pPr algn="ctr" defTabSz="457096" rtl="0">
                  <a:lnSpc>
                    <a:spcPct val="125000"/>
                  </a:lnSpc>
                  <a:spcBef>
                    <a:spcPct val="0"/>
                  </a:spcBef>
                  <a:spcAft>
                    <a:spcPct val="0"/>
                  </a:spcAft>
                  <a:defRPr/>
                </a:pPr>
                <a:r>
                  <a:rPr lang="fr-FR" sz="2800">
                    <a:solidFill>
                      <a:srgbClr val="556679"/>
                    </a:solidFill>
                    <a:latin typeface="Community Light" panose="02000303040000020003" pitchFamily="2" charset="0"/>
                    <a:cs typeface="Arial" panose="020B0604020202020204" pitchFamily="34" charset="0"/>
                  </a:rPr>
                  <a:t>des professionnels de la formation affirment que leur directeur général promeut activement la formation.</a:t>
                </a:r>
              </a:p>
            </p:txBody>
          </p:sp>
          <p:sp>
            <p:nvSpPr>
              <p:cNvPr id="43" name="TextBox 42">
                <a:extLst>
                  <a:ext uri="{FF2B5EF4-FFF2-40B4-BE49-F238E27FC236}">
                    <a16:creationId xmlns:a16="http://schemas.microsoft.com/office/drawing/2014/main" id="{BA9339E9-FC39-9D41-B9E0-2BFA693A8A74}"/>
                  </a:ext>
                </a:extLst>
              </p:cNvPr>
              <p:cNvSpPr txBox="1"/>
              <p:nvPr/>
            </p:nvSpPr>
            <p:spPr>
              <a:xfrm>
                <a:off x="18626517" y="3089621"/>
                <a:ext cx="4408325" cy="2462213"/>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fr-FR" sz="16000">
                    <a:solidFill>
                      <a:srgbClr val="B03F1F"/>
                    </a:solidFill>
                    <a:latin typeface="Community Light" panose="02000303040000020003" pitchFamily="2" charset="0"/>
                    <a:cs typeface="AvenirNext LT Pro Regular"/>
                  </a:rPr>
                  <a:t>70%</a:t>
                </a:r>
              </a:p>
            </p:txBody>
          </p:sp>
        </p:grpSp>
      </p:grpSp>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5" y="1385160"/>
            <a:ext cx="4437408" cy="9858570"/>
            <a:chOff x="1331027" y="4372842"/>
            <a:chExt cx="4437408" cy="9858570"/>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4600">
                  <a:solidFill>
                    <a:srgbClr val="B03F1F"/>
                  </a:solidFill>
                  <a:latin typeface="Community" panose="02000303040000020003" pitchFamily="2" charset="0"/>
                  <a:cs typeface="Arial"/>
                </a:rPr>
                <a:t>Stratégie</a:t>
              </a:r>
              <a:br>
                <a:rPr lang="en-US" sz="4600" spc="-100" dirty="0">
                  <a:solidFill>
                    <a:srgbClr val="B03F1F"/>
                  </a:solidFill>
                  <a:latin typeface="Community" panose="02000303040000020003" pitchFamily="2" charset="0"/>
                  <a:cs typeface="Arial"/>
                </a:rPr>
              </a:br>
              <a:r>
                <a:rPr lang="fr-FR" sz="4600">
                  <a:solidFill>
                    <a:srgbClr val="B03F1F"/>
                  </a:solidFill>
                  <a:latin typeface="Community" panose="02000303040000020003" pitchFamily="2" charset="0"/>
                  <a:cs typeface="Arial"/>
                </a:rPr>
                <a:t>de promotion n° 4</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4400545"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6200">
                  <a:solidFill>
                    <a:srgbClr val="B03F1F"/>
                  </a:solidFill>
                  <a:latin typeface="Community Light"/>
                  <a:cs typeface="Arial"/>
                </a:rPr>
                <a:t>Soutien de la direction</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19" name="TextBox 18">
            <a:extLst>
              <a:ext uri="{FF2B5EF4-FFF2-40B4-BE49-F238E27FC236}">
                <a16:creationId xmlns:a16="http://schemas.microsoft.com/office/drawing/2014/main" id="{FCC46B48-0762-1C49-8927-87B1B7BBB34C}"/>
              </a:ext>
            </a:extLst>
          </p:cNvPr>
          <p:cNvSpPr txBox="1"/>
          <p:nvPr/>
        </p:nvSpPr>
        <p:spPr>
          <a:xfrm>
            <a:off x="7174521" y="809314"/>
            <a:ext cx="10422758" cy="11633954"/>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3600" dirty="0">
                <a:solidFill>
                  <a:srgbClr val="5E6869"/>
                </a:solidFill>
                <a:latin typeface="Community Light"/>
                <a:cs typeface="Arial"/>
              </a:rPr>
              <a:t>Le moyen le plus rapide de transformer une organisation est d’impliquer le sommet de la hiérarchie. Ce qui est une priorité pour votre direction le sera également pour l’ensemble de votre administration.</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fr-FR" sz="3600" dirty="0">
                <a:solidFill>
                  <a:srgbClr val="5E6869"/>
                </a:solidFill>
                <a:latin typeface="Community Light"/>
                <a:cs typeface="Arial"/>
              </a:rPr>
              <a:t>Ainsi, si les cadres de votre administration font de la formation une priorité, le personnel en fera de même.</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fr-FR" sz="3600" dirty="0">
                <a:solidFill>
                  <a:srgbClr val="5E6869"/>
                </a:solidFill>
                <a:latin typeface="Community Light"/>
                <a:cs typeface="Arial"/>
              </a:rPr>
              <a:t>Pour ce faire, la direction peut procéder de nombreuses manières. Elle peut opter pour une stratégie directe et demander à l’ensemble du personnel de suivre un cours à une date donnée ou de consacrer une heure par mois à la formation. Les cadres peuvent également adopter une vision ambitieuse et présenter leurs propres parcours de formation ainsi que les cours qu’ils ont trouvé les plus pertinents. Il est bien entendu possible d’associer ces deux approches.</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fr-FR" sz="3600" dirty="0">
                <a:solidFill>
                  <a:srgbClr val="5E6869"/>
                </a:solidFill>
                <a:latin typeface="Community Light"/>
                <a:cs typeface="Arial"/>
              </a:rPr>
              <a:t>Quelle que soit la méthode, inciter vos cadres à devenir vos alliés dans la promotion de la formation s’avère un excellent moyen de favoriser la participation du personnel.</a:t>
            </a:r>
          </a:p>
        </p:txBody>
      </p:sp>
      <p:sp>
        <p:nvSpPr>
          <p:cNvPr id="22" name="TextBox 21">
            <a:extLst>
              <a:ext uri="{FF2B5EF4-FFF2-40B4-BE49-F238E27FC236}">
                <a16:creationId xmlns:a16="http://schemas.microsoft.com/office/drawing/2014/main" id="{E2ABB4F0-261C-A74B-88B1-5ADA237BF31E}"/>
              </a:ext>
            </a:extLst>
          </p:cNvPr>
          <p:cNvSpPr txBox="1"/>
          <p:nvPr/>
        </p:nvSpPr>
        <p:spPr>
          <a:xfrm>
            <a:off x="18626516" y="7730486"/>
            <a:ext cx="4408326" cy="338554"/>
          </a:xfrm>
          <a:prstGeom prst="rect">
            <a:avLst/>
          </a:prstGeom>
        </p:spPr>
        <p:txBody>
          <a:bodyPr vert="horz" wrap="square" lIns="0" tIns="0" rIns="0" bIns="0" rtlCol="0">
            <a:spAutoFit/>
          </a:bodyPr>
          <a:lstStyle>
            <a:defPPr>
              <a:defRPr lang="en-US"/>
            </a:defPPr>
          </a:lstStyle>
          <a:p>
            <a:pPr algn="ctr" defTabSz="914012" rtl="0">
              <a:spcBef>
                <a:spcPct val="0"/>
              </a:spcBef>
              <a:spcAft>
                <a:spcPct val="0"/>
              </a:spcAft>
              <a:defRPr/>
            </a:pPr>
            <a:r>
              <a:rPr lang="fr-FR" sz="2200">
                <a:solidFill>
                  <a:srgbClr val="5E6869"/>
                </a:solidFill>
                <a:latin typeface="Community Light" panose="02000303040000020003" pitchFamily="2" charset="0"/>
                <a:cs typeface="Arial" panose="020B0604020202020204" pitchFamily="34" charset="0"/>
              </a:rPr>
              <a:t>*Source : </a:t>
            </a:r>
            <a:r>
              <a:rPr lang="fr-FR" sz="2200">
                <a:solidFill>
                  <a:srgbClr val="B03F1F"/>
                </a:solidFill>
                <a:latin typeface="Community Light" panose="02000303040000020003" pitchFamily="2" charset="0"/>
                <a:cs typeface="Arial" panose="020B0604020202020204" pitchFamily="34" charset="0"/>
                <a:hlinkClick r:id="rId5"/>
              </a:rPr>
              <a:t>rapport Leading with Learning</a:t>
            </a:r>
          </a:p>
        </p:txBody>
      </p:sp>
    </p:spTree>
    <p:extLst>
      <p:ext uri="{BB962C8B-B14F-4D97-AF65-F5344CB8AC3E}">
        <p14:creationId xmlns:p14="http://schemas.microsoft.com/office/powerpoint/2010/main" val="390265269"/>
      </p:ext>
    </p:extLst>
  </p:cSld>
  <p:clrMapOvr>
    <a:masterClrMapping/>
  </p:clrMapOvr>
  <p:transition spd="slow">
    <p:wipe/>
  </p:transition>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sp>
        <p:nvSpPr>
          <p:cNvPr id="21" name="TextBox 20">
            <a:extLst>
              <a:ext uri="{FF2B5EF4-FFF2-40B4-BE49-F238E27FC236}">
                <a16:creationId xmlns:a16="http://schemas.microsoft.com/office/drawing/2014/main" id="{3BF049A2-CDC2-AB40-9F65-3C76B548A012}"/>
              </a:ext>
            </a:extLst>
          </p:cNvPr>
          <p:cNvSpPr txBox="1"/>
          <p:nvPr/>
        </p:nvSpPr>
        <p:spPr>
          <a:xfrm>
            <a:off x="7826342" y="2012495"/>
            <a:ext cx="9674267" cy="738664"/>
          </a:xfrm>
          <a:prstGeom prst="rect">
            <a:avLst/>
          </a:prstGeom>
        </p:spPr>
        <p:txBody>
          <a:bodyPr vert="horz" wrap="square" lIns="0" tIns="0" rIns="0" bIns="0" rtlCol="0">
            <a:spAutoFit/>
          </a:bodyPr>
          <a:lstStyle>
            <a:defPPr>
              <a:defRPr lang="en-US"/>
            </a:defPPr>
          </a:lstStyle>
          <a:p>
            <a:pPr defTabSz="457004" rtl="0">
              <a:spcBef>
                <a:spcPct val="20000"/>
              </a:spcBef>
              <a:spcAft>
                <a:spcPct val="0"/>
              </a:spcAft>
              <a:buClr>
                <a:srgbClr val="4472C4"/>
              </a:buClr>
              <a:defRPr/>
            </a:pPr>
            <a:r>
              <a:rPr lang="fr-FR" sz="4800">
                <a:solidFill>
                  <a:srgbClr val="556679"/>
                </a:solidFill>
                <a:latin typeface="Community" panose="02000303040000020003" pitchFamily="2" charset="0"/>
                <a:cs typeface="AvenirNext LT Pro Regular"/>
              </a:rPr>
              <a:t>L’exemple du comté de Ventura.</a:t>
            </a:r>
          </a:p>
        </p:txBody>
      </p:sp>
      <p:pic>
        <p:nvPicPr>
          <p:cNvPr id="17" name="Picture 16" descr="A close up of a sign&#10;&#10;Description automatically generated">
            <a:extLst>
              <a:ext uri="{FF2B5EF4-FFF2-40B4-BE49-F238E27FC236}">
                <a16:creationId xmlns:a16="http://schemas.microsoft.com/office/drawing/2014/main" id="{35164D47-7DD1-CF47-8A5B-16DC429919F2}"/>
              </a:ext>
            </a:extLst>
          </p:cNvPr>
          <p:cNvPicPr>
            <a:picLocks noChangeAspect="1"/>
          </p:cNvPicPr>
          <p:nvPr/>
        </p:nvPicPr>
        <p:blipFill>
          <a:blip r:embed="rId4"/>
          <a:stretch>
            <a:fillRect/>
          </a:stretch>
        </p:blipFill>
        <p:spPr>
          <a:xfrm>
            <a:off x="1050539" y="12888051"/>
            <a:ext cx="2090518" cy="287078"/>
          </a:xfrm>
          <a:prstGeom prst="rect">
            <a:avLst/>
          </a:prstGeom>
        </p:spPr>
      </p:pic>
      <p:sp>
        <p:nvSpPr>
          <p:cNvPr id="19" name="TextBox 18">
            <a:extLst>
              <a:ext uri="{FF2B5EF4-FFF2-40B4-BE49-F238E27FC236}">
                <a16:creationId xmlns:a16="http://schemas.microsoft.com/office/drawing/2014/main" id="{02848CE4-8761-6D48-895F-82B76CC61FA6}"/>
              </a:ext>
            </a:extLst>
          </p:cNvPr>
          <p:cNvSpPr txBox="1"/>
          <p:nvPr/>
        </p:nvSpPr>
        <p:spPr>
          <a:xfrm>
            <a:off x="7819362" y="3363488"/>
            <a:ext cx="9681247" cy="6481774"/>
          </a:xfrm>
          <a:prstGeom prst="rect">
            <a:avLst/>
          </a:prstGeom>
        </p:spPr>
        <p:txBody>
          <a:bodyPr vert="horz" wrap="square" lIns="0" tIns="0" rIns="0" bIns="0" rtlCol="0">
            <a:spAutoFit/>
          </a:bodyPr>
          <a:lstStyle>
            <a:defPPr>
              <a:defRPr lang="en-US"/>
            </a:defPPr>
          </a:lstStyle>
          <a:p>
            <a:pPr rtl="0">
              <a:lnSpc>
                <a:spcPct val="90000"/>
              </a:lnSpc>
            </a:pPr>
            <a:r>
              <a:rPr lang="fr-FR" sz="3600">
                <a:solidFill>
                  <a:srgbClr val="556679"/>
                </a:solidFill>
                <a:latin typeface="Community Light" panose="02000303040000020003" pitchFamily="2" charset="0"/>
              </a:rPr>
              <a:t>Le jour du déploiement de LinkedIn Learning auprès du personnel du comté de Ventura, son County Executive Officer, Michael Powers, a publié une vidéo pour promouvoir la plateforme. Il a ensuite continué à soutenir le programme, notamment lors des réunions générales du personnel du comté.</a:t>
            </a:r>
          </a:p>
          <a:p>
            <a:pPr>
              <a:lnSpc>
                <a:spcPct val="90000"/>
              </a:lnSpc>
            </a:pPr>
            <a:endParaRPr lang="en-US" sz="3600" dirty="0">
              <a:solidFill>
                <a:srgbClr val="556679"/>
              </a:solidFill>
              <a:latin typeface="Community Light" panose="02000303040000020003" pitchFamily="2" charset="0"/>
            </a:endParaRPr>
          </a:p>
          <a:p>
            <a:pPr rtl="0">
              <a:lnSpc>
                <a:spcPct val="90000"/>
              </a:lnSpc>
            </a:pPr>
            <a:r>
              <a:rPr lang="fr-FR" sz="3600">
                <a:solidFill>
                  <a:srgbClr val="B03F1F"/>
                </a:solidFill>
                <a:latin typeface="Community" panose="02000303040000020003" pitchFamily="2" charset="0"/>
              </a:rPr>
              <a:t>Résultat :</a:t>
            </a:r>
            <a:br>
              <a:rPr lang="en-US" sz="3600" dirty="0">
                <a:solidFill>
                  <a:srgbClr val="556679"/>
                </a:solidFill>
                <a:latin typeface="Community Light" panose="02000303040000020003" pitchFamily="2" charset="0"/>
              </a:rPr>
            </a:br>
            <a:r>
              <a:rPr lang="fr-FR" sz="3600">
                <a:solidFill>
                  <a:srgbClr val="556679"/>
                </a:solidFill>
                <a:latin typeface="Community" panose="02000303040000020003" pitchFamily="2" charset="0"/>
              </a:rPr>
              <a:t>53 000 vidéos visionnées en six mois. </a:t>
            </a:r>
          </a:p>
          <a:p>
            <a:pPr>
              <a:lnSpc>
                <a:spcPct val="90000"/>
              </a:lnSpc>
            </a:pPr>
            <a:endParaRPr lang="en-US" sz="3600" dirty="0">
              <a:solidFill>
                <a:srgbClr val="556679"/>
              </a:solidFill>
              <a:latin typeface="Community Light" panose="02000303040000020003" pitchFamily="2" charset="0"/>
            </a:endParaRPr>
          </a:p>
          <a:p>
            <a:pPr rtl="0">
              <a:lnSpc>
                <a:spcPct val="90000"/>
              </a:lnSpc>
            </a:pPr>
            <a:r>
              <a:rPr lang="fr-FR" sz="3600">
                <a:solidFill>
                  <a:srgbClr val="B03F1F"/>
                </a:solidFill>
                <a:latin typeface="Community Light" panose="02000303040000020003" pitchFamily="2" charset="0"/>
                <a:hlinkClick r:id="rId5"/>
              </a:rPr>
              <a:t>En savoir plus</a:t>
            </a:r>
            <a:r>
              <a:rPr lang="fr-FR" sz="3600">
                <a:solidFill>
                  <a:srgbClr val="556679"/>
                </a:solidFill>
                <a:latin typeface="Community Light" panose="02000303040000020003" pitchFamily="2" charset="0"/>
              </a:rPr>
              <a:t>.</a:t>
            </a:r>
          </a:p>
          <a:p>
            <a:pPr>
              <a:lnSpc>
                <a:spcPct val="90000"/>
              </a:lnSpc>
            </a:pPr>
            <a:endParaRPr lang="en-US" sz="3600" dirty="0">
              <a:solidFill>
                <a:srgbClr val="556679"/>
              </a:solidFill>
              <a:latin typeface="Community Light" panose="02000303040000020003" pitchFamily="2" charset="0"/>
            </a:endParaRPr>
          </a:p>
          <a:p>
            <a:pPr>
              <a:lnSpc>
                <a:spcPct val="90000"/>
              </a:lnSpc>
            </a:pPr>
            <a:endParaRPr lang="en-US" sz="3600" dirty="0">
              <a:solidFill>
                <a:srgbClr val="556679"/>
              </a:solidFill>
              <a:latin typeface="Community Light" panose="02000303040000020003" pitchFamily="2" charset="0"/>
            </a:endParaRPr>
          </a:p>
          <a:p>
            <a:pPr>
              <a:lnSpc>
                <a:spcPct val="90000"/>
              </a:lnSpc>
            </a:pPr>
            <a:endParaRPr lang="en-US" sz="3600" dirty="0">
              <a:solidFill>
                <a:srgbClr val="556679"/>
              </a:solidFill>
              <a:latin typeface="Community Light" panose="02000303040000020003" pitchFamily="2" charset="0"/>
            </a:endParaRPr>
          </a:p>
        </p:txBody>
      </p:sp>
      <p:grpSp>
        <p:nvGrpSpPr>
          <p:cNvPr id="15" name="Group 14">
            <a:extLst>
              <a:ext uri="{FF2B5EF4-FFF2-40B4-BE49-F238E27FC236}">
                <a16:creationId xmlns:a16="http://schemas.microsoft.com/office/drawing/2014/main" id="{7C966477-0707-6344-9C5B-59CD80DCBA94}"/>
              </a:ext>
            </a:extLst>
          </p:cNvPr>
          <p:cNvGrpSpPr/>
          <p:nvPr/>
        </p:nvGrpSpPr>
        <p:grpSpPr>
          <a:xfrm>
            <a:off x="1029235" y="1385160"/>
            <a:ext cx="4437408" cy="3948833"/>
            <a:chOff x="1331027" y="4372842"/>
            <a:chExt cx="4437408" cy="3948833"/>
          </a:xfrm>
        </p:grpSpPr>
        <p:sp>
          <p:nvSpPr>
            <p:cNvPr id="16" name="Rectangle 15">
              <a:extLst>
                <a:ext uri="{FF2B5EF4-FFF2-40B4-BE49-F238E27FC236}">
                  <a16:creationId xmlns:a16="http://schemas.microsoft.com/office/drawing/2014/main" id="{F003DB4B-373E-434E-ABB6-9287A32BB40F}"/>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4600">
                  <a:solidFill>
                    <a:srgbClr val="B03F1F"/>
                  </a:solidFill>
                  <a:latin typeface="Community" panose="02000303040000020003" pitchFamily="2" charset="0"/>
                  <a:cs typeface="Arial"/>
                </a:rPr>
                <a:t>Stratégie</a:t>
              </a:r>
              <a:br>
                <a:rPr lang="en-US" sz="4600" spc="-100" dirty="0">
                  <a:solidFill>
                    <a:srgbClr val="B03F1F"/>
                  </a:solidFill>
                  <a:latin typeface="Community" panose="02000303040000020003" pitchFamily="2" charset="0"/>
                  <a:cs typeface="Arial"/>
                </a:rPr>
              </a:br>
              <a:r>
                <a:rPr lang="fr-FR" sz="4600">
                  <a:solidFill>
                    <a:srgbClr val="B03F1F"/>
                  </a:solidFill>
                  <a:latin typeface="Community" panose="02000303040000020003" pitchFamily="2" charset="0"/>
                  <a:cs typeface="Arial"/>
                </a:rPr>
                <a:t>de promotion n° 4</a:t>
              </a:r>
            </a:p>
          </p:txBody>
        </p:sp>
        <p:sp>
          <p:nvSpPr>
            <p:cNvPr id="18" name="Rectangle 17">
              <a:extLst>
                <a:ext uri="{FF2B5EF4-FFF2-40B4-BE49-F238E27FC236}">
                  <a16:creationId xmlns:a16="http://schemas.microsoft.com/office/drawing/2014/main" id="{9EDF12A7-B9A5-BA4C-8666-B17BC956332A}"/>
                </a:ext>
              </a:extLst>
            </p:cNvPr>
            <p:cNvSpPr/>
            <p:nvPr/>
          </p:nvSpPr>
          <p:spPr>
            <a:xfrm>
              <a:off x="1352331" y="6138934"/>
              <a:ext cx="4400545" cy="21827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6200">
                  <a:solidFill>
                    <a:srgbClr val="B03F1F"/>
                  </a:solidFill>
                  <a:latin typeface="Community Light"/>
                  <a:cs typeface="Arial"/>
                </a:rPr>
                <a:t>Soutien de la direction</a:t>
              </a:r>
            </a:p>
          </p:txBody>
        </p:sp>
        <p:cxnSp>
          <p:nvCxnSpPr>
            <p:cNvPr id="20" name="Straight Connector 19">
              <a:extLst>
                <a:ext uri="{FF2B5EF4-FFF2-40B4-BE49-F238E27FC236}">
                  <a16:creationId xmlns:a16="http://schemas.microsoft.com/office/drawing/2014/main" id="{1FD7621B-3E20-814B-910C-10A285828786}"/>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22" name="TextBox 21">
            <a:extLst>
              <a:ext uri="{FF2B5EF4-FFF2-40B4-BE49-F238E27FC236}">
                <a16:creationId xmlns:a16="http://schemas.microsoft.com/office/drawing/2014/main" id="{13E0D361-D311-7C48-91C4-E63C3CD27693}"/>
              </a:ext>
            </a:extLst>
          </p:cNvPr>
          <p:cNvSpPr txBox="1"/>
          <p:nvPr/>
        </p:nvSpPr>
        <p:spPr>
          <a:xfrm>
            <a:off x="997554" y="5796685"/>
            <a:ext cx="4287005" cy="2585323"/>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fr-FR" sz="2800" i="1" dirty="0">
                <a:solidFill>
                  <a:srgbClr val="B03F1F"/>
                </a:solidFill>
                <a:latin typeface="Community Light" panose="02000303040000020003" pitchFamily="2" charset="0"/>
                <a:cs typeface="Arial" panose="020B0604020202020204" pitchFamily="34" charset="0"/>
              </a:rPr>
              <a:t>« Notre personnel est composé des meilleurs talents qui soient. Notre objectif est de continuer à nous développer et à apprendre, et c’est précisément ce que ces cours vont vous permettre d’accomplir. »</a:t>
            </a:r>
          </a:p>
        </p:txBody>
      </p:sp>
      <p:sp>
        <p:nvSpPr>
          <p:cNvPr id="24" name="TextBox 23">
            <a:extLst>
              <a:ext uri="{FF2B5EF4-FFF2-40B4-BE49-F238E27FC236}">
                <a16:creationId xmlns:a16="http://schemas.microsoft.com/office/drawing/2014/main" id="{E1E48EB2-0452-D249-AF7F-E0E353626DD8}"/>
              </a:ext>
            </a:extLst>
          </p:cNvPr>
          <p:cNvSpPr txBox="1"/>
          <p:nvPr/>
        </p:nvSpPr>
        <p:spPr>
          <a:xfrm>
            <a:off x="2827552" y="9738732"/>
            <a:ext cx="2623532" cy="2185214"/>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fr-FR" sz="2200" b="1">
                <a:solidFill>
                  <a:srgbClr val="556679"/>
                </a:solidFill>
                <a:latin typeface="Community Semibold" panose="02000303040000020003" pitchFamily="2" charset="0"/>
                <a:cs typeface="Arial" panose="020B0604020202020204" pitchFamily="34" charset="0"/>
              </a:rPr>
              <a:t>Michael Powers</a:t>
            </a:r>
          </a:p>
          <a:p>
            <a:pPr defTabSz="914012" rtl="0">
              <a:spcBef>
                <a:spcPct val="0"/>
              </a:spcBef>
              <a:spcAft>
                <a:spcPct val="0"/>
              </a:spcAft>
              <a:defRPr/>
            </a:pPr>
            <a:r>
              <a:rPr lang="fr-FR" sz="2200">
                <a:solidFill>
                  <a:srgbClr val="556679"/>
                </a:solidFill>
                <a:latin typeface="Community" panose="02000303040000020003" pitchFamily="2" charset="0"/>
                <a:cs typeface="Arial" panose="020B0604020202020204" pitchFamily="34" charset="0"/>
              </a:rPr>
              <a:t>County Executive Officer</a:t>
            </a:r>
            <a:br>
              <a:rPr lang="en-US" sz="2200" spc="-80" dirty="0">
                <a:solidFill>
                  <a:srgbClr val="556679"/>
                </a:solidFill>
                <a:latin typeface="Community" panose="02000303040000020003" pitchFamily="2" charset="0"/>
                <a:cs typeface="Arial" panose="020B0604020202020204" pitchFamily="34" charset="0"/>
              </a:rPr>
            </a:br>
            <a:r>
              <a:rPr lang="fr-FR" sz="2200">
                <a:solidFill>
                  <a:srgbClr val="556679"/>
                </a:solidFill>
                <a:latin typeface="Community" panose="02000303040000020003" pitchFamily="2" charset="0"/>
                <a:cs typeface="Arial" panose="020B0604020202020204" pitchFamily="34" charset="0"/>
              </a:rPr>
              <a:t>du comté de Ventura, dans un </a:t>
            </a:r>
            <a:br>
              <a:rPr lang="en-US" sz="2200" dirty="0">
                <a:solidFill>
                  <a:srgbClr val="556679"/>
                </a:solidFill>
                <a:latin typeface="Community" panose="02000303040000020003" pitchFamily="2" charset="0"/>
                <a:cs typeface="Arial" panose="020B0604020202020204" pitchFamily="34" charset="0"/>
              </a:rPr>
            </a:br>
            <a:r>
              <a:rPr lang="fr-FR">
                <a:solidFill>
                  <a:srgbClr val="556679"/>
                </a:solidFill>
                <a:latin typeface="Community" panose="02000303040000020003" pitchFamily="2" charset="0"/>
                <a:cs typeface="Arial" panose="020B0604020202020204" pitchFamily="34" charset="0"/>
              </a:rPr>
              <a:t>message vidéo adressé à l’ensemble du personnel du comté le jour du déploiement de LinkedIn Learning</a:t>
            </a:r>
          </a:p>
          <a:p>
            <a:pPr defTabSz="914012">
              <a:spcBef>
                <a:spcPct val="0"/>
              </a:spcBef>
              <a:spcAft>
                <a:spcPct val="0"/>
              </a:spcAft>
              <a:defRPr/>
            </a:pPr>
            <a:endParaRPr lang="en-US" sz="2200" dirty="0">
              <a:solidFill>
                <a:srgbClr val="556679"/>
              </a:solidFill>
              <a:latin typeface="Community" panose="02000303040000020003" pitchFamily="2" charset="0"/>
              <a:cs typeface="Arial" panose="020B0604020202020204" pitchFamily="34" charset="0"/>
            </a:endParaRPr>
          </a:p>
        </p:txBody>
      </p:sp>
      <p:pic>
        <p:nvPicPr>
          <p:cNvPr id="25" name="Picture 24" descr="A person wearing a suit and tie smiling at the camera&#10;&#10;Description automatically generated">
            <a:extLst>
              <a:ext uri="{FF2B5EF4-FFF2-40B4-BE49-F238E27FC236}">
                <a16:creationId xmlns:a16="http://schemas.microsoft.com/office/drawing/2014/main" id="{A4A6251C-F928-8440-8DC8-D257349CF61E}"/>
              </a:ext>
            </a:extLst>
          </p:cNvPr>
          <p:cNvPicPr>
            <a:picLocks noChangeAspect="1"/>
          </p:cNvPicPr>
          <p:nvPr/>
        </p:nvPicPr>
        <p:blipFill rotWithShape="1">
          <a:blip r:embed="rId6"/>
          <a:srcRect l="13880" t="10520" r="20160" b="23520"/>
          <a:stretch/>
        </p:blipFill>
        <p:spPr>
          <a:xfrm>
            <a:off x="1055657" y="9738732"/>
            <a:ext cx="1437206" cy="1437206"/>
          </a:xfrm>
          <a:prstGeom prst="ellipse">
            <a:avLst/>
          </a:prstGeom>
        </p:spPr>
      </p:pic>
      <p:pic>
        <p:nvPicPr>
          <p:cNvPr id="3" name="Picture 2">
            <a:extLst>
              <a:ext uri="{FF2B5EF4-FFF2-40B4-BE49-F238E27FC236}">
                <a16:creationId xmlns:a16="http://schemas.microsoft.com/office/drawing/2014/main" id="{323806F9-1CA1-894C-AD66-A17A59AB0643}"/>
              </a:ext>
            </a:extLst>
          </p:cNvPr>
          <p:cNvPicPr>
            <a:picLocks noChangeAspect="1"/>
          </p:cNvPicPr>
          <p:nvPr/>
        </p:nvPicPr>
        <p:blipFill>
          <a:blip r:embed="rId7"/>
          <a:stretch>
            <a:fillRect/>
          </a:stretch>
        </p:blipFill>
        <p:spPr>
          <a:xfrm>
            <a:off x="18875383" y="5076"/>
            <a:ext cx="5511791" cy="13710923"/>
          </a:xfrm>
          <a:prstGeom prst="rect">
            <a:avLst/>
          </a:prstGeom>
        </p:spPr>
      </p:pic>
    </p:spTree>
    <p:extLst>
      <p:ext uri="{BB962C8B-B14F-4D97-AF65-F5344CB8AC3E}">
        <p14:creationId xmlns:p14="http://schemas.microsoft.com/office/powerpoint/2010/main" val="2563079170"/>
      </p:ext>
    </p:extLst>
  </p:cSld>
  <p:clrMapOvr>
    <a:masterClrMapping/>
  </p:clrMapOvr>
  <p:transition spd="slow">
    <p:wipe/>
  </p:transition>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5" y="1385159"/>
            <a:ext cx="4437408" cy="9858571"/>
            <a:chOff x="1331027" y="4372841"/>
            <a:chExt cx="4437408" cy="9858571"/>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1"/>
              <a:ext cx="4437408" cy="13014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4600">
                  <a:solidFill>
                    <a:srgbClr val="B03F1F"/>
                  </a:solidFill>
                  <a:latin typeface="Community" panose="02000303040000020003" pitchFamily="2" charset="0"/>
                  <a:cs typeface="Arial"/>
                </a:rPr>
                <a:t>Stratégie</a:t>
              </a:r>
              <a:br>
                <a:rPr lang="en-US" sz="4600" spc="-100" dirty="0">
                  <a:solidFill>
                    <a:srgbClr val="B03F1F"/>
                  </a:solidFill>
                  <a:latin typeface="Community" panose="02000303040000020003" pitchFamily="2" charset="0"/>
                  <a:cs typeface="Arial"/>
                </a:rPr>
              </a:br>
              <a:r>
                <a:rPr lang="fr-FR" sz="4600">
                  <a:solidFill>
                    <a:srgbClr val="B03F1F"/>
                  </a:solidFill>
                  <a:latin typeface="Community" panose="02000303040000020003" pitchFamily="2" charset="0"/>
                  <a:cs typeface="Arial"/>
                </a:rPr>
                <a:t>de promotion n° 5</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4400545"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7200">
                  <a:solidFill>
                    <a:srgbClr val="B03F1F"/>
                  </a:solidFill>
                  <a:latin typeface="Community Light"/>
                  <a:cs typeface="Arial"/>
                </a:rPr>
                <a:t>Mettez l’accent sur la promotion</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20" name="TextBox 19">
            <a:extLst>
              <a:ext uri="{FF2B5EF4-FFF2-40B4-BE49-F238E27FC236}">
                <a16:creationId xmlns:a16="http://schemas.microsoft.com/office/drawing/2014/main" id="{4395AFB5-1B73-4346-BCD1-C9A4D6464C5F}"/>
              </a:ext>
            </a:extLst>
          </p:cNvPr>
          <p:cNvSpPr txBox="1"/>
          <p:nvPr/>
        </p:nvSpPr>
        <p:spPr>
          <a:xfrm>
            <a:off x="7208970" y="1385159"/>
            <a:ext cx="5410200" cy="12187952"/>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3600" dirty="0">
                <a:solidFill>
                  <a:srgbClr val="5E6869"/>
                </a:solidFill>
                <a:latin typeface="Community Light"/>
                <a:cs typeface="Arial"/>
              </a:rPr>
              <a:t>La dernière stratégie, mais pas la moindre, est sans doute la plus amusante de la liste : réveiller le </a:t>
            </a:r>
            <a:r>
              <a:rPr lang="fr-FR" sz="3600" dirty="0" err="1">
                <a:solidFill>
                  <a:srgbClr val="5E6869"/>
                </a:solidFill>
                <a:latin typeface="Community Light"/>
                <a:cs typeface="Arial"/>
              </a:rPr>
              <a:t>marketeur</a:t>
            </a:r>
            <a:r>
              <a:rPr lang="fr-FR" sz="3600" dirty="0">
                <a:solidFill>
                  <a:srgbClr val="5E6869"/>
                </a:solidFill>
                <a:latin typeface="Community Light"/>
                <a:cs typeface="Arial"/>
              </a:rPr>
              <a:t> qui sommeille en vous en faisant la promotion active de LinkedIn Learning.</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fr-FR" sz="3600" dirty="0">
                <a:solidFill>
                  <a:srgbClr val="5E6869"/>
                </a:solidFill>
                <a:latin typeface="Community Light"/>
                <a:cs typeface="Arial"/>
              </a:rPr>
              <a:t>Les méthodes ne manquent pas. Vous pouvez ainsi placer des affiches dans vos locaux, envoyer des newsletters, ou encore organiser des campagnes saisonnières autour de la rentrée par exemple. Vous pouvez également promouvoir la plateforme lors de webinaires, de déjeuners de formation et au sein de canaux Teams destinés à l’apprentissage.</a:t>
            </a:r>
          </a:p>
          <a:p>
            <a:pPr defTabSz="1828514">
              <a:spcBef>
                <a:spcPct val="0"/>
              </a:spcBef>
              <a:spcAft>
                <a:spcPct val="0"/>
              </a:spcAft>
              <a:defRPr/>
            </a:pPr>
            <a:endParaRPr lang="en-US" sz="3600" dirty="0">
              <a:solidFill>
                <a:srgbClr val="5E6869"/>
              </a:solidFill>
              <a:latin typeface="Community Light"/>
              <a:cs typeface="Arial"/>
            </a:endParaRPr>
          </a:p>
        </p:txBody>
      </p:sp>
      <p:sp>
        <p:nvSpPr>
          <p:cNvPr id="21" name="TextBox 20">
            <a:extLst>
              <a:ext uri="{FF2B5EF4-FFF2-40B4-BE49-F238E27FC236}">
                <a16:creationId xmlns:a16="http://schemas.microsoft.com/office/drawing/2014/main" id="{E9909562-B25C-7A4B-8517-9F4591ECD7C2}"/>
              </a:ext>
            </a:extLst>
          </p:cNvPr>
          <p:cNvSpPr txBox="1"/>
          <p:nvPr/>
        </p:nvSpPr>
        <p:spPr>
          <a:xfrm>
            <a:off x="13332261" y="1385159"/>
            <a:ext cx="4168348" cy="8863965"/>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3600" dirty="0">
                <a:solidFill>
                  <a:srgbClr val="5E6869"/>
                </a:solidFill>
                <a:latin typeface="Community Light"/>
                <a:cs typeface="Arial"/>
              </a:rPr>
              <a:t>Choisissez les méthodes avec lesquelles vous êtes à l’aise, tout en gardant à l’esprit que vous n’avez pas besoin de rechercher la perfection. L’essentiel est de faire connaître LinkedIn Learning et de communiquer votre enthousiasme pour que tout le monde puisse profiter de la plateforme. </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fr-FR" sz="3600" dirty="0">
                <a:solidFill>
                  <a:srgbClr val="5E6869"/>
                </a:solidFill>
                <a:latin typeface="Community Light"/>
                <a:cs typeface="Arial"/>
              </a:rPr>
              <a:t>Vos employés apprécieront votre positivité.</a:t>
            </a:r>
          </a:p>
          <a:p>
            <a:pPr defTabSz="1828514">
              <a:spcBef>
                <a:spcPct val="0"/>
              </a:spcBef>
              <a:spcAft>
                <a:spcPct val="0"/>
              </a:spcAft>
              <a:defRPr/>
            </a:pPr>
            <a:endParaRPr lang="en-US" sz="3600" dirty="0">
              <a:solidFill>
                <a:srgbClr val="5E6869"/>
              </a:solidFill>
              <a:latin typeface="Community Light"/>
              <a:cs typeface="Arial"/>
            </a:endParaRPr>
          </a:p>
        </p:txBody>
      </p:sp>
      <p:sp>
        <p:nvSpPr>
          <p:cNvPr id="23" name="TextBox 22">
            <a:extLst>
              <a:ext uri="{FF2B5EF4-FFF2-40B4-BE49-F238E27FC236}">
                <a16:creationId xmlns:a16="http://schemas.microsoft.com/office/drawing/2014/main" id="{BB77C554-9A36-9A49-A8BF-13A417898F9A}"/>
              </a:ext>
            </a:extLst>
          </p:cNvPr>
          <p:cNvSpPr txBox="1"/>
          <p:nvPr/>
        </p:nvSpPr>
        <p:spPr>
          <a:xfrm>
            <a:off x="18744052" y="2686644"/>
            <a:ext cx="4400543" cy="1723549"/>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fr-FR" sz="2800" i="1" dirty="0">
                <a:solidFill>
                  <a:srgbClr val="B03F1F"/>
                </a:solidFill>
                <a:latin typeface="Community Light" panose="02000303040000020003" pitchFamily="2" charset="0"/>
                <a:cs typeface="Arial" panose="020B0604020202020204" pitchFamily="34" charset="0"/>
              </a:rPr>
              <a:t>“Nous aurions eu beau nous procurer les outils de formation les plus performants au monde, sans en faire la promotion auprès de nos collègues, ils ne s’en seraient pas servi.”</a:t>
            </a:r>
          </a:p>
        </p:txBody>
      </p:sp>
      <p:sp>
        <p:nvSpPr>
          <p:cNvPr id="24" name="TextBox 23">
            <a:extLst>
              <a:ext uri="{FF2B5EF4-FFF2-40B4-BE49-F238E27FC236}">
                <a16:creationId xmlns:a16="http://schemas.microsoft.com/office/drawing/2014/main" id="{BDDB0F53-3F1E-444C-B8F5-E14F3950B9C6}"/>
              </a:ext>
            </a:extLst>
          </p:cNvPr>
          <p:cNvSpPr txBox="1"/>
          <p:nvPr/>
        </p:nvSpPr>
        <p:spPr>
          <a:xfrm>
            <a:off x="20411310" y="6465085"/>
            <a:ext cx="2623532" cy="1354217"/>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fr-FR" sz="2200" b="1" dirty="0" err="1">
                <a:solidFill>
                  <a:srgbClr val="556679"/>
                </a:solidFill>
                <a:latin typeface="Community Semibold" panose="02000303040000020003" pitchFamily="2" charset="0"/>
                <a:cs typeface="Arial" panose="020B0604020202020204" pitchFamily="34" charset="0"/>
              </a:rPr>
              <a:t>Valerie</a:t>
            </a:r>
            <a:r>
              <a:rPr lang="fr-FR" sz="2200" b="1" dirty="0">
                <a:solidFill>
                  <a:srgbClr val="556679"/>
                </a:solidFill>
                <a:latin typeface="Community Semibold" panose="02000303040000020003" pitchFamily="2" charset="0"/>
                <a:cs typeface="Arial" panose="020B0604020202020204" pitchFamily="34" charset="0"/>
              </a:rPr>
              <a:t> </a:t>
            </a:r>
            <a:r>
              <a:rPr lang="fr-FR" sz="2200" b="1" dirty="0" err="1">
                <a:solidFill>
                  <a:srgbClr val="556679"/>
                </a:solidFill>
                <a:latin typeface="Community Semibold" panose="02000303040000020003" pitchFamily="2" charset="0"/>
                <a:cs typeface="Arial" panose="020B0604020202020204" pitchFamily="34" charset="0"/>
              </a:rPr>
              <a:t>North</a:t>
            </a:r>
            <a:endParaRPr lang="fr-FR" sz="2200" b="1" dirty="0">
              <a:solidFill>
                <a:srgbClr val="556679"/>
              </a:solidFill>
              <a:latin typeface="Community Semibold" panose="02000303040000020003" pitchFamily="2" charset="0"/>
              <a:cs typeface="Arial" panose="020B0604020202020204" pitchFamily="34" charset="0"/>
            </a:endParaRPr>
          </a:p>
          <a:p>
            <a:pPr defTabSz="914012" rtl="0">
              <a:spcBef>
                <a:spcPct val="0"/>
              </a:spcBef>
              <a:spcAft>
                <a:spcPct val="0"/>
              </a:spcAft>
              <a:defRPr/>
            </a:pPr>
            <a:r>
              <a:rPr lang="fr-FR" sz="2200" dirty="0">
                <a:solidFill>
                  <a:srgbClr val="556679"/>
                </a:solidFill>
                <a:latin typeface="Community" panose="02000303040000020003" pitchFamily="2" charset="0"/>
                <a:cs typeface="Arial" panose="020B0604020202020204" pitchFamily="34" charset="0"/>
              </a:rPr>
              <a:t>Senior </a:t>
            </a:r>
            <a:r>
              <a:rPr lang="fr-FR" sz="2200" dirty="0" err="1">
                <a:solidFill>
                  <a:srgbClr val="556679"/>
                </a:solidFill>
                <a:latin typeface="Community" panose="02000303040000020003" pitchFamily="2" charset="0"/>
                <a:cs typeface="Arial" panose="020B0604020202020204" pitchFamily="34" charset="0"/>
              </a:rPr>
              <a:t>Human</a:t>
            </a:r>
            <a:r>
              <a:rPr lang="fr-FR" sz="2200" dirty="0">
                <a:solidFill>
                  <a:srgbClr val="556679"/>
                </a:solidFill>
                <a:latin typeface="Community" panose="02000303040000020003" pitchFamily="2" charset="0"/>
                <a:cs typeface="Arial" panose="020B0604020202020204" pitchFamily="34" charset="0"/>
              </a:rPr>
              <a:t> </a:t>
            </a:r>
            <a:r>
              <a:rPr lang="fr-FR" sz="2200" dirty="0" err="1">
                <a:solidFill>
                  <a:srgbClr val="556679"/>
                </a:solidFill>
                <a:latin typeface="Community" panose="02000303040000020003" pitchFamily="2" charset="0"/>
                <a:cs typeface="Arial" panose="020B0604020202020204" pitchFamily="34" charset="0"/>
              </a:rPr>
              <a:t>Resources</a:t>
            </a:r>
            <a:r>
              <a:rPr lang="fr-FR" sz="2200" dirty="0">
                <a:solidFill>
                  <a:srgbClr val="556679"/>
                </a:solidFill>
                <a:latin typeface="Community" panose="02000303040000020003" pitchFamily="2" charset="0"/>
                <a:cs typeface="Arial" panose="020B0604020202020204" pitchFamily="34" charset="0"/>
              </a:rPr>
              <a:t> Business Partner </a:t>
            </a:r>
            <a:br>
              <a:rPr lang="en-US" sz="2200" spc="-80" dirty="0">
                <a:solidFill>
                  <a:srgbClr val="556679"/>
                </a:solidFill>
                <a:latin typeface="Community" panose="02000303040000020003" pitchFamily="2" charset="0"/>
                <a:cs typeface="Arial" panose="020B0604020202020204" pitchFamily="34" charset="0"/>
              </a:rPr>
            </a:br>
            <a:r>
              <a:rPr lang="fr-FR" sz="2200" dirty="0">
                <a:solidFill>
                  <a:srgbClr val="556679"/>
                </a:solidFill>
                <a:latin typeface="Community" panose="02000303040000020003" pitchFamily="2" charset="0"/>
                <a:cs typeface="Arial" panose="020B0604020202020204" pitchFamily="34" charset="0"/>
              </a:rPr>
              <a:t>chez </a:t>
            </a:r>
            <a:r>
              <a:rPr lang="fr-FR" sz="2200" dirty="0" err="1">
                <a:solidFill>
                  <a:srgbClr val="556679"/>
                </a:solidFill>
                <a:latin typeface="Community" panose="02000303040000020003" pitchFamily="2" charset="0"/>
                <a:cs typeface="Arial" panose="020B0604020202020204" pitchFamily="34" charset="0"/>
              </a:rPr>
              <a:t>Hilltop</a:t>
            </a:r>
            <a:r>
              <a:rPr lang="fr-FR" sz="2200" dirty="0">
                <a:solidFill>
                  <a:srgbClr val="556679"/>
                </a:solidFill>
                <a:latin typeface="Community" panose="02000303040000020003" pitchFamily="2" charset="0"/>
                <a:cs typeface="Arial" panose="020B0604020202020204" pitchFamily="34" charset="0"/>
              </a:rPr>
              <a:t> Securities</a:t>
            </a:r>
          </a:p>
        </p:txBody>
      </p:sp>
      <p:pic>
        <p:nvPicPr>
          <p:cNvPr id="3" name="Picture 2">
            <a:extLst>
              <a:ext uri="{FF2B5EF4-FFF2-40B4-BE49-F238E27FC236}">
                <a16:creationId xmlns:a16="http://schemas.microsoft.com/office/drawing/2014/main" id="{636EBC65-C6AE-0D42-8C2F-D3336768494F}"/>
              </a:ext>
            </a:extLst>
          </p:cNvPr>
          <p:cNvPicPr>
            <a:picLocks noChangeAspect="1"/>
          </p:cNvPicPr>
          <p:nvPr/>
        </p:nvPicPr>
        <p:blipFill>
          <a:blip r:embed="rId5"/>
          <a:stretch>
            <a:fillRect/>
          </a:stretch>
        </p:blipFill>
        <p:spPr>
          <a:xfrm>
            <a:off x="18600092" y="6350554"/>
            <a:ext cx="1468748" cy="1468748"/>
          </a:xfrm>
          <a:prstGeom prst="ellipse">
            <a:avLst/>
          </a:prstGeom>
        </p:spPr>
      </p:pic>
    </p:spTree>
    <p:extLst>
      <p:ext uri="{BB962C8B-B14F-4D97-AF65-F5344CB8AC3E}">
        <p14:creationId xmlns:p14="http://schemas.microsoft.com/office/powerpoint/2010/main" val="943945174"/>
      </p:ext>
    </p:extLst>
  </p:cSld>
  <p:clrMapOvr>
    <a:masterClrMapping/>
  </p:clrMapOvr>
  <p:transition spd="slow">
    <p:wipe/>
  </p:transition>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5" y="1385160"/>
            <a:ext cx="4437408" cy="9858570"/>
            <a:chOff x="1331027" y="4372842"/>
            <a:chExt cx="4437408" cy="9858570"/>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4600">
                  <a:solidFill>
                    <a:srgbClr val="B03F1F"/>
                  </a:solidFill>
                  <a:latin typeface="Community" panose="02000303040000020003" pitchFamily="2" charset="0"/>
                  <a:cs typeface="Arial"/>
                </a:rPr>
                <a:t>Stratégie</a:t>
              </a:r>
              <a:br>
                <a:rPr lang="en-US" sz="4600" spc="-100" dirty="0">
                  <a:solidFill>
                    <a:srgbClr val="B03F1F"/>
                  </a:solidFill>
                  <a:latin typeface="Community" panose="02000303040000020003" pitchFamily="2" charset="0"/>
                  <a:cs typeface="Arial"/>
                </a:rPr>
              </a:br>
              <a:r>
                <a:rPr lang="fr-FR" sz="4600">
                  <a:solidFill>
                    <a:srgbClr val="B03F1F"/>
                  </a:solidFill>
                  <a:latin typeface="Community" panose="02000303040000020003" pitchFamily="2" charset="0"/>
                  <a:cs typeface="Arial"/>
                </a:rPr>
                <a:t>de promotion n° 5</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4400545"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7200">
                  <a:solidFill>
                    <a:srgbClr val="B03F1F"/>
                  </a:solidFill>
                  <a:latin typeface="Community Light"/>
                  <a:cs typeface="Arial"/>
                </a:rPr>
                <a:t>Mettez l’accent sur la promotion</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22" name="TextBox 21">
            <a:extLst>
              <a:ext uri="{FF2B5EF4-FFF2-40B4-BE49-F238E27FC236}">
                <a16:creationId xmlns:a16="http://schemas.microsoft.com/office/drawing/2014/main" id="{4113AB03-CF9A-C94D-9357-0A6F3A25992B}"/>
              </a:ext>
            </a:extLst>
          </p:cNvPr>
          <p:cNvSpPr txBox="1"/>
          <p:nvPr/>
        </p:nvSpPr>
        <p:spPr>
          <a:xfrm>
            <a:off x="7910322" y="2012495"/>
            <a:ext cx="15180190" cy="70788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4600">
                <a:solidFill>
                  <a:srgbClr val="5E6869"/>
                </a:solidFill>
                <a:latin typeface="Community" panose="02000303040000020003" pitchFamily="2" charset="0"/>
                <a:cs typeface="Arial"/>
              </a:rPr>
              <a:t>Comment faire.</a:t>
            </a:r>
          </a:p>
        </p:txBody>
      </p:sp>
      <p:sp>
        <p:nvSpPr>
          <p:cNvPr id="23" name="TextBox 22">
            <a:extLst>
              <a:ext uri="{FF2B5EF4-FFF2-40B4-BE49-F238E27FC236}">
                <a16:creationId xmlns:a16="http://schemas.microsoft.com/office/drawing/2014/main" id="{B7621481-61BB-FE4F-B269-8740C33D1FE9}"/>
              </a:ext>
            </a:extLst>
          </p:cNvPr>
          <p:cNvSpPr txBox="1"/>
          <p:nvPr/>
        </p:nvSpPr>
        <p:spPr>
          <a:xfrm>
            <a:off x="7910322" y="3349126"/>
            <a:ext cx="6686211" cy="3508653"/>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fr-FR" sz="4800" dirty="0">
                <a:solidFill>
                  <a:srgbClr val="B13F21"/>
                </a:solidFill>
                <a:latin typeface="Community Light" panose="02000303040000020003" pitchFamily="2" charset="0"/>
                <a:cs typeface="Arial" panose="020B0604020202020204" pitchFamily="34" charset="0"/>
              </a:rPr>
              <a:t>Appuyez-vous sur les événements culturels</a:t>
            </a:r>
          </a:p>
          <a:p>
            <a:pPr defTabSz="914012" rtl="0">
              <a:spcBef>
                <a:spcPct val="0"/>
              </a:spcBef>
              <a:spcAft>
                <a:spcPct val="0"/>
              </a:spcAft>
              <a:defRPr/>
            </a:pPr>
            <a:r>
              <a:rPr lang="fr-FR" sz="3600" dirty="0">
                <a:solidFill>
                  <a:srgbClr val="5E6869"/>
                </a:solidFill>
                <a:latin typeface="Community Light" panose="02000303040000020003" pitchFamily="2" charset="0"/>
                <a:cs typeface="Arial" panose="020B0604020202020204" pitchFamily="34" charset="0"/>
              </a:rPr>
              <a:t>Il existe une journée mondiale pour tout et n’importe quoi : la journée mondiale des enfants, le jour des patrons, etc. S’appuyer sur un événement simplifie la création d’une campagne.</a:t>
            </a:r>
          </a:p>
        </p:txBody>
      </p:sp>
      <p:sp>
        <p:nvSpPr>
          <p:cNvPr id="24" name="TextBox 23">
            <a:extLst>
              <a:ext uri="{FF2B5EF4-FFF2-40B4-BE49-F238E27FC236}">
                <a16:creationId xmlns:a16="http://schemas.microsoft.com/office/drawing/2014/main" id="{CDA12B8A-DEA2-8B4E-AEB5-24D9E7A6D55B}"/>
              </a:ext>
            </a:extLst>
          </p:cNvPr>
          <p:cNvSpPr txBox="1"/>
          <p:nvPr/>
        </p:nvSpPr>
        <p:spPr>
          <a:xfrm>
            <a:off x="16109782" y="2393657"/>
            <a:ext cx="6927814" cy="3693319"/>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fr-FR" sz="4800" dirty="0">
                <a:solidFill>
                  <a:srgbClr val="B13F21"/>
                </a:solidFill>
                <a:latin typeface="Community Light" panose="02000303040000020003" pitchFamily="2" charset="0"/>
                <a:cs typeface="Arial" panose="020B0604020202020204" pitchFamily="34" charset="0"/>
              </a:rPr>
              <a:t>Faites jouer l’esprit de compétition</a:t>
            </a:r>
          </a:p>
          <a:p>
            <a:pPr defTabSz="914012" rtl="0">
              <a:spcBef>
                <a:spcPct val="0"/>
              </a:spcBef>
              <a:spcAft>
                <a:spcPct val="0"/>
              </a:spcAft>
              <a:defRPr/>
            </a:pPr>
            <a:r>
              <a:rPr lang="fr-FR" sz="3600" dirty="0">
                <a:solidFill>
                  <a:srgbClr val="5E6869"/>
                </a:solidFill>
                <a:latin typeface="Community Light" panose="02000303040000020003" pitchFamily="2" charset="0"/>
                <a:cs typeface="Arial" panose="020B0604020202020204" pitchFamily="34" charset="0"/>
              </a:rPr>
              <a:t>Mettez vos différents services au défi de développer le plus de compétences en un mois. Le service vainqueur pourra se mettre en avant et/ou recevra une petite récompense.</a:t>
            </a:r>
          </a:p>
        </p:txBody>
      </p:sp>
      <p:sp>
        <p:nvSpPr>
          <p:cNvPr id="25" name="TextBox 24">
            <a:extLst>
              <a:ext uri="{FF2B5EF4-FFF2-40B4-BE49-F238E27FC236}">
                <a16:creationId xmlns:a16="http://schemas.microsoft.com/office/drawing/2014/main" id="{5394FFB0-F791-4F40-83CB-5FCE4FA28D7A}"/>
              </a:ext>
            </a:extLst>
          </p:cNvPr>
          <p:cNvSpPr txBox="1"/>
          <p:nvPr/>
        </p:nvSpPr>
        <p:spPr>
          <a:xfrm>
            <a:off x="7910321" y="8520214"/>
            <a:ext cx="6686211" cy="3693319"/>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fr-FR" sz="4800" dirty="0">
                <a:solidFill>
                  <a:srgbClr val="B13F21"/>
                </a:solidFill>
                <a:latin typeface="Community Light" panose="02000303040000020003" pitchFamily="2" charset="0"/>
                <a:cs typeface="Arial" panose="020B0604020202020204" pitchFamily="34" charset="0"/>
              </a:rPr>
              <a:t>Servez-vous de supports</a:t>
            </a:r>
          </a:p>
          <a:p>
            <a:pPr defTabSz="914012" rtl="0">
              <a:spcBef>
                <a:spcPct val="0"/>
              </a:spcBef>
              <a:spcAft>
                <a:spcPct val="0"/>
              </a:spcAft>
              <a:defRPr/>
            </a:pPr>
            <a:r>
              <a:rPr lang="fr-FR" sz="3600" dirty="0">
                <a:solidFill>
                  <a:srgbClr val="5E6869"/>
                </a:solidFill>
                <a:latin typeface="Community Light" panose="02000303040000020003" pitchFamily="2" charset="0"/>
                <a:cs typeface="Arial" panose="020B0604020202020204" pitchFamily="34" charset="0"/>
              </a:rPr>
              <a:t>Distribuez des objets concrets, tels que des affiches et des gadgets, pour amuser vos employés et les inciter à développer leurs compétences.</a:t>
            </a:r>
          </a:p>
        </p:txBody>
      </p:sp>
      <p:sp>
        <p:nvSpPr>
          <p:cNvPr id="26" name="TextBox 25">
            <a:extLst>
              <a:ext uri="{FF2B5EF4-FFF2-40B4-BE49-F238E27FC236}">
                <a16:creationId xmlns:a16="http://schemas.microsoft.com/office/drawing/2014/main" id="{920EBFDE-F17C-CE4C-B483-AE94EC2EFEA1}"/>
              </a:ext>
            </a:extLst>
          </p:cNvPr>
          <p:cNvSpPr txBox="1"/>
          <p:nvPr/>
        </p:nvSpPr>
        <p:spPr>
          <a:xfrm>
            <a:off x="16107028" y="7181277"/>
            <a:ext cx="6927814" cy="2954655"/>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fr-FR" sz="4800" dirty="0">
                <a:solidFill>
                  <a:srgbClr val="B13F21"/>
                </a:solidFill>
                <a:latin typeface="Community Light" panose="02000303040000020003" pitchFamily="2" charset="0"/>
                <a:cs typeface="Arial" panose="020B0604020202020204" pitchFamily="34" charset="0"/>
              </a:rPr>
              <a:t>LinkedIn Learning peut vous aider</a:t>
            </a:r>
          </a:p>
          <a:p>
            <a:pPr defTabSz="914012" rtl="0">
              <a:spcBef>
                <a:spcPct val="0"/>
              </a:spcBef>
              <a:spcAft>
                <a:spcPct val="0"/>
              </a:spcAft>
              <a:defRPr/>
            </a:pPr>
            <a:r>
              <a:rPr lang="fr-FR" sz="3600" dirty="0">
                <a:solidFill>
                  <a:srgbClr val="5E6869"/>
                </a:solidFill>
                <a:latin typeface="Community Light" panose="02000303040000020003" pitchFamily="2" charset="0"/>
                <a:cs typeface="Arial" panose="020B0604020202020204" pitchFamily="34" charset="0"/>
              </a:rPr>
              <a:t>Consultez la page d’accueil administrateurs pour y trouver des ressources, des outils, des modèles et des conseils qui vous aideront à favoriser la participation des apprenants avec des tactiques marketing astucieuses.</a:t>
            </a:r>
          </a:p>
        </p:txBody>
      </p:sp>
    </p:spTree>
    <p:extLst>
      <p:ext uri="{BB962C8B-B14F-4D97-AF65-F5344CB8AC3E}">
        <p14:creationId xmlns:p14="http://schemas.microsoft.com/office/powerpoint/2010/main" val="856318363"/>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38761ECF-15C8-9641-9A3B-3AFC9B6DEE94}"/>
              </a:ext>
            </a:extLst>
          </p:cNvPr>
          <p:cNvSpPr/>
          <p:nvPr/>
        </p:nvSpPr>
        <p:spPr>
          <a:xfrm>
            <a:off x="1250278" y="3107203"/>
            <a:ext cx="6233533" cy="59238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6900" dirty="0">
                <a:solidFill>
                  <a:srgbClr val="556679"/>
                </a:solidFill>
                <a:latin typeface="Community Light"/>
                <a:cs typeface="Arial"/>
              </a:rPr>
              <a:t>10 stratégies éprouvées pour mettre en place des formations en ligne adaptées au sein de votre administration publique.</a:t>
            </a:r>
          </a:p>
        </p:txBody>
      </p:sp>
      <p:pic>
        <p:nvPicPr>
          <p:cNvPr id="56" name="Picture 55">
            <a:extLst>
              <a:ext uri="{FF2B5EF4-FFF2-40B4-BE49-F238E27FC236}">
                <a16:creationId xmlns:a16="http://schemas.microsoft.com/office/drawing/2014/main" id="{03AA2143-388E-9F4B-8FFB-51259BD5F71E}"/>
              </a:ext>
            </a:extLst>
          </p:cNvPr>
          <p:cNvPicPr>
            <a:picLocks noChangeAspect="1"/>
          </p:cNvPicPr>
          <p:nvPr/>
        </p:nvPicPr>
        <p:blipFill>
          <a:blip r:embed="rId3"/>
          <a:stretch>
            <a:fillRect/>
          </a:stretch>
        </p:blipFill>
        <p:spPr>
          <a:xfrm>
            <a:off x="-9173427" y="-295350"/>
            <a:ext cx="7710924" cy="13720505"/>
          </a:xfrm>
          <a:prstGeom prst="rect">
            <a:avLst/>
          </a:prstGeom>
        </p:spPr>
      </p:pic>
      <p:pic>
        <p:nvPicPr>
          <p:cNvPr id="57" name="Picture 56" descr="A close up of a sign&#10;&#10;Description automatically generated">
            <a:extLst>
              <a:ext uri="{FF2B5EF4-FFF2-40B4-BE49-F238E27FC236}">
                <a16:creationId xmlns:a16="http://schemas.microsoft.com/office/drawing/2014/main" id="{62B4A10B-0305-2E41-826E-C21620D76513}"/>
              </a:ext>
            </a:extLst>
          </p:cNvPr>
          <p:cNvPicPr>
            <a:picLocks noChangeAspect="1"/>
          </p:cNvPicPr>
          <p:nvPr/>
        </p:nvPicPr>
        <p:blipFill>
          <a:blip r:embed="rId4"/>
          <a:stretch>
            <a:fillRect/>
          </a:stretch>
        </p:blipFill>
        <p:spPr>
          <a:xfrm>
            <a:off x="21014291" y="12888051"/>
            <a:ext cx="2090518" cy="287078"/>
          </a:xfrm>
          <a:prstGeom prst="rect">
            <a:avLst/>
          </a:prstGeom>
        </p:spPr>
      </p:pic>
      <p:grpSp>
        <p:nvGrpSpPr>
          <p:cNvPr id="5" name="Group 4">
            <a:extLst>
              <a:ext uri="{FF2B5EF4-FFF2-40B4-BE49-F238E27FC236}">
                <a16:creationId xmlns:a16="http://schemas.microsoft.com/office/drawing/2014/main" id="{F5BB67FF-78C4-4B4A-A146-1F4C9B0EC73B}"/>
              </a:ext>
            </a:extLst>
          </p:cNvPr>
          <p:cNvGrpSpPr/>
          <p:nvPr/>
        </p:nvGrpSpPr>
        <p:grpSpPr>
          <a:xfrm>
            <a:off x="9298980" y="2157643"/>
            <a:ext cx="14627820" cy="10012362"/>
            <a:chOff x="9298980" y="2430758"/>
            <a:chExt cx="14627820" cy="10012362"/>
          </a:xfrm>
        </p:grpSpPr>
        <p:sp>
          <p:nvSpPr>
            <p:cNvPr id="51" name="Rectangle 50">
              <a:extLst>
                <a:ext uri="{FF2B5EF4-FFF2-40B4-BE49-F238E27FC236}">
                  <a16:creationId xmlns:a16="http://schemas.microsoft.com/office/drawing/2014/main" id="{DBBBC247-8418-F244-AE21-9751206D6114}"/>
                </a:ext>
              </a:extLst>
            </p:cNvPr>
            <p:cNvSpPr/>
            <p:nvPr/>
          </p:nvSpPr>
          <p:spPr>
            <a:xfrm>
              <a:off x="17234294" y="2430758"/>
              <a:ext cx="6692506" cy="9980059"/>
            </a:xfrm>
            <a:prstGeom prst="rect">
              <a:avLst/>
            </a:prstGeom>
            <a:solidFill>
              <a:srgbClr val="F8E0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CD3F028E-D622-6A4D-9910-DCD728F2AF71}"/>
                </a:ext>
              </a:extLst>
            </p:cNvPr>
            <p:cNvSpPr/>
            <p:nvPr/>
          </p:nvSpPr>
          <p:spPr>
            <a:xfrm>
              <a:off x="9298980" y="2430758"/>
              <a:ext cx="6906349" cy="10012362"/>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B2E045FB-CC85-8148-9D98-D6555B01297E}"/>
                </a:ext>
              </a:extLst>
            </p:cNvPr>
            <p:cNvSpPr/>
            <p:nvPr/>
          </p:nvSpPr>
          <p:spPr>
            <a:xfrm>
              <a:off x="17325709" y="2519714"/>
              <a:ext cx="5353244" cy="8070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5000" dirty="0">
                  <a:solidFill>
                    <a:srgbClr val="B13F1F"/>
                  </a:solidFill>
                  <a:latin typeface="Community Light" panose="02000303040000020003" pitchFamily="2" charset="0"/>
                  <a:cs typeface="Arial"/>
                </a:rPr>
                <a:t>Promotion :</a:t>
              </a:r>
            </a:p>
            <a:p>
              <a:pPr>
                <a:lnSpc>
                  <a:spcPct val="90000"/>
                </a:lnSpc>
              </a:pPr>
              <a:endParaRPr lang="en-US" sz="5000" dirty="0">
                <a:solidFill>
                  <a:srgbClr val="B14021"/>
                </a:solidFill>
                <a:latin typeface="Community" panose="02000303040000020003" pitchFamily="2" charset="0"/>
                <a:cs typeface="Arial"/>
              </a:endParaRPr>
            </a:p>
          </p:txBody>
        </p:sp>
        <p:sp>
          <p:nvSpPr>
            <p:cNvPr id="21" name="Rectangle 20">
              <a:extLst>
                <a:ext uri="{FF2B5EF4-FFF2-40B4-BE49-F238E27FC236}">
                  <a16:creationId xmlns:a16="http://schemas.microsoft.com/office/drawing/2014/main" id="{6956083F-D9AC-5446-98D9-D4D250AE1015}"/>
                </a:ext>
              </a:extLst>
            </p:cNvPr>
            <p:cNvSpPr/>
            <p:nvPr/>
          </p:nvSpPr>
          <p:spPr>
            <a:xfrm>
              <a:off x="18128098" y="3753249"/>
              <a:ext cx="4550855" cy="78460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3800" dirty="0">
                  <a:solidFill>
                    <a:srgbClr val="556679"/>
                  </a:solidFill>
                  <a:latin typeface="Community Light"/>
                  <a:cs typeface="Arial"/>
                </a:rPr>
                <a:t>Intégrez la formation en ligne à vos programmes de développement.</a:t>
              </a:r>
            </a:p>
            <a:p>
              <a:pPr>
                <a:lnSpc>
                  <a:spcPct val="90000"/>
                </a:lnSpc>
              </a:pPr>
              <a:endParaRPr lang="en-US" sz="3800" dirty="0">
                <a:solidFill>
                  <a:srgbClr val="556679"/>
                </a:solidFill>
                <a:latin typeface="Community Light" panose="02000303040000020003" pitchFamily="2" charset="0"/>
              </a:endParaRPr>
            </a:p>
            <a:p>
              <a:pPr rtl="0">
                <a:lnSpc>
                  <a:spcPct val="90000"/>
                </a:lnSpc>
              </a:pPr>
              <a:r>
                <a:rPr lang="fr-FR" sz="3800" dirty="0">
                  <a:solidFill>
                    <a:srgbClr val="556679"/>
                  </a:solidFill>
                  <a:latin typeface="Community Light"/>
                  <a:cs typeface="Arial"/>
                </a:rPr>
                <a:t>Trouvez des alliés parmi les employés.</a:t>
              </a:r>
            </a:p>
            <a:p>
              <a:pPr>
                <a:lnSpc>
                  <a:spcPct val="90000"/>
                </a:lnSpc>
              </a:pPr>
              <a:endParaRPr lang="en-US" sz="3800" dirty="0">
                <a:solidFill>
                  <a:srgbClr val="556679"/>
                </a:solidFill>
                <a:latin typeface="Community Light" panose="02000303040000020003" pitchFamily="2" charset="0"/>
              </a:endParaRPr>
            </a:p>
            <a:p>
              <a:pPr rtl="0">
                <a:lnSpc>
                  <a:spcPct val="90000"/>
                </a:lnSpc>
              </a:pPr>
              <a:r>
                <a:rPr lang="fr-FR" sz="3800" dirty="0">
                  <a:solidFill>
                    <a:srgbClr val="556679"/>
                  </a:solidFill>
                  <a:latin typeface="Community Light"/>
                  <a:cs typeface="Arial"/>
                </a:rPr>
                <a:t>Aidez les managers.</a:t>
              </a:r>
            </a:p>
            <a:p>
              <a:pPr>
                <a:lnSpc>
                  <a:spcPct val="90000"/>
                </a:lnSpc>
              </a:pPr>
              <a:endParaRPr lang="en-US" sz="3800" dirty="0">
                <a:solidFill>
                  <a:srgbClr val="556679"/>
                </a:solidFill>
                <a:latin typeface="Community Light"/>
                <a:cs typeface="Arial"/>
              </a:endParaRPr>
            </a:p>
            <a:p>
              <a:pPr>
                <a:lnSpc>
                  <a:spcPct val="90000"/>
                </a:lnSpc>
              </a:pPr>
              <a:endParaRPr lang="en-US" sz="3800" dirty="0">
                <a:solidFill>
                  <a:srgbClr val="556679"/>
                </a:solidFill>
                <a:latin typeface="Community Light"/>
                <a:cs typeface="Arial"/>
              </a:endParaRPr>
            </a:p>
            <a:p>
              <a:pPr rtl="0">
                <a:lnSpc>
                  <a:spcPct val="90000"/>
                </a:lnSpc>
              </a:pPr>
              <a:r>
                <a:rPr lang="fr-FR" sz="3800" dirty="0">
                  <a:solidFill>
                    <a:srgbClr val="556679"/>
                  </a:solidFill>
                  <a:latin typeface="Community Light"/>
                  <a:cs typeface="Arial"/>
                </a:rPr>
                <a:t>Impliquez vos cadres dirigeants.</a:t>
              </a:r>
            </a:p>
            <a:p>
              <a:pPr>
                <a:lnSpc>
                  <a:spcPct val="90000"/>
                </a:lnSpc>
              </a:pPr>
              <a:endParaRPr lang="en-US" sz="3800" dirty="0">
                <a:solidFill>
                  <a:srgbClr val="556679"/>
                </a:solidFill>
                <a:latin typeface="Community Light" panose="02000303040000020003" pitchFamily="2" charset="0"/>
              </a:endParaRPr>
            </a:p>
            <a:p>
              <a:pPr rtl="0">
                <a:lnSpc>
                  <a:spcPct val="90000"/>
                </a:lnSpc>
              </a:pPr>
              <a:r>
                <a:rPr lang="fr-FR" sz="3800" dirty="0">
                  <a:solidFill>
                    <a:srgbClr val="556679"/>
                  </a:solidFill>
                  <a:latin typeface="Community Light"/>
                  <a:cs typeface="Arial"/>
                </a:rPr>
                <a:t>Mettez l’accent sur la promotion.</a:t>
              </a:r>
            </a:p>
          </p:txBody>
        </p:sp>
        <p:grpSp>
          <p:nvGrpSpPr>
            <p:cNvPr id="34" name="Group 33">
              <a:extLst>
                <a:ext uri="{FF2B5EF4-FFF2-40B4-BE49-F238E27FC236}">
                  <a16:creationId xmlns:a16="http://schemas.microsoft.com/office/drawing/2014/main" id="{4213ECBA-A665-A644-A7FA-F03E57F364C6}"/>
                </a:ext>
              </a:extLst>
            </p:cNvPr>
            <p:cNvGrpSpPr/>
            <p:nvPr/>
          </p:nvGrpSpPr>
          <p:grpSpPr>
            <a:xfrm>
              <a:off x="17325709" y="10485124"/>
              <a:ext cx="491228" cy="491228"/>
              <a:chOff x="1302434" y="7529266"/>
              <a:chExt cx="584775" cy="584775"/>
            </a:xfrm>
          </p:grpSpPr>
          <p:sp>
            <p:nvSpPr>
              <p:cNvPr id="35" name="Oval 34">
                <a:extLst>
                  <a:ext uri="{FF2B5EF4-FFF2-40B4-BE49-F238E27FC236}">
                    <a16:creationId xmlns:a16="http://schemas.microsoft.com/office/drawing/2014/main" id="{0D458CA0-420B-7E4E-9A28-058C8133575B}"/>
                  </a:ext>
                </a:extLst>
              </p:cNvPr>
              <p:cNvSpPr/>
              <p:nvPr/>
            </p:nvSpPr>
            <p:spPr>
              <a:xfrm>
                <a:off x="1302434" y="7529266"/>
                <a:ext cx="584775" cy="584775"/>
              </a:xfrm>
              <a:prstGeom prst="ellipse">
                <a:avLst/>
              </a:prstGeom>
              <a:solidFill>
                <a:srgbClr val="B13F1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526">
                  <a:defRPr/>
                </a:pPr>
                <a:endParaRPr lang="en-US" sz="7200">
                  <a:solidFill>
                    <a:srgbClr val="FDFAF5"/>
                  </a:solidFill>
                  <a:latin typeface="Arial" panose="020B0604020202020204" pitchFamily="34" charset="0"/>
                </a:endParaRPr>
              </a:p>
            </p:txBody>
          </p:sp>
          <p:sp>
            <p:nvSpPr>
              <p:cNvPr id="36" name="TextBox 35">
                <a:extLst>
                  <a:ext uri="{FF2B5EF4-FFF2-40B4-BE49-F238E27FC236}">
                    <a16:creationId xmlns:a16="http://schemas.microsoft.com/office/drawing/2014/main" id="{43E7C565-7158-A547-A402-5B796FF09569}"/>
                  </a:ext>
                </a:extLst>
              </p:cNvPr>
              <p:cNvSpPr txBox="1"/>
              <p:nvPr/>
            </p:nvSpPr>
            <p:spPr>
              <a:xfrm>
                <a:off x="1427342" y="7531516"/>
                <a:ext cx="334956" cy="492508"/>
              </a:xfrm>
              <a:prstGeom prst="rect">
                <a:avLst/>
              </a:prstGeom>
            </p:spPr>
            <p:txBody>
              <a:bodyPr vert="horz" wrap="square" lIns="0" tIns="0" rIns="0" bIns="0" rtlCol="0">
                <a:spAutoFit/>
              </a:bodyPr>
              <a:lstStyle>
                <a:defPPr>
                  <a:defRPr lang="en-US"/>
                </a:defPPr>
              </a:lstStyle>
              <a:p>
                <a:pPr algn="ctr" defTabSz="457108" rtl="0">
                  <a:spcBef>
                    <a:spcPct val="20000"/>
                  </a:spcBef>
                  <a:buClr>
                    <a:srgbClr val="44712E"/>
                  </a:buClr>
                  <a:defRPr/>
                </a:pPr>
                <a:r>
                  <a:rPr lang="fr-FR" sz="3200">
                    <a:solidFill>
                      <a:srgbClr val="FDFAF5"/>
                    </a:solidFill>
                    <a:latin typeface="Community" panose="02000303040000020003" pitchFamily="2" charset="0"/>
                    <a:cs typeface="AvenirNext LT Pro Regular"/>
                  </a:rPr>
                  <a:t>5</a:t>
                </a:r>
              </a:p>
            </p:txBody>
          </p:sp>
        </p:grpSp>
        <p:sp>
          <p:nvSpPr>
            <p:cNvPr id="37" name="Rectangle 36">
              <a:extLst>
                <a:ext uri="{FF2B5EF4-FFF2-40B4-BE49-F238E27FC236}">
                  <a16:creationId xmlns:a16="http://schemas.microsoft.com/office/drawing/2014/main" id="{FDB3AA03-FCF1-844B-98D7-D61DFFE0A0D7}"/>
                </a:ext>
              </a:extLst>
            </p:cNvPr>
            <p:cNvSpPr/>
            <p:nvPr/>
          </p:nvSpPr>
          <p:spPr>
            <a:xfrm>
              <a:off x="9507941" y="2519714"/>
              <a:ext cx="5551469" cy="9571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5000" dirty="0">
                  <a:solidFill>
                    <a:srgbClr val="0664C2"/>
                  </a:solidFill>
                  <a:latin typeface="Community Light" panose="02000303040000020003" pitchFamily="2" charset="0"/>
                  <a:cs typeface="Arial"/>
                </a:rPr>
                <a:t>Administration :</a:t>
              </a:r>
            </a:p>
            <a:p>
              <a:pPr>
                <a:lnSpc>
                  <a:spcPct val="90000"/>
                </a:lnSpc>
              </a:pPr>
              <a:endParaRPr lang="en-US" sz="5000" dirty="0">
                <a:solidFill>
                  <a:srgbClr val="44702B"/>
                </a:solidFill>
                <a:latin typeface="Community" panose="02000303040000020003" pitchFamily="2" charset="0"/>
                <a:cs typeface="Arial"/>
              </a:endParaRPr>
            </a:p>
            <a:p>
              <a:pPr>
                <a:lnSpc>
                  <a:spcPct val="90000"/>
                </a:lnSpc>
              </a:pPr>
              <a:endParaRPr lang="en-US" sz="5000" dirty="0">
                <a:solidFill>
                  <a:srgbClr val="B14021"/>
                </a:solidFill>
                <a:latin typeface="Community" panose="02000303040000020003" pitchFamily="2" charset="0"/>
                <a:cs typeface="Arial"/>
              </a:endParaRPr>
            </a:p>
          </p:txBody>
        </p:sp>
        <p:sp>
          <p:nvSpPr>
            <p:cNvPr id="38" name="Rectangle 37">
              <a:extLst>
                <a:ext uri="{FF2B5EF4-FFF2-40B4-BE49-F238E27FC236}">
                  <a16:creationId xmlns:a16="http://schemas.microsoft.com/office/drawing/2014/main" id="{BE9F1213-52F5-CA4E-BBE7-5CB7700963F2}"/>
                </a:ext>
              </a:extLst>
            </p:cNvPr>
            <p:cNvSpPr/>
            <p:nvPr/>
          </p:nvSpPr>
          <p:spPr>
            <a:xfrm>
              <a:off x="10295074" y="3571341"/>
              <a:ext cx="5691373" cy="74050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3800" dirty="0">
                  <a:solidFill>
                    <a:srgbClr val="556679"/>
                  </a:solidFill>
                  <a:latin typeface="Community Light"/>
                  <a:cs typeface="Arial"/>
                </a:rPr>
                <a:t>Attribuez toutes vos licences.</a:t>
              </a:r>
            </a:p>
            <a:p>
              <a:pPr>
                <a:lnSpc>
                  <a:spcPct val="90000"/>
                </a:lnSpc>
              </a:pPr>
              <a:endParaRPr lang="en-US" sz="3800" dirty="0">
                <a:solidFill>
                  <a:srgbClr val="556679"/>
                </a:solidFill>
                <a:latin typeface="Community Light"/>
                <a:cs typeface="Arial"/>
              </a:endParaRPr>
            </a:p>
            <a:p>
              <a:pPr rtl="0">
                <a:lnSpc>
                  <a:spcPct val="90000"/>
                </a:lnSpc>
              </a:pPr>
              <a:r>
                <a:rPr lang="fr-FR" sz="3800" dirty="0">
                  <a:solidFill>
                    <a:srgbClr val="556679"/>
                  </a:solidFill>
                  <a:latin typeface="Community Light" panose="02000303040000020003" pitchFamily="2" charset="0"/>
                </a:rPr>
                <a:t>Associez les profils.</a:t>
              </a:r>
            </a:p>
            <a:p>
              <a:pPr>
                <a:lnSpc>
                  <a:spcPct val="90000"/>
                </a:lnSpc>
              </a:pPr>
              <a:endParaRPr lang="en-US" sz="3800" dirty="0">
                <a:solidFill>
                  <a:srgbClr val="556679"/>
                </a:solidFill>
                <a:latin typeface="Community Light" panose="02000303040000020003" pitchFamily="2" charset="0"/>
              </a:endParaRPr>
            </a:p>
            <a:p>
              <a:pPr rtl="0">
                <a:lnSpc>
                  <a:spcPct val="90000"/>
                </a:lnSpc>
              </a:pPr>
              <a:r>
                <a:rPr lang="fr-FR" sz="3800" dirty="0">
                  <a:solidFill>
                    <a:srgbClr val="556679"/>
                  </a:solidFill>
                  <a:latin typeface="Community Light"/>
                  <a:cs typeface="Arial"/>
                </a:rPr>
                <a:t>Utilisez des recommandations lors du lancement.</a:t>
              </a:r>
            </a:p>
            <a:p>
              <a:pPr>
                <a:lnSpc>
                  <a:spcPct val="90000"/>
                </a:lnSpc>
              </a:pPr>
              <a:endParaRPr lang="en-US" sz="3800" dirty="0">
                <a:solidFill>
                  <a:srgbClr val="556679"/>
                </a:solidFill>
                <a:latin typeface="Community Light"/>
                <a:cs typeface="Arial"/>
              </a:endParaRPr>
            </a:p>
            <a:p>
              <a:pPr rtl="0">
                <a:lnSpc>
                  <a:spcPct val="90000"/>
                </a:lnSpc>
              </a:pPr>
              <a:r>
                <a:rPr lang="fr-FR" sz="3800" dirty="0">
                  <a:solidFill>
                    <a:srgbClr val="556679"/>
                  </a:solidFill>
                  <a:latin typeface="Community Light"/>
                  <a:cs typeface="Arial"/>
                </a:rPr>
                <a:t>Attribuez du contenu </a:t>
              </a:r>
              <a:br>
                <a:rPr lang="en-US" sz="3800" dirty="0">
                  <a:solidFill>
                    <a:srgbClr val="556679"/>
                  </a:solidFill>
                  <a:latin typeface="Community Light"/>
                  <a:cs typeface="Arial"/>
                </a:rPr>
              </a:br>
              <a:r>
                <a:rPr lang="fr-FR" sz="3800" dirty="0">
                  <a:solidFill>
                    <a:srgbClr val="556679"/>
                  </a:solidFill>
                  <a:latin typeface="Community Light"/>
                  <a:cs typeface="Arial"/>
                </a:rPr>
                <a:t>adapté aux missions clés du personnel.</a:t>
              </a:r>
            </a:p>
            <a:p>
              <a:pPr>
                <a:lnSpc>
                  <a:spcPct val="90000"/>
                </a:lnSpc>
              </a:pPr>
              <a:endParaRPr lang="en-US" sz="3800" dirty="0">
                <a:solidFill>
                  <a:srgbClr val="556679"/>
                </a:solidFill>
                <a:latin typeface="Community Light" panose="02000303040000020003" pitchFamily="2" charset="0"/>
              </a:endParaRPr>
            </a:p>
            <a:p>
              <a:pPr rtl="0">
                <a:lnSpc>
                  <a:spcPct val="90000"/>
                </a:lnSpc>
              </a:pPr>
              <a:r>
                <a:rPr lang="fr-FR" sz="3800" dirty="0">
                  <a:solidFill>
                    <a:srgbClr val="556679"/>
                  </a:solidFill>
                  <a:latin typeface="Community Light"/>
                  <a:cs typeface="Arial"/>
                </a:rPr>
                <a:t>Menez une enquête auprès de vos employés pour évaluer l’impact des initiatives et affiner votre stratégie.</a:t>
              </a:r>
            </a:p>
            <a:p>
              <a:pPr>
                <a:lnSpc>
                  <a:spcPct val="90000"/>
                </a:lnSpc>
              </a:pPr>
              <a:endParaRPr lang="en-US" sz="3800" dirty="0">
                <a:solidFill>
                  <a:srgbClr val="556679"/>
                </a:solidFill>
                <a:latin typeface="Community Light"/>
                <a:cs typeface="Arial"/>
              </a:endParaRPr>
            </a:p>
          </p:txBody>
        </p:sp>
        <p:grpSp>
          <p:nvGrpSpPr>
            <p:cNvPr id="58" name="Group 57">
              <a:extLst>
                <a:ext uri="{FF2B5EF4-FFF2-40B4-BE49-F238E27FC236}">
                  <a16:creationId xmlns:a16="http://schemas.microsoft.com/office/drawing/2014/main" id="{FF077DD3-3CE9-B44A-ADE2-4899588A751A}"/>
                </a:ext>
              </a:extLst>
            </p:cNvPr>
            <p:cNvGrpSpPr/>
            <p:nvPr/>
          </p:nvGrpSpPr>
          <p:grpSpPr>
            <a:xfrm>
              <a:off x="17325709" y="8951059"/>
              <a:ext cx="491228" cy="494333"/>
              <a:chOff x="1302434" y="7529266"/>
              <a:chExt cx="584775" cy="588471"/>
            </a:xfrm>
          </p:grpSpPr>
          <p:sp>
            <p:nvSpPr>
              <p:cNvPr id="59" name="Oval 58">
                <a:extLst>
                  <a:ext uri="{FF2B5EF4-FFF2-40B4-BE49-F238E27FC236}">
                    <a16:creationId xmlns:a16="http://schemas.microsoft.com/office/drawing/2014/main" id="{BFA79816-7CAA-C545-89A2-3F12D50A40E3}"/>
                  </a:ext>
                </a:extLst>
              </p:cNvPr>
              <p:cNvSpPr/>
              <p:nvPr/>
            </p:nvSpPr>
            <p:spPr>
              <a:xfrm>
                <a:off x="1302434" y="7529266"/>
                <a:ext cx="584775" cy="584775"/>
              </a:xfrm>
              <a:prstGeom prst="ellipse">
                <a:avLst/>
              </a:prstGeom>
              <a:solidFill>
                <a:srgbClr val="B13F1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526">
                  <a:defRPr/>
                </a:pPr>
                <a:endParaRPr lang="en-US" sz="7200">
                  <a:solidFill>
                    <a:srgbClr val="FDFAF5"/>
                  </a:solidFill>
                  <a:latin typeface="Arial" panose="020B0604020202020204" pitchFamily="34" charset="0"/>
                </a:endParaRPr>
              </a:p>
            </p:txBody>
          </p:sp>
          <p:sp>
            <p:nvSpPr>
              <p:cNvPr id="60" name="TextBox 59">
                <a:extLst>
                  <a:ext uri="{FF2B5EF4-FFF2-40B4-BE49-F238E27FC236}">
                    <a16:creationId xmlns:a16="http://schemas.microsoft.com/office/drawing/2014/main" id="{2B774EB2-B410-EC48-956D-1628858B6DF2}"/>
                  </a:ext>
                </a:extLst>
              </p:cNvPr>
              <p:cNvSpPr txBox="1"/>
              <p:nvPr/>
            </p:nvSpPr>
            <p:spPr>
              <a:xfrm>
                <a:off x="1427342" y="7531516"/>
                <a:ext cx="334956" cy="586221"/>
              </a:xfrm>
              <a:prstGeom prst="rect">
                <a:avLst/>
              </a:prstGeom>
            </p:spPr>
            <p:txBody>
              <a:bodyPr vert="horz" wrap="square" lIns="0" tIns="0" rIns="0" bIns="0" rtlCol="0">
                <a:spAutoFit/>
              </a:bodyPr>
              <a:lstStyle>
                <a:defPPr>
                  <a:defRPr lang="en-US"/>
                </a:defPPr>
              </a:lstStyle>
              <a:p>
                <a:pPr algn="ctr" defTabSz="457108" rtl="0">
                  <a:spcBef>
                    <a:spcPct val="20000"/>
                  </a:spcBef>
                  <a:buClr>
                    <a:srgbClr val="44712E"/>
                  </a:buClr>
                  <a:defRPr/>
                </a:pPr>
                <a:r>
                  <a:rPr lang="fr-FR" sz="3200">
                    <a:solidFill>
                      <a:srgbClr val="FDFAF5"/>
                    </a:solidFill>
                    <a:latin typeface="Community" panose="02000303040000020003" pitchFamily="2" charset="0"/>
                    <a:cs typeface="AvenirNext LT Pro Regular"/>
                  </a:rPr>
                  <a:t>4</a:t>
                </a:r>
              </a:p>
            </p:txBody>
          </p:sp>
        </p:grpSp>
        <p:grpSp>
          <p:nvGrpSpPr>
            <p:cNvPr id="61" name="Group 60">
              <a:extLst>
                <a:ext uri="{FF2B5EF4-FFF2-40B4-BE49-F238E27FC236}">
                  <a16:creationId xmlns:a16="http://schemas.microsoft.com/office/drawing/2014/main" id="{74EA2CDA-E082-7F4B-A5D2-DC73CA25BB6E}"/>
                </a:ext>
              </a:extLst>
            </p:cNvPr>
            <p:cNvGrpSpPr/>
            <p:nvPr/>
          </p:nvGrpSpPr>
          <p:grpSpPr>
            <a:xfrm>
              <a:off x="17325709" y="7379364"/>
              <a:ext cx="491228" cy="494333"/>
              <a:chOff x="1302434" y="7529266"/>
              <a:chExt cx="584775" cy="588471"/>
            </a:xfrm>
          </p:grpSpPr>
          <p:sp>
            <p:nvSpPr>
              <p:cNvPr id="62" name="Oval 61">
                <a:extLst>
                  <a:ext uri="{FF2B5EF4-FFF2-40B4-BE49-F238E27FC236}">
                    <a16:creationId xmlns:a16="http://schemas.microsoft.com/office/drawing/2014/main" id="{EF847894-6A64-0242-AA1A-493214A26BA2}"/>
                  </a:ext>
                </a:extLst>
              </p:cNvPr>
              <p:cNvSpPr/>
              <p:nvPr/>
            </p:nvSpPr>
            <p:spPr>
              <a:xfrm>
                <a:off x="1302434" y="7529266"/>
                <a:ext cx="584775" cy="584775"/>
              </a:xfrm>
              <a:prstGeom prst="ellipse">
                <a:avLst/>
              </a:prstGeom>
              <a:solidFill>
                <a:srgbClr val="B13F1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526">
                  <a:defRPr/>
                </a:pPr>
                <a:endParaRPr lang="en-US" sz="7200">
                  <a:solidFill>
                    <a:srgbClr val="FDFAF5"/>
                  </a:solidFill>
                  <a:latin typeface="Arial" panose="020B0604020202020204" pitchFamily="34" charset="0"/>
                </a:endParaRPr>
              </a:p>
            </p:txBody>
          </p:sp>
          <p:sp>
            <p:nvSpPr>
              <p:cNvPr id="63" name="TextBox 62">
                <a:extLst>
                  <a:ext uri="{FF2B5EF4-FFF2-40B4-BE49-F238E27FC236}">
                    <a16:creationId xmlns:a16="http://schemas.microsoft.com/office/drawing/2014/main" id="{43E61083-D781-5448-8CC9-575191855F9C}"/>
                  </a:ext>
                </a:extLst>
              </p:cNvPr>
              <p:cNvSpPr txBox="1"/>
              <p:nvPr/>
            </p:nvSpPr>
            <p:spPr>
              <a:xfrm>
                <a:off x="1427342" y="7531516"/>
                <a:ext cx="334956" cy="586221"/>
              </a:xfrm>
              <a:prstGeom prst="rect">
                <a:avLst/>
              </a:prstGeom>
            </p:spPr>
            <p:txBody>
              <a:bodyPr vert="horz" wrap="square" lIns="0" tIns="0" rIns="0" bIns="0" rtlCol="0">
                <a:spAutoFit/>
              </a:bodyPr>
              <a:lstStyle>
                <a:defPPr>
                  <a:defRPr lang="en-US"/>
                </a:defPPr>
              </a:lstStyle>
              <a:p>
                <a:pPr algn="ctr" defTabSz="457108" rtl="0">
                  <a:spcBef>
                    <a:spcPct val="20000"/>
                  </a:spcBef>
                  <a:buClr>
                    <a:srgbClr val="44712E"/>
                  </a:buClr>
                  <a:defRPr/>
                </a:pPr>
                <a:r>
                  <a:rPr lang="fr-FR" sz="3200">
                    <a:solidFill>
                      <a:srgbClr val="FDFAF5"/>
                    </a:solidFill>
                    <a:latin typeface="Community" panose="02000303040000020003" pitchFamily="2" charset="0"/>
                    <a:cs typeface="AvenirNext LT Pro Regular"/>
                  </a:rPr>
                  <a:t>3</a:t>
                </a:r>
              </a:p>
            </p:txBody>
          </p:sp>
        </p:grpSp>
        <p:grpSp>
          <p:nvGrpSpPr>
            <p:cNvPr id="64" name="Group 63">
              <a:extLst>
                <a:ext uri="{FF2B5EF4-FFF2-40B4-BE49-F238E27FC236}">
                  <a16:creationId xmlns:a16="http://schemas.microsoft.com/office/drawing/2014/main" id="{71BB93D0-607F-9143-B90D-D6E44D7A580F}"/>
                </a:ext>
              </a:extLst>
            </p:cNvPr>
            <p:cNvGrpSpPr/>
            <p:nvPr/>
          </p:nvGrpSpPr>
          <p:grpSpPr>
            <a:xfrm>
              <a:off x="17329830" y="5804564"/>
              <a:ext cx="491228" cy="494333"/>
              <a:chOff x="1302434" y="7529266"/>
              <a:chExt cx="584775" cy="588471"/>
            </a:xfrm>
          </p:grpSpPr>
          <p:sp>
            <p:nvSpPr>
              <p:cNvPr id="65" name="Oval 64">
                <a:extLst>
                  <a:ext uri="{FF2B5EF4-FFF2-40B4-BE49-F238E27FC236}">
                    <a16:creationId xmlns:a16="http://schemas.microsoft.com/office/drawing/2014/main" id="{3D82D759-E738-484E-AC43-D743A472F6F8}"/>
                  </a:ext>
                </a:extLst>
              </p:cNvPr>
              <p:cNvSpPr/>
              <p:nvPr/>
            </p:nvSpPr>
            <p:spPr>
              <a:xfrm>
                <a:off x="1302434" y="7529266"/>
                <a:ext cx="584775" cy="584775"/>
              </a:xfrm>
              <a:prstGeom prst="ellipse">
                <a:avLst/>
              </a:prstGeom>
              <a:solidFill>
                <a:srgbClr val="B13F1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526">
                  <a:defRPr/>
                </a:pPr>
                <a:endParaRPr lang="en-US" sz="7200">
                  <a:solidFill>
                    <a:srgbClr val="FDFAF5"/>
                  </a:solidFill>
                  <a:latin typeface="Arial" panose="020B0604020202020204" pitchFamily="34" charset="0"/>
                </a:endParaRPr>
              </a:p>
            </p:txBody>
          </p:sp>
          <p:sp>
            <p:nvSpPr>
              <p:cNvPr id="66" name="TextBox 65">
                <a:extLst>
                  <a:ext uri="{FF2B5EF4-FFF2-40B4-BE49-F238E27FC236}">
                    <a16:creationId xmlns:a16="http://schemas.microsoft.com/office/drawing/2014/main" id="{DA56B802-6E15-A745-AC57-FE4FC2EB93BE}"/>
                  </a:ext>
                </a:extLst>
              </p:cNvPr>
              <p:cNvSpPr txBox="1"/>
              <p:nvPr/>
            </p:nvSpPr>
            <p:spPr>
              <a:xfrm>
                <a:off x="1427342" y="7531516"/>
                <a:ext cx="334956" cy="586221"/>
              </a:xfrm>
              <a:prstGeom prst="rect">
                <a:avLst/>
              </a:prstGeom>
            </p:spPr>
            <p:txBody>
              <a:bodyPr vert="horz" wrap="square" lIns="0" tIns="0" rIns="0" bIns="0" rtlCol="0">
                <a:spAutoFit/>
              </a:bodyPr>
              <a:lstStyle>
                <a:defPPr>
                  <a:defRPr lang="en-US"/>
                </a:defPPr>
              </a:lstStyle>
              <a:p>
                <a:pPr algn="ctr" defTabSz="457108" rtl="0">
                  <a:spcBef>
                    <a:spcPct val="20000"/>
                  </a:spcBef>
                  <a:buClr>
                    <a:srgbClr val="44712E"/>
                  </a:buClr>
                  <a:defRPr/>
                </a:pPr>
                <a:r>
                  <a:rPr lang="fr-FR" sz="3200">
                    <a:solidFill>
                      <a:srgbClr val="FDFAF5"/>
                    </a:solidFill>
                    <a:latin typeface="Community" panose="02000303040000020003" pitchFamily="2" charset="0"/>
                    <a:cs typeface="AvenirNext LT Pro Regular"/>
                  </a:rPr>
                  <a:t>2</a:t>
                </a:r>
              </a:p>
            </p:txBody>
          </p:sp>
        </p:grpSp>
        <p:grpSp>
          <p:nvGrpSpPr>
            <p:cNvPr id="67" name="Group 66">
              <a:extLst>
                <a:ext uri="{FF2B5EF4-FFF2-40B4-BE49-F238E27FC236}">
                  <a16:creationId xmlns:a16="http://schemas.microsoft.com/office/drawing/2014/main" id="{CCD272AF-3105-4B41-9D0F-603EAE3F1859}"/>
                </a:ext>
              </a:extLst>
            </p:cNvPr>
            <p:cNvGrpSpPr/>
            <p:nvPr/>
          </p:nvGrpSpPr>
          <p:grpSpPr>
            <a:xfrm>
              <a:off x="17324466" y="3714299"/>
              <a:ext cx="491228" cy="494333"/>
              <a:chOff x="1302434" y="7529266"/>
              <a:chExt cx="584775" cy="588471"/>
            </a:xfrm>
          </p:grpSpPr>
          <p:sp>
            <p:nvSpPr>
              <p:cNvPr id="68" name="Oval 67">
                <a:extLst>
                  <a:ext uri="{FF2B5EF4-FFF2-40B4-BE49-F238E27FC236}">
                    <a16:creationId xmlns:a16="http://schemas.microsoft.com/office/drawing/2014/main" id="{7D8E5BD2-C079-7848-BAAE-9C2EA5F5190C}"/>
                  </a:ext>
                </a:extLst>
              </p:cNvPr>
              <p:cNvSpPr/>
              <p:nvPr/>
            </p:nvSpPr>
            <p:spPr>
              <a:xfrm>
                <a:off x="1302434" y="7529266"/>
                <a:ext cx="584775" cy="584775"/>
              </a:xfrm>
              <a:prstGeom prst="ellipse">
                <a:avLst/>
              </a:prstGeom>
              <a:solidFill>
                <a:srgbClr val="B13F1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526">
                  <a:defRPr/>
                </a:pPr>
                <a:endParaRPr lang="en-US" sz="7200">
                  <a:solidFill>
                    <a:srgbClr val="FDFAF5"/>
                  </a:solidFill>
                  <a:latin typeface="Arial" panose="020B0604020202020204" pitchFamily="34" charset="0"/>
                </a:endParaRPr>
              </a:p>
            </p:txBody>
          </p:sp>
          <p:sp>
            <p:nvSpPr>
              <p:cNvPr id="69" name="TextBox 68">
                <a:extLst>
                  <a:ext uri="{FF2B5EF4-FFF2-40B4-BE49-F238E27FC236}">
                    <a16:creationId xmlns:a16="http://schemas.microsoft.com/office/drawing/2014/main" id="{A2D3DE0B-28E2-6345-9234-1002D22B0952}"/>
                  </a:ext>
                </a:extLst>
              </p:cNvPr>
              <p:cNvSpPr txBox="1"/>
              <p:nvPr/>
            </p:nvSpPr>
            <p:spPr>
              <a:xfrm>
                <a:off x="1427342" y="7531516"/>
                <a:ext cx="334956" cy="586221"/>
              </a:xfrm>
              <a:prstGeom prst="rect">
                <a:avLst/>
              </a:prstGeom>
            </p:spPr>
            <p:txBody>
              <a:bodyPr vert="horz" wrap="square" lIns="0" tIns="0" rIns="0" bIns="0" rtlCol="0">
                <a:spAutoFit/>
              </a:bodyPr>
              <a:lstStyle>
                <a:defPPr>
                  <a:defRPr lang="en-US"/>
                </a:defPPr>
              </a:lstStyle>
              <a:p>
                <a:pPr algn="ctr" defTabSz="457108" rtl="0">
                  <a:spcBef>
                    <a:spcPct val="20000"/>
                  </a:spcBef>
                  <a:buClr>
                    <a:srgbClr val="44712E"/>
                  </a:buClr>
                  <a:defRPr/>
                </a:pPr>
                <a:r>
                  <a:rPr lang="fr-FR" sz="3200">
                    <a:solidFill>
                      <a:srgbClr val="FDFAF5"/>
                    </a:solidFill>
                    <a:latin typeface="Community" panose="02000303040000020003" pitchFamily="2" charset="0"/>
                    <a:cs typeface="AvenirNext LT Pro Regular"/>
                  </a:rPr>
                  <a:t>1</a:t>
                </a:r>
              </a:p>
            </p:txBody>
          </p:sp>
        </p:grpSp>
        <p:grpSp>
          <p:nvGrpSpPr>
            <p:cNvPr id="70" name="Group 69">
              <a:extLst>
                <a:ext uri="{FF2B5EF4-FFF2-40B4-BE49-F238E27FC236}">
                  <a16:creationId xmlns:a16="http://schemas.microsoft.com/office/drawing/2014/main" id="{433E5264-F21A-514E-A507-5B52A745D50A}"/>
                </a:ext>
              </a:extLst>
            </p:cNvPr>
            <p:cNvGrpSpPr/>
            <p:nvPr/>
          </p:nvGrpSpPr>
          <p:grpSpPr>
            <a:xfrm>
              <a:off x="9510342" y="9352349"/>
              <a:ext cx="491228" cy="491228"/>
              <a:chOff x="1296825" y="7996433"/>
              <a:chExt cx="584775" cy="584775"/>
            </a:xfrm>
          </p:grpSpPr>
          <p:sp>
            <p:nvSpPr>
              <p:cNvPr id="71" name="Oval 70">
                <a:extLst>
                  <a:ext uri="{FF2B5EF4-FFF2-40B4-BE49-F238E27FC236}">
                    <a16:creationId xmlns:a16="http://schemas.microsoft.com/office/drawing/2014/main" id="{BC2C618F-BC44-D745-B5C4-BDDCA109DA91}"/>
                  </a:ext>
                </a:extLst>
              </p:cNvPr>
              <p:cNvSpPr/>
              <p:nvPr/>
            </p:nvSpPr>
            <p:spPr>
              <a:xfrm>
                <a:off x="1296825" y="7996433"/>
                <a:ext cx="584775" cy="584775"/>
              </a:xfrm>
              <a:prstGeom prst="ellipse">
                <a:avLst/>
              </a:prstGeom>
              <a:solidFill>
                <a:srgbClr val="0664C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526">
                  <a:defRPr/>
                </a:pPr>
                <a:endParaRPr lang="en-US" sz="7200">
                  <a:solidFill>
                    <a:srgbClr val="FDFAF5"/>
                  </a:solidFill>
                  <a:latin typeface="Arial" panose="020B0604020202020204" pitchFamily="34" charset="0"/>
                </a:endParaRPr>
              </a:p>
            </p:txBody>
          </p:sp>
          <p:sp>
            <p:nvSpPr>
              <p:cNvPr id="72" name="TextBox 71">
                <a:extLst>
                  <a:ext uri="{FF2B5EF4-FFF2-40B4-BE49-F238E27FC236}">
                    <a16:creationId xmlns:a16="http://schemas.microsoft.com/office/drawing/2014/main" id="{BDE2E4C8-BD30-5941-8593-756CFA73A7F7}"/>
                  </a:ext>
                </a:extLst>
              </p:cNvPr>
              <p:cNvSpPr txBox="1"/>
              <p:nvPr/>
            </p:nvSpPr>
            <p:spPr>
              <a:xfrm>
                <a:off x="1425861" y="8037982"/>
                <a:ext cx="334956" cy="492508"/>
              </a:xfrm>
              <a:prstGeom prst="rect">
                <a:avLst/>
              </a:prstGeom>
            </p:spPr>
            <p:txBody>
              <a:bodyPr vert="horz" wrap="square" lIns="0" tIns="0" rIns="0" bIns="0" rtlCol="0">
                <a:spAutoFit/>
              </a:bodyPr>
              <a:lstStyle>
                <a:defPPr>
                  <a:defRPr lang="en-US"/>
                </a:defPPr>
              </a:lstStyle>
              <a:p>
                <a:pPr algn="ctr" defTabSz="457108" rtl="0">
                  <a:spcBef>
                    <a:spcPct val="20000"/>
                  </a:spcBef>
                  <a:buClr>
                    <a:srgbClr val="44712E"/>
                  </a:buClr>
                  <a:defRPr/>
                </a:pPr>
                <a:r>
                  <a:rPr lang="fr-FR" sz="3200" dirty="0">
                    <a:solidFill>
                      <a:srgbClr val="FDFAF5"/>
                    </a:solidFill>
                    <a:latin typeface="Community" panose="02000303040000020003" pitchFamily="2" charset="0"/>
                    <a:cs typeface="AvenirNext LT Pro Regular"/>
                  </a:rPr>
                  <a:t>5</a:t>
                </a:r>
              </a:p>
            </p:txBody>
          </p:sp>
        </p:grpSp>
        <p:grpSp>
          <p:nvGrpSpPr>
            <p:cNvPr id="73" name="Group 72">
              <a:extLst>
                <a:ext uri="{FF2B5EF4-FFF2-40B4-BE49-F238E27FC236}">
                  <a16:creationId xmlns:a16="http://schemas.microsoft.com/office/drawing/2014/main" id="{5A56BDA5-9ABB-FF4B-92D8-BF2A486D6FB1}"/>
                </a:ext>
              </a:extLst>
            </p:cNvPr>
            <p:cNvGrpSpPr/>
            <p:nvPr/>
          </p:nvGrpSpPr>
          <p:grpSpPr>
            <a:xfrm>
              <a:off x="9515054" y="7377053"/>
              <a:ext cx="491228" cy="494333"/>
              <a:chOff x="1302434" y="7529266"/>
              <a:chExt cx="584775" cy="588471"/>
            </a:xfrm>
          </p:grpSpPr>
          <p:sp>
            <p:nvSpPr>
              <p:cNvPr id="74" name="Oval 73">
                <a:extLst>
                  <a:ext uri="{FF2B5EF4-FFF2-40B4-BE49-F238E27FC236}">
                    <a16:creationId xmlns:a16="http://schemas.microsoft.com/office/drawing/2014/main" id="{DC312506-6DF9-D54C-B04C-A8C7AB7C252E}"/>
                  </a:ext>
                </a:extLst>
              </p:cNvPr>
              <p:cNvSpPr/>
              <p:nvPr/>
            </p:nvSpPr>
            <p:spPr>
              <a:xfrm>
                <a:off x="1302434" y="7529266"/>
                <a:ext cx="584775" cy="584775"/>
              </a:xfrm>
              <a:prstGeom prst="ellipse">
                <a:avLst/>
              </a:prstGeom>
              <a:solidFill>
                <a:srgbClr val="0664C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526">
                  <a:defRPr/>
                </a:pPr>
                <a:endParaRPr lang="en-US" sz="7200">
                  <a:solidFill>
                    <a:srgbClr val="FDFAF5"/>
                  </a:solidFill>
                  <a:latin typeface="Arial" panose="020B0604020202020204" pitchFamily="34" charset="0"/>
                </a:endParaRPr>
              </a:p>
            </p:txBody>
          </p:sp>
          <p:sp>
            <p:nvSpPr>
              <p:cNvPr id="75" name="TextBox 74">
                <a:extLst>
                  <a:ext uri="{FF2B5EF4-FFF2-40B4-BE49-F238E27FC236}">
                    <a16:creationId xmlns:a16="http://schemas.microsoft.com/office/drawing/2014/main" id="{DE2812D5-8895-B845-868E-8EC62C4DCAE0}"/>
                  </a:ext>
                </a:extLst>
              </p:cNvPr>
              <p:cNvSpPr txBox="1"/>
              <p:nvPr/>
            </p:nvSpPr>
            <p:spPr>
              <a:xfrm>
                <a:off x="1427342" y="7531516"/>
                <a:ext cx="334956" cy="586221"/>
              </a:xfrm>
              <a:prstGeom prst="rect">
                <a:avLst/>
              </a:prstGeom>
            </p:spPr>
            <p:txBody>
              <a:bodyPr vert="horz" wrap="square" lIns="0" tIns="0" rIns="0" bIns="0" rtlCol="0">
                <a:spAutoFit/>
              </a:bodyPr>
              <a:lstStyle>
                <a:defPPr>
                  <a:defRPr lang="en-US"/>
                </a:defPPr>
              </a:lstStyle>
              <a:p>
                <a:pPr algn="ctr" defTabSz="457108" rtl="0">
                  <a:spcBef>
                    <a:spcPct val="20000"/>
                  </a:spcBef>
                  <a:buClr>
                    <a:srgbClr val="44712E"/>
                  </a:buClr>
                  <a:defRPr/>
                </a:pPr>
                <a:r>
                  <a:rPr lang="fr-FR" sz="3200">
                    <a:solidFill>
                      <a:srgbClr val="FDFAF5"/>
                    </a:solidFill>
                    <a:latin typeface="Community" panose="02000303040000020003" pitchFamily="2" charset="0"/>
                    <a:cs typeface="AvenirNext LT Pro Regular"/>
                  </a:rPr>
                  <a:t>4</a:t>
                </a:r>
              </a:p>
            </p:txBody>
          </p:sp>
        </p:grpSp>
        <p:grpSp>
          <p:nvGrpSpPr>
            <p:cNvPr id="76" name="Group 75">
              <a:extLst>
                <a:ext uri="{FF2B5EF4-FFF2-40B4-BE49-F238E27FC236}">
                  <a16:creationId xmlns:a16="http://schemas.microsoft.com/office/drawing/2014/main" id="{CA6B4387-83BC-8847-8876-9C45D60BC9BB}"/>
                </a:ext>
              </a:extLst>
            </p:cNvPr>
            <p:cNvGrpSpPr/>
            <p:nvPr/>
          </p:nvGrpSpPr>
          <p:grpSpPr>
            <a:xfrm>
              <a:off x="9515054" y="5837145"/>
              <a:ext cx="491228" cy="494335"/>
              <a:chOff x="1302434" y="7529264"/>
              <a:chExt cx="584775" cy="588473"/>
            </a:xfrm>
          </p:grpSpPr>
          <p:sp>
            <p:nvSpPr>
              <p:cNvPr id="77" name="Oval 76">
                <a:extLst>
                  <a:ext uri="{FF2B5EF4-FFF2-40B4-BE49-F238E27FC236}">
                    <a16:creationId xmlns:a16="http://schemas.microsoft.com/office/drawing/2014/main" id="{1E7DBA56-65CA-7A43-9C06-73648EF575BD}"/>
                  </a:ext>
                </a:extLst>
              </p:cNvPr>
              <p:cNvSpPr/>
              <p:nvPr/>
            </p:nvSpPr>
            <p:spPr>
              <a:xfrm>
                <a:off x="1302434" y="7529264"/>
                <a:ext cx="584775" cy="584775"/>
              </a:xfrm>
              <a:prstGeom prst="ellipse">
                <a:avLst/>
              </a:prstGeom>
              <a:solidFill>
                <a:srgbClr val="0664C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526">
                  <a:defRPr/>
                </a:pPr>
                <a:endParaRPr lang="en-US" sz="7200">
                  <a:solidFill>
                    <a:srgbClr val="FDFAF5"/>
                  </a:solidFill>
                  <a:latin typeface="Arial" panose="020B0604020202020204" pitchFamily="34" charset="0"/>
                </a:endParaRPr>
              </a:p>
            </p:txBody>
          </p:sp>
          <p:sp>
            <p:nvSpPr>
              <p:cNvPr id="78" name="TextBox 77">
                <a:extLst>
                  <a:ext uri="{FF2B5EF4-FFF2-40B4-BE49-F238E27FC236}">
                    <a16:creationId xmlns:a16="http://schemas.microsoft.com/office/drawing/2014/main" id="{B3A11C43-D5AB-BF49-A117-7EBE8F54BB73}"/>
                  </a:ext>
                </a:extLst>
              </p:cNvPr>
              <p:cNvSpPr txBox="1"/>
              <p:nvPr/>
            </p:nvSpPr>
            <p:spPr>
              <a:xfrm>
                <a:off x="1427342" y="7531516"/>
                <a:ext cx="334956" cy="586221"/>
              </a:xfrm>
              <a:prstGeom prst="rect">
                <a:avLst/>
              </a:prstGeom>
            </p:spPr>
            <p:txBody>
              <a:bodyPr vert="horz" wrap="square" lIns="0" tIns="0" rIns="0" bIns="0" rtlCol="0">
                <a:spAutoFit/>
              </a:bodyPr>
              <a:lstStyle>
                <a:defPPr>
                  <a:defRPr lang="en-US"/>
                </a:defPPr>
              </a:lstStyle>
              <a:p>
                <a:pPr algn="ctr" defTabSz="457108" rtl="0">
                  <a:spcBef>
                    <a:spcPct val="20000"/>
                  </a:spcBef>
                  <a:buClr>
                    <a:srgbClr val="44712E"/>
                  </a:buClr>
                  <a:defRPr/>
                </a:pPr>
                <a:r>
                  <a:rPr lang="fr-FR" sz="3200">
                    <a:solidFill>
                      <a:srgbClr val="FDFAF5"/>
                    </a:solidFill>
                    <a:latin typeface="Community" panose="02000303040000020003" pitchFamily="2" charset="0"/>
                    <a:cs typeface="AvenirNext LT Pro Regular"/>
                  </a:rPr>
                  <a:t>3</a:t>
                </a:r>
              </a:p>
            </p:txBody>
          </p:sp>
        </p:grpSp>
        <p:grpSp>
          <p:nvGrpSpPr>
            <p:cNvPr id="79" name="Group 78">
              <a:extLst>
                <a:ext uri="{FF2B5EF4-FFF2-40B4-BE49-F238E27FC236}">
                  <a16:creationId xmlns:a16="http://schemas.microsoft.com/office/drawing/2014/main" id="{8E5CC510-6066-F543-A094-2DA079D2298E}"/>
                </a:ext>
              </a:extLst>
            </p:cNvPr>
            <p:cNvGrpSpPr/>
            <p:nvPr/>
          </p:nvGrpSpPr>
          <p:grpSpPr>
            <a:xfrm>
              <a:off x="9519175" y="4770343"/>
              <a:ext cx="491228" cy="494333"/>
              <a:chOff x="1302434" y="7529266"/>
              <a:chExt cx="584775" cy="588471"/>
            </a:xfrm>
          </p:grpSpPr>
          <p:sp>
            <p:nvSpPr>
              <p:cNvPr id="80" name="Oval 79">
                <a:extLst>
                  <a:ext uri="{FF2B5EF4-FFF2-40B4-BE49-F238E27FC236}">
                    <a16:creationId xmlns:a16="http://schemas.microsoft.com/office/drawing/2014/main" id="{BA0BFF3E-28E9-D147-80FF-0011A182FEF8}"/>
                  </a:ext>
                </a:extLst>
              </p:cNvPr>
              <p:cNvSpPr/>
              <p:nvPr/>
            </p:nvSpPr>
            <p:spPr>
              <a:xfrm>
                <a:off x="1302434" y="7529266"/>
                <a:ext cx="584775" cy="584775"/>
              </a:xfrm>
              <a:prstGeom prst="ellipse">
                <a:avLst/>
              </a:prstGeom>
              <a:solidFill>
                <a:srgbClr val="0664C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526">
                  <a:defRPr/>
                </a:pPr>
                <a:endParaRPr lang="en-US" sz="7200">
                  <a:solidFill>
                    <a:srgbClr val="FDFAF5"/>
                  </a:solidFill>
                  <a:latin typeface="Arial" panose="020B0604020202020204" pitchFamily="34" charset="0"/>
                </a:endParaRPr>
              </a:p>
            </p:txBody>
          </p:sp>
          <p:sp>
            <p:nvSpPr>
              <p:cNvPr id="81" name="TextBox 80">
                <a:extLst>
                  <a:ext uri="{FF2B5EF4-FFF2-40B4-BE49-F238E27FC236}">
                    <a16:creationId xmlns:a16="http://schemas.microsoft.com/office/drawing/2014/main" id="{4A203472-F184-D244-BD13-425117188448}"/>
                  </a:ext>
                </a:extLst>
              </p:cNvPr>
              <p:cNvSpPr txBox="1"/>
              <p:nvPr/>
            </p:nvSpPr>
            <p:spPr>
              <a:xfrm>
                <a:off x="1427342" y="7531516"/>
                <a:ext cx="334956" cy="586221"/>
              </a:xfrm>
              <a:prstGeom prst="rect">
                <a:avLst/>
              </a:prstGeom>
            </p:spPr>
            <p:txBody>
              <a:bodyPr vert="horz" wrap="square" lIns="0" tIns="0" rIns="0" bIns="0" rtlCol="0">
                <a:spAutoFit/>
              </a:bodyPr>
              <a:lstStyle>
                <a:defPPr>
                  <a:defRPr lang="en-US"/>
                </a:defPPr>
              </a:lstStyle>
              <a:p>
                <a:pPr algn="ctr" defTabSz="457108" rtl="0">
                  <a:spcBef>
                    <a:spcPct val="20000"/>
                  </a:spcBef>
                  <a:buClr>
                    <a:srgbClr val="44712E"/>
                  </a:buClr>
                  <a:defRPr/>
                </a:pPr>
                <a:r>
                  <a:rPr lang="fr-FR" sz="3200">
                    <a:solidFill>
                      <a:srgbClr val="FDFAF5"/>
                    </a:solidFill>
                    <a:latin typeface="Community" panose="02000303040000020003" pitchFamily="2" charset="0"/>
                    <a:cs typeface="AvenirNext LT Pro Regular"/>
                  </a:rPr>
                  <a:t>2</a:t>
                </a:r>
              </a:p>
            </p:txBody>
          </p:sp>
        </p:grpSp>
        <p:grpSp>
          <p:nvGrpSpPr>
            <p:cNvPr id="82" name="Group 81">
              <a:extLst>
                <a:ext uri="{FF2B5EF4-FFF2-40B4-BE49-F238E27FC236}">
                  <a16:creationId xmlns:a16="http://schemas.microsoft.com/office/drawing/2014/main" id="{7C0A4977-915E-F946-8395-A0560CC4FFB2}"/>
                </a:ext>
              </a:extLst>
            </p:cNvPr>
            <p:cNvGrpSpPr/>
            <p:nvPr/>
          </p:nvGrpSpPr>
          <p:grpSpPr>
            <a:xfrm>
              <a:off x="9513811" y="3714300"/>
              <a:ext cx="491228" cy="494328"/>
              <a:chOff x="1302434" y="7529266"/>
              <a:chExt cx="584775" cy="588465"/>
            </a:xfrm>
          </p:grpSpPr>
          <p:sp>
            <p:nvSpPr>
              <p:cNvPr id="83" name="Oval 82">
                <a:extLst>
                  <a:ext uri="{FF2B5EF4-FFF2-40B4-BE49-F238E27FC236}">
                    <a16:creationId xmlns:a16="http://schemas.microsoft.com/office/drawing/2014/main" id="{A7B8A581-1113-9E49-A90F-C66B8940A6D3}"/>
                  </a:ext>
                </a:extLst>
              </p:cNvPr>
              <p:cNvSpPr/>
              <p:nvPr/>
            </p:nvSpPr>
            <p:spPr>
              <a:xfrm>
                <a:off x="1302434" y="7529266"/>
                <a:ext cx="584775" cy="584775"/>
              </a:xfrm>
              <a:prstGeom prst="ellipse">
                <a:avLst/>
              </a:prstGeom>
              <a:solidFill>
                <a:srgbClr val="0664C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526">
                  <a:defRPr/>
                </a:pPr>
                <a:endParaRPr lang="en-US" sz="7200" dirty="0">
                  <a:solidFill>
                    <a:srgbClr val="FDFAF5"/>
                  </a:solidFill>
                  <a:latin typeface="Arial" panose="020B0604020202020204" pitchFamily="34" charset="0"/>
                </a:endParaRPr>
              </a:p>
            </p:txBody>
          </p:sp>
          <p:sp>
            <p:nvSpPr>
              <p:cNvPr id="84" name="TextBox 83">
                <a:extLst>
                  <a:ext uri="{FF2B5EF4-FFF2-40B4-BE49-F238E27FC236}">
                    <a16:creationId xmlns:a16="http://schemas.microsoft.com/office/drawing/2014/main" id="{471C1E22-48A3-FB40-AFC2-A0D81F9A357D}"/>
                  </a:ext>
                </a:extLst>
              </p:cNvPr>
              <p:cNvSpPr txBox="1"/>
              <p:nvPr/>
            </p:nvSpPr>
            <p:spPr>
              <a:xfrm>
                <a:off x="1427342" y="7531510"/>
                <a:ext cx="334956" cy="586221"/>
              </a:xfrm>
              <a:prstGeom prst="rect">
                <a:avLst/>
              </a:prstGeom>
            </p:spPr>
            <p:txBody>
              <a:bodyPr vert="horz" wrap="square" lIns="0" tIns="0" rIns="0" bIns="0" rtlCol="0">
                <a:spAutoFit/>
              </a:bodyPr>
              <a:lstStyle>
                <a:defPPr>
                  <a:defRPr lang="en-US"/>
                </a:defPPr>
              </a:lstStyle>
              <a:p>
                <a:pPr algn="ctr" defTabSz="457108" rtl="0">
                  <a:spcBef>
                    <a:spcPct val="20000"/>
                  </a:spcBef>
                  <a:buClr>
                    <a:srgbClr val="44712E"/>
                  </a:buClr>
                  <a:defRPr/>
                </a:pPr>
                <a:r>
                  <a:rPr lang="fr-FR" sz="3200" dirty="0">
                    <a:solidFill>
                      <a:srgbClr val="FDFAF5"/>
                    </a:solidFill>
                    <a:latin typeface="Community" panose="02000303040000020003" pitchFamily="2" charset="0"/>
                    <a:cs typeface="AvenirNext LT Pro Regular"/>
                  </a:rPr>
                  <a:t>1</a:t>
                </a:r>
              </a:p>
            </p:txBody>
          </p:sp>
        </p:grpSp>
      </p:grpSp>
    </p:spTree>
    <p:extLst>
      <p:ext uri="{BB962C8B-B14F-4D97-AF65-F5344CB8AC3E}">
        <p14:creationId xmlns:p14="http://schemas.microsoft.com/office/powerpoint/2010/main" val="3210796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c15="http://schemas.microsoft.com/office/drawing/2012/chart" xmlns:c="http://schemas.openxmlformats.org/drawingml/2006/chart">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sp>
        <p:nvSpPr>
          <p:cNvPr id="21" name="TextBox 20">
            <a:extLst>
              <a:ext uri="{FF2B5EF4-FFF2-40B4-BE49-F238E27FC236}">
                <a16:creationId xmlns:a16="http://schemas.microsoft.com/office/drawing/2014/main" id="{3BF049A2-CDC2-AB40-9F65-3C76B548A012}"/>
              </a:ext>
            </a:extLst>
          </p:cNvPr>
          <p:cNvSpPr txBox="1"/>
          <p:nvPr/>
        </p:nvSpPr>
        <p:spPr>
          <a:xfrm>
            <a:off x="7826342" y="2012495"/>
            <a:ext cx="9674267" cy="1625060"/>
          </a:xfrm>
          <a:prstGeom prst="rect">
            <a:avLst/>
          </a:prstGeom>
        </p:spPr>
        <p:txBody>
          <a:bodyPr vert="horz" wrap="square" lIns="0" tIns="0" rIns="0" bIns="0" rtlCol="0">
            <a:spAutoFit/>
          </a:bodyPr>
          <a:lstStyle>
            <a:defPPr>
              <a:defRPr lang="en-US"/>
            </a:defPPr>
          </a:lstStyle>
          <a:p>
            <a:pPr defTabSz="457004" rtl="0">
              <a:spcBef>
                <a:spcPct val="20000"/>
              </a:spcBef>
              <a:spcAft>
                <a:spcPct val="0"/>
              </a:spcAft>
              <a:buClr>
                <a:srgbClr val="4472C4"/>
              </a:buClr>
              <a:defRPr/>
            </a:pPr>
            <a:r>
              <a:rPr lang="fr-FR" sz="4800">
                <a:solidFill>
                  <a:srgbClr val="556679"/>
                </a:solidFill>
                <a:latin typeface="Community" panose="02000303040000020003" pitchFamily="2" charset="0"/>
                <a:cs typeface="AvenirNext LT Pro Regular"/>
              </a:rPr>
              <a:t>L’exemple de la municipalité de Dubaï.</a:t>
            </a:r>
          </a:p>
          <a:p>
            <a:pPr defTabSz="457004">
              <a:spcBef>
                <a:spcPct val="20000"/>
              </a:spcBef>
              <a:spcAft>
                <a:spcPct val="0"/>
              </a:spcAft>
              <a:buClr>
                <a:srgbClr val="4472C4"/>
              </a:buClr>
              <a:defRPr/>
            </a:pPr>
            <a:endParaRPr lang="en-US" sz="4800" dirty="0">
              <a:solidFill>
                <a:srgbClr val="556679"/>
              </a:solidFill>
              <a:latin typeface="Community" panose="02000303040000020003" pitchFamily="2" charset="0"/>
              <a:cs typeface="AvenirNext LT Pro Regular"/>
            </a:endParaRPr>
          </a:p>
        </p:txBody>
      </p:sp>
      <p:pic>
        <p:nvPicPr>
          <p:cNvPr id="17" name="Picture 16" descr="A close up of a sign&#10;&#10;Description automatically generated">
            <a:extLst>
              <a:ext uri="{FF2B5EF4-FFF2-40B4-BE49-F238E27FC236}">
                <a16:creationId xmlns:a16="http://schemas.microsoft.com/office/drawing/2014/main" id="{35164D47-7DD1-CF47-8A5B-16DC429919F2}"/>
              </a:ext>
            </a:extLst>
          </p:cNvPr>
          <p:cNvPicPr>
            <a:picLocks noChangeAspect="1"/>
          </p:cNvPicPr>
          <p:nvPr/>
        </p:nvPicPr>
        <p:blipFill>
          <a:blip r:embed="rId4"/>
          <a:stretch>
            <a:fillRect/>
          </a:stretch>
        </p:blipFill>
        <p:spPr>
          <a:xfrm>
            <a:off x="1050539" y="12888051"/>
            <a:ext cx="2090518" cy="287078"/>
          </a:xfrm>
          <a:prstGeom prst="rect">
            <a:avLst/>
          </a:prstGeom>
        </p:spPr>
      </p:pic>
      <p:sp>
        <p:nvSpPr>
          <p:cNvPr id="19" name="TextBox 18">
            <a:extLst>
              <a:ext uri="{FF2B5EF4-FFF2-40B4-BE49-F238E27FC236}">
                <a16:creationId xmlns:a16="http://schemas.microsoft.com/office/drawing/2014/main" id="{02848CE4-8761-6D48-895F-82B76CC61FA6}"/>
              </a:ext>
            </a:extLst>
          </p:cNvPr>
          <p:cNvSpPr txBox="1"/>
          <p:nvPr/>
        </p:nvSpPr>
        <p:spPr>
          <a:xfrm>
            <a:off x="7819362" y="3363488"/>
            <a:ext cx="9681247" cy="7977569"/>
          </a:xfrm>
          <a:prstGeom prst="rect">
            <a:avLst/>
          </a:prstGeom>
        </p:spPr>
        <p:txBody>
          <a:bodyPr vert="horz" wrap="square" lIns="0" tIns="0" rIns="0" bIns="0" rtlCol="0">
            <a:spAutoFit/>
          </a:bodyPr>
          <a:lstStyle>
            <a:defPPr>
              <a:defRPr lang="en-US"/>
            </a:defPPr>
          </a:lstStyle>
          <a:p>
            <a:pPr rtl="0">
              <a:lnSpc>
                <a:spcPct val="90000"/>
              </a:lnSpc>
            </a:pPr>
            <a:r>
              <a:rPr lang="fr-FR" sz="3600" dirty="0">
                <a:solidFill>
                  <a:srgbClr val="556679"/>
                </a:solidFill>
                <a:latin typeface="Community Light" panose="02000303040000020003" pitchFamily="2" charset="0"/>
              </a:rPr>
              <a:t>La municipalité de Dubaï n’a pas ménagé ses efforts pour faire la promotion de LinkedIn Learning, que cela soit par le biais d’affiches, de newsletters envoyées par e-mail et même d’un concours récompensant la personne qui passe le plus de temps à se former en un mois.</a:t>
            </a:r>
          </a:p>
          <a:p>
            <a:pPr>
              <a:lnSpc>
                <a:spcPct val="90000"/>
              </a:lnSpc>
            </a:pPr>
            <a:endParaRPr lang="en-US" sz="3600" dirty="0">
              <a:solidFill>
                <a:srgbClr val="556679"/>
              </a:solidFill>
              <a:latin typeface="Community Light" panose="02000303040000020003" pitchFamily="2" charset="0"/>
            </a:endParaRPr>
          </a:p>
          <a:p>
            <a:pPr rtl="0">
              <a:lnSpc>
                <a:spcPct val="90000"/>
              </a:lnSpc>
            </a:pPr>
            <a:r>
              <a:rPr lang="fr-FR" sz="3600" dirty="0">
                <a:solidFill>
                  <a:srgbClr val="B03F1F"/>
                </a:solidFill>
                <a:latin typeface="Community" panose="02000303040000020003" pitchFamily="2" charset="0"/>
              </a:rPr>
              <a:t>Le résultat ?</a:t>
            </a:r>
          </a:p>
          <a:p>
            <a:pPr rtl="0">
              <a:lnSpc>
                <a:spcPct val="90000"/>
              </a:lnSpc>
            </a:pPr>
            <a:r>
              <a:rPr lang="fr-FR" sz="3600" dirty="0">
                <a:solidFill>
                  <a:srgbClr val="556679"/>
                </a:solidFill>
                <a:latin typeface="Community" panose="02000303040000020003" pitchFamily="2" charset="0"/>
              </a:rPr>
              <a:t>La campagne de promotion a généré un taux d’activation de 94 %, avec 10 heures de cours visionnées par l’utilisateur moyen lors de la première année.</a:t>
            </a:r>
          </a:p>
          <a:p>
            <a:pPr>
              <a:lnSpc>
                <a:spcPct val="90000"/>
              </a:lnSpc>
            </a:pPr>
            <a:endParaRPr lang="en-US" sz="3600" dirty="0">
              <a:solidFill>
                <a:srgbClr val="556679"/>
              </a:solidFill>
              <a:latin typeface="Community Light" panose="02000303040000020003" pitchFamily="2" charset="0"/>
            </a:endParaRPr>
          </a:p>
          <a:p>
            <a:pPr>
              <a:lnSpc>
                <a:spcPct val="90000"/>
              </a:lnSpc>
            </a:pPr>
            <a:endParaRPr lang="en-US" sz="3600" dirty="0">
              <a:solidFill>
                <a:srgbClr val="556679"/>
              </a:solidFill>
              <a:latin typeface="Community Light" panose="02000303040000020003" pitchFamily="2" charset="0"/>
            </a:endParaRPr>
          </a:p>
          <a:p>
            <a:pPr>
              <a:lnSpc>
                <a:spcPct val="90000"/>
              </a:lnSpc>
            </a:pPr>
            <a:endParaRPr lang="en-US" sz="3600" dirty="0">
              <a:solidFill>
                <a:srgbClr val="556679"/>
              </a:solidFill>
              <a:latin typeface="Community Light" panose="02000303040000020003" pitchFamily="2" charset="0"/>
            </a:endParaRPr>
          </a:p>
          <a:p>
            <a:pPr>
              <a:lnSpc>
                <a:spcPct val="90000"/>
              </a:lnSpc>
            </a:pPr>
            <a:endParaRPr lang="en-US" sz="3600" dirty="0">
              <a:solidFill>
                <a:srgbClr val="556679"/>
              </a:solidFill>
              <a:latin typeface="Community Light" panose="02000303040000020003" pitchFamily="2" charset="0"/>
            </a:endParaRPr>
          </a:p>
        </p:txBody>
      </p:sp>
      <p:grpSp>
        <p:nvGrpSpPr>
          <p:cNvPr id="15" name="Group 14">
            <a:extLst>
              <a:ext uri="{FF2B5EF4-FFF2-40B4-BE49-F238E27FC236}">
                <a16:creationId xmlns:a16="http://schemas.microsoft.com/office/drawing/2014/main" id="{7C966477-0707-6344-9C5B-59CD80DCBA94}"/>
              </a:ext>
            </a:extLst>
          </p:cNvPr>
          <p:cNvGrpSpPr/>
          <p:nvPr/>
        </p:nvGrpSpPr>
        <p:grpSpPr>
          <a:xfrm>
            <a:off x="1029235" y="1385160"/>
            <a:ext cx="4437408" cy="3948833"/>
            <a:chOff x="1331027" y="4372842"/>
            <a:chExt cx="4437408" cy="3948833"/>
          </a:xfrm>
        </p:grpSpPr>
        <p:sp>
          <p:nvSpPr>
            <p:cNvPr id="16" name="Rectangle 15">
              <a:extLst>
                <a:ext uri="{FF2B5EF4-FFF2-40B4-BE49-F238E27FC236}">
                  <a16:creationId xmlns:a16="http://schemas.microsoft.com/office/drawing/2014/main" id="{F003DB4B-373E-434E-ABB6-9287A32BB40F}"/>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4600">
                  <a:solidFill>
                    <a:srgbClr val="B03F1F"/>
                  </a:solidFill>
                  <a:latin typeface="Community" panose="02000303040000020003" pitchFamily="2" charset="0"/>
                  <a:cs typeface="Arial"/>
                </a:rPr>
                <a:t>Stratégie</a:t>
              </a:r>
              <a:br>
                <a:rPr lang="en-US" sz="4600" spc="-100" dirty="0">
                  <a:solidFill>
                    <a:srgbClr val="B03F1F"/>
                  </a:solidFill>
                  <a:latin typeface="Community" panose="02000303040000020003" pitchFamily="2" charset="0"/>
                  <a:cs typeface="Arial"/>
                </a:rPr>
              </a:br>
              <a:r>
                <a:rPr lang="fr-FR" sz="4600">
                  <a:solidFill>
                    <a:srgbClr val="B03F1F"/>
                  </a:solidFill>
                  <a:latin typeface="Community" panose="02000303040000020003" pitchFamily="2" charset="0"/>
                  <a:cs typeface="Arial"/>
                </a:rPr>
                <a:t>de promotion n° 5</a:t>
              </a:r>
            </a:p>
          </p:txBody>
        </p:sp>
        <p:sp>
          <p:nvSpPr>
            <p:cNvPr id="18" name="Rectangle 17">
              <a:extLst>
                <a:ext uri="{FF2B5EF4-FFF2-40B4-BE49-F238E27FC236}">
                  <a16:creationId xmlns:a16="http://schemas.microsoft.com/office/drawing/2014/main" id="{9EDF12A7-B9A5-BA4C-8666-B17BC956332A}"/>
                </a:ext>
              </a:extLst>
            </p:cNvPr>
            <p:cNvSpPr/>
            <p:nvPr/>
          </p:nvSpPr>
          <p:spPr>
            <a:xfrm>
              <a:off x="1352331" y="6138934"/>
              <a:ext cx="4400545" cy="21827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7200">
                  <a:solidFill>
                    <a:srgbClr val="B03F1F"/>
                  </a:solidFill>
                  <a:latin typeface="Community Light"/>
                  <a:cs typeface="Arial"/>
                </a:rPr>
                <a:t>Mettez l’accent sur la promotion</a:t>
              </a:r>
            </a:p>
          </p:txBody>
        </p:sp>
        <p:cxnSp>
          <p:nvCxnSpPr>
            <p:cNvPr id="20" name="Straight Connector 19">
              <a:extLst>
                <a:ext uri="{FF2B5EF4-FFF2-40B4-BE49-F238E27FC236}">
                  <a16:creationId xmlns:a16="http://schemas.microsoft.com/office/drawing/2014/main" id="{1FD7621B-3E20-814B-910C-10A285828786}"/>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pic>
        <p:nvPicPr>
          <p:cNvPr id="4" name="Picture 3">
            <a:extLst>
              <a:ext uri="{FF2B5EF4-FFF2-40B4-BE49-F238E27FC236}">
                <a16:creationId xmlns:a16="http://schemas.microsoft.com/office/drawing/2014/main" id="{530E3255-F2D5-2B46-89F6-C83E3AA4ABA3}"/>
              </a:ext>
            </a:extLst>
          </p:cNvPr>
          <p:cNvPicPr>
            <a:picLocks noChangeAspect="1"/>
          </p:cNvPicPr>
          <p:nvPr/>
        </p:nvPicPr>
        <p:blipFill>
          <a:blip r:embed="rId5"/>
          <a:stretch>
            <a:fillRect/>
          </a:stretch>
        </p:blipFill>
        <p:spPr>
          <a:xfrm>
            <a:off x="18875384" y="-11435"/>
            <a:ext cx="5511791" cy="13710923"/>
          </a:xfrm>
          <a:prstGeom prst="rect">
            <a:avLst/>
          </a:prstGeom>
        </p:spPr>
      </p:pic>
    </p:spTree>
    <p:extLst>
      <p:ext uri="{BB962C8B-B14F-4D97-AF65-F5344CB8AC3E}">
        <p14:creationId xmlns:p14="http://schemas.microsoft.com/office/powerpoint/2010/main" val="2262123233"/>
      </p:ext>
    </p:extLst>
  </p:cSld>
  <p:clrMapOvr>
    <a:masterClrMapping/>
  </p:clrMapOvr>
  <p:transition spd="slow">
    <p:wipe/>
  </p:transition>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sp>
        <p:nvSpPr>
          <p:cNvPr id="24" name="Rectangle 23">
            <a:extLst>
              <a:ext uri="{FF2B5EF4-FFF2-40B4-BE49-F238E27FC236}">
                <a16:creationId xmlns:a16="http://schemas.microsoft.com/office/drawing/2014/main" id="{9E744DCC-CBC1-1A4F-A347-823F957E3241}"/>
              </a:ext>
            </a:extLst>
          </p:cNvPr>
          <p:cNvSpPr/>
          <p:nvPr/>
        </p:nvSpPr>
        <p:spPr>
          <a:xfrm>
            <a:off x="1331025" y="1006535"/>
            <a:ext cx="21711596" cy="9728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7700">
                <a:solidFill>
                  <a:srgbClr val="44702B"/>
                </a:solidFill>
                <a:latin typeface="Community Light"/>
                <a:cs typeface="Arial"/>
              </a:rPr>
              <a:t>Conclusion : trouvez l’approche qui vous convient. </a:t>
            </a:r>
          </a:p>
        </p:txBody>
      </p:sp>
      <p:pic>
        <p:nvPicPr>
          <p:cNvPr id="19" name="Picture 18" descr="A close up of a sign&#10;&#10;Description automatically generated">
            <a:extLst>
              <a:ext uri="{FF2B5EF4-FFF2-40B4-BE49-F238E27FC236}">
                <a16:creationId xmlns:a16="http://schemas.microsoft.com/office/drawing/2014/main" id="{AEBF980F-0D59-7F4D-AD9A-014C7401FAD2}"/>
              </a:ext>
            </a:extLst>
          </p:cNvPr>
          <p:cNvPicPr>
            <a:picLocks noChangeAspect="1"/>
          </p:cNvPicPr>
          <p:nvPr/>
        </p:nvPicPr>
        <p:blipFill>
          <a:blip r:embed="rId4"/>
          <a:stretch>
            <a:fillRect/>
          </a:stretch>
        </p:blipFill>
        <p:spPr>
          <a:xfrm>
            <a:off x="1334092" y="12888051"/>
            <a:ext cx="2090518" cy="287078"/>
          </a:xfrm>
          <a:prstGeom prst="rect">
            <a:avLst/>
          </a:prstGeom>
        </p:spPr>
      </p:pic>
      <p:sp>
        <p:nvSpPr>
          <p:cNvPr id="22" name="TextBox 21">
            <a:extLst>
              <a:ext uri="{FF2B5EF4-FFF2-40B4-BE49-F238E27FC236}">
                <a16:creationId xmlns:a16="http://schemas.microsoft.com/office/drawing/2014/main" id="{A96179BB-E6EC-B141-B2B8-B3E2DC57C711}"/>
              </a:ext>
            </a:extLst>
          </p:cNvPr>
          <p:cNvSpPr txBox="1"/>
          <p:nvPr/>
        </p:nvSpPr>
        <p:spPr>
          <a:xfrm>
            <a:off x="1307681" y="2426017"/>
            <a:ext cx="7201319" cy="9417963"/>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3600" dirty="0">
                <a:solidFill>
                  <a:srgbClr val="5E6869"/>
                </a:solidFill>
                <a:latin typeface="Community Light"/>
                <a:cs typeface="Arial"/>
              </a:rPr>
              <a:t>Vous êtes prêt à vous lancer ? Toutes les idées énoncées dans ce guide peuvent contribuer à motiver les apprenants. Nous vous recommandons d’associer et de combiner plusieurs de ces stratégies de la manière qui répond le mieux à vos besoins. Vous obtiendrez ainsi d’excellents résultats.</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fr-FR" sz="3600" dirty="0">
                <a:solidFill>
                  <a:srgbClr val="5E6869"/>
                </a:solidFill>
                <a:latin typeface="Community Light"/>
                <a:cs typeface="Arial"/>
              </a:rPr>
              <a:t>Le plus efficace est de commencer par les stratégies d’administration. Même si vous avez déjà lancé LinkedIn Learning, le fait de vous assurer que vous avez bien attribué vos licences et que vous (ou vos chefs de service) attribuez des cours pertinents aura une influence directe sur l’activation et la participation.</a:t>
            </a:r>
          </a:p>
        </p:txBody>
      </p:sp>
      <p:sp>
        <p:nvSpPr>
          <p:cNvPr id="37" name="TextBox 36">
            <a:extLst>
              <a:ext uri="{FF2B5EF4-FFF2-40B4-BE49-F238E27FC236}">
                <a16:creationId xmlns:a16="http://schemas.microsoft.com/office/drawing/2014/main" id="{9C1F6B4A-1C57-C744-9383-3664CE91F707}"/>
              </a:ext>
            </a:extLst>
          </p:cNvPr>
          <p:cNvSpPr txBox="1"/>
          <p:nvPr/>
        </p:nvSpPr>
        <p:spPr>
          <a:xfrm>
            <a:off x="9026444" y="2474024"/>
            <a:ext cx="6851732" cy="9417963"/>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3600" dirty="0">
                <a:solidFill>
                  <a:srgbClr val="5E6869"/>
                </a:solidFill>
                <a:latin typeface="Community Light"/>
                <a:cs typeface="Arial"/>
              </a:rPr>
              <a:t>Une fois cela fait, intéressez-vous aux différentes stratégies de promotion pour déterminer celles qui répondent le mieux à vos besoins. Par exemple, il se peut que vous entreteniez une bonne relation avec un chef de service. Si vous savez que la formation des employés lui tient à cœur, commencez par la stratégie n° 4, à savoir gagner le soutien de la direction. </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fr-FR" sz="3600" dirty="0">
                <a:solidFill>
                  <a:srgbClr val="5E6869"/>
                </a:solidFill>
                <a:latin typeface="Community Light"/>
                <a:cs typeface="Arial"/>
              </a:rPr>
              <a:t>Vous êtes en pleine évaluation des performances ? Dans ce cas, commencez par suivre la stratégie de promotion n° 1 et intégrez la formation en ligne au processus.</a:t>
            </a:r>
          </a:p>
        </p:txBody>
      </p:sp>
      <p:sp>
        <p:nvSpPr>
          <p:cNvPr id="23" name="TextBox 22">
            <a:extLst>
              <a:ext uri="{FF2B5EF4-FFF2-40B4-BE49-F238E27FC236}">
                <a16:creationId xmlns:a16="http://schemas.microsoft.com/office/drawing/2014/main" id="{51115EEC-E1F0-6041-BE55-BAFFEB60CB91}"/>
              </a:ext>
            </a:extLst>
          </p:cNvPr>
          <p:cNvSpPr txBox="1"/>
          <p:nvPr/>
        </p:nvSpPr>
        <p:spPr>
          <a:xfrm>
            <a:off x="16700552" y="2474024"/>
            <a:ext cx="6320758" cy="5539978"/>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3600" dirty="0">
                <a:solidFill>
                  <a:srgbClr val="5E6869"/>
                </a:solidFill>
                <a:latin typeface="Community Light"/>
                <a:cs typeface="Arial"/>
              </a:rPr>
              <a:t>En mettant successivement en application plusieurs de ces stratégies, vous continuerez à encourager la participation des apprenants au sein de votre administration. De plus en plus de membres de votre équipe deviendront ainsi des apprenants, ce qui vous aidera à instaurer une culture faisant ressortir le meilleur de chacun.</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fr-FR" sz="3600" dirty="0">
                <a:solidFill>
                  <a:srgbClr val="44702B"/>
                </a:solidFill>
                <a:latin typeface="Community" panose="02000303040000020003" pitchFamily="2" charset="0"/>
                <a:cs typeface="Arial"/>
              </a:rPr>
              <a:t>Bonne chance !</a:t>
            </a:r>
          </a:p>
          <a:p>
            <a:pPr defTabSz="1828514">
              <a:spcBef>
                <a:spcPct val="0"/>
              </a:spcBef>
              <a:spcAft>
                <a:spcPct val="0"/>
              </a:spcAft>
              <a:defRPr/>
            </a:pPr>
            <a:endParaRPr lang="en-US" sz="3600" dirty="0">
              <a:solidFill>
                <a:srgbClr val="5E6869"/>
              </a:solidFill>
              <a:latin typeface="Community Light"/>
              <a:cs typeface="Arial"/>
            </a:endParaRPr>
          </a:p>
        </p:txBody>
      </p:sp>
    </p:spTree>
    <p:extLst>
      <p:ext uri="{BB962C8B-B14F-4D97-AF65-F5344CB8AC3E}">
        <p14:creationId xmlns:p14="http://schemas.microsoft.com/office/powerpoint/2010/main" val="1021580054"/>
      </p:ext>
    </p:extLst>
  </p:cSld>
  <p:clrMapOvr>
    <a:masterClrMapping/>
  </p:clrMapOvr>
  <p:transition spd="slow">
    <p:wipe/>
  </p:transition>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2" name="Group 1">
            <a:extLst>
              <a:ext uri="{FF2B5EF4-FFF2-40B4-BE49-F238E27FC236}">
                <a16:creationId xmlns:a16="http://schemas.microsoft.com/office/drawing/2014/main" id="{E19C29ED-D770-4D46-BC05-92AC2CFB42F3}"/>
              </a:ext>
            </a:extLst>
          </p:cNvPr>
          <p:cNvGrpSpPr/>
          <p:nvPr/>
        </p:nvGrpSpPr>
        <p:grpSpPr>
          <a:xfrm>
            <a:off x="9048769" y="3881737"/>
            <a:ext cx="13993852" cy="5941089"/>
            <a:chOff x="9048769" y="3180898"/>
            <a:chExt cx="13993852" cy="5941089"/>
          </a:xfrm>
        </p:grpSpPr>
        <p:pic>
          <p:nvPicPr>
            <p:cNvPr id="19" name="Picture 18" descr="A close up of a sign&#10;&#10;Description automatically generated">
              <a:extLst>
                <a:ext uri="{FF2B5EF4-FFF2-40B4-BE49-F238E27FC236}">
                  <a16:creationId xmlns:a16="http://schemas.microsoft.com/office/drawing/2014/main" id="{AEBF980F-0D59-7F4D-AD9A-014C7401FAD2}"/>
                </a:ext>
              </a:extLst>
            </p:cNvPr>
            <p:cNvPicPr>
              <a:picLocks noChangeAspect="1"/>
            </p:cNvPicPr>
            <p:nvPr/>
          </p:nvPicPr>
          <p:blipFill>
            <a:blip r:embed="rId4"/>
            <a:stretch>
              <a:fillRect/>
            </a:stretch>
          </p:blipFill>
          <p:spPr>
            <a:xfrm>
              <a:off x="9048769" y="3180898"/>
              <a:ext cx="4954690" cy="680397"/>
            </a:xfrm>
            <a:prstGeom prst="rect">
              <a:avLst/>
            </a:prstGeom>
          </p:spPr>
        </p:pic>
        <p:sp>
          <p:nvSpPr>
            <p:cNvPr id="22" name="TextBox 21">
              <a:extLst>
                <a:ext uri="{FF2B5EF4-FFF2-40B4-BE49-F238E27FC236}">
                  <a16:creationId xmlns:a16="http://schemas.microsoft.com/office/drawing/2014/main" id="{A96179BB-E6EC-B141-B2B8-B3E2DC57C711}"/>
                </a:ext>
              </a:extLst>
            </p:cNvPr>
            <p:cNvSpPr txBox="1"/>
            <p:nvPr/>
          </p:nvSpPr>
          <p:spPr>
            <a:xfrm>
              <a:off x="9048769" y="4690004"/>
              <a:ext cx="13993852" cy="4431983"/>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3600">
                  <a:solidFill>
                    <a:srgbClr val="5E6869"/>
                  </a:solidFill>
                  <a:latin typeface="Community Light"/>
                  <a:cs typeface="Arial"/>
                </a:rPr>
                <a:t>LinkedIn Learning est une plateforme de formation en ligne qui aide les professionnels à développer les compétences dont ils ont besoin pour atteindre leurs objectifs. Elle rassemble plus de 16 000 formations actualisées en sept langues différentes avec un système de cours convivial, intuitif et personnalisé. </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fr-FR" sz="3600">
                  <a:solidFill>
                    <a:srgbClr val="5E6869"/>
                  </a:solidFill>
                  <a:latin typeface="Community Light"/>
                  <a:cs typeface="Arial"/>
                </a:rPr>
                <a:t>LinkedIn Learning offre également des données uniques en temps réel qui aident les responsables à identifier les compétences à développer et les besoins de leurs employés. Pour en savoir plus, rendez-vous sur learning.linkedin.com/for-governments.</a:t>
              </a:r>
            </a:p>
          </p:txBody>
        </p:sp>
      </p:grpSp>
      <p:sp>
        <p:nvSpPr>
          <p:cNvPr id="31" name="Rectangle 30">
            <a:extLst>
              <a:ext uri="{FF2B5EF4-FFF2-40B4-BE49-F238E27FC236}">
                <a16:creationId xmlns:a16="http://schemas.microsoft.com/office/drawing/2014/main" id="{32F1B851-A348-934F-B04B-190A09592C49}"/>
              </a:ext>
            </a:extLst>
          </p:cNvPr>
          <p:cNvSpPr/>
          <p:nvPr/>
        </p:nvSpPr>
        <p:spPr>
          <a:xfrm>
            <a:off x="-1" y="-11434"/>
            <a:ext cx="536713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a:extLst>
              <a:ext uri="{FF2B5EF4-FFF2-40B4-BE49-F238E27FC236}">
                <a16:creationId xmlns:a16="http://schemas.microsoft.com/office/drawing/2014/main" id="{A9B2976B-2657-594F-A121-8D51DF41F0E9}"/>
              </a:ext>
            </a:extLst>
          </p:cNvPr>
          <p:cNvPicPr>
            <a:picLocks noChangeAspect="1"/>
          </p:cNvPicPr>
          <p:nvPr/>
        </p:nvPicPr>
        <p:blipFill>
          <a:blip r:embed="rId5"/>
          <a:stretch>
            <a:fillRect/>
          </a:stretch>
        </p:blipFill>
        <p:spPr>
          <a:xfrm>
            <a:off x="-1126612" y="2226364"/>
            <a:ext cx="9278181" cy="9278181"/>
          </a:xfrm>
          <a:prstGeom prst="ellipse">
            <a:avLst/>
          </a:prstGeom>
        </p:spPr>
      </p:pic>
    </p:spTree>
    <p:extLst>
      <p:ext uri="{BB962C8B-B14F-4D97-AF65-F5344CB8AC3E}">
        <p14:creationId xmlns:p14="http://schemas.microsoft.com/office/powerpoint/2010/main" val="1502979257"/>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19" name="Picture 18" descr="A close up of a sign&#10;&#10;Description automatically generated">
            <a:extLst>
              <a:ext uri="{FF2B5EF4-FFF2-40B4-BE49-F238E27FC236}">
                <a16:creationId xmlns:a16="http://schemas.microsoft.com/office/drawing/2014/main" id="{AEBF980F-0D59-7F4D-AD9A-014C7401FAD2}"/>
              </a:ext>
            </a:extLst>
          </p:cNvPr>
          <p:cNvPicPr>
            <a:picLocks noChangeAspect="1"/>
          </p:cNvPicPr>
          <p:nvPr/>
        </p:nvPicPr>
        <p:blipFill>
          <a:blip r:embed="rId4"/>
          <a:stretch>
            <a:fillRect/>
          </a:stretch>
        </p:blipFill>
        <p:spPr>
          <a:xfrm>
            <a:off x="1334092" y="12888051"/>
            <a:ext cx="2090518" cy="287078"/>
          </a:xfrm>
          <a:prstGeom prst="rect">
            <a:avLst/>
          </a:prstGeom>
        </p:spPr>
      </p:pic>
      <p:sp>
        <p:nvSpPr>
          <p:cNvPr id="24" name="Rectangle 23">
            <a:extLst>
              <a:ext uri="{FF2B5EF4-FFF2-40B4-BE49-F238E27FC236}">
                <a16:creationId xmlns:a16="http://schemas.microsoft.com/office/drawing/2014/main" id="{9E744DCC-CBC1-1A4F-A347-823F957E3241}"/>
              </a:ext>
            </a:extLst>
          </p:cNvPr>
          <p:cNvSpPr/>
          <p:nvPr/>
        </p:nvSpPr>
        <p:spPr>
          <a:xfrm>
            <a:off x="1334092" y="2690452"/>
            <a:ext cx="6291665" cy="41675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10000" dirty="0">
                <a:solidFill>
                  <a:srgbClr val="0664C2"/>
                </a:solidFill>
                <a:latin typeface="Community Light"/>
                <a:cs typeface="Arial"/>
              </a:rPr>
              <a:t>5 stratégies éprouvées au niveau de l’</a:t>
            </a:r>
            <a:r>
              <a:rPr lang="fr-FR" sz="10000" dirty="0" err="1">
                <a:solidFill>
                  <a:srgbClr val="0664C2"/>
                </a:solidFill>
                <a:latin typeface="Community Light"/>
                <a:cs typeface="Arial"/>
              </a:rPr>
              <a:t>admi-nistration</a:t>
            </a:r>
            <a:endParaRPr lang="fr-FR" sz="10000" dirty="0">
              <a:solidFill>
                <a:srgbClr val="0664C2"/>
              </a:solidFill>
              <a:latin typeface="Community Light"/>
              <a:cs typeface="Arial"/>
            </a:endParaRPr>
          </a:p>
        </p:txBody>
      </p:sp>
      <p:pic>
        <p:nvPicPr>
          <p:cNvPr id="5" name="Picture 4">
            <a:extLst>
              <a:ext uri="{FF2B5EF4-FFF2-40B4-BE49-F238E27FC236}">
                <a16:creationId xmlns:a16="http://schemas.microsoft.com/office/drawing/2014/main" id="{77271CBB-56A2-D342-99AC-7F8670D27F7F}"/>
              </a:ext>
            </a:extLst>
          </p:cNvPr>
          <p:cNvPicPr>
            <a:picLocks noChangeAspect="1"/>
          </p:cNvPicPr>
          <p:nvPr/>
        </p:nvPicPr>
        <p:blipFill>
          <a:blip r:embed="rId5"/>
          <a:stretch>
            <a:fillRect/>
          </a:stretch>
        </p:blipFill>
        <p:spPr>
          <a:xfrm>
            <a:off x="9018586" y="0"/>
            <a:ext cx="15411236" cy="13716000"/>
          </a:xfrm>
          <a:prstGeom prst="rect">
            <a:avLst/>
          </a:prstGeom>
        </p:spPr>
      </p:pic>
    </p:spTree>
    <p:extLst>
      <p:ext uri="{BB962C8B-B14F-4D97-AF65-F5344CB8AC3E}">
        <p14:creationId xmlns:p14="http://schemas.microsoft.com/office/powerpoint/2010/main" val="826310215"/>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F4725D87-AE5A-D240-9E42-9785F16896CE}"/>
              </a:ext>
            </a:extLst>
          </p:cNvPr>
          <p:cNvSpPr/>
          <p:nvPr/>
        </p:nvSpPr>
        <p:spPr>
          <a:xfrm>
            <a:off x="2684" y="-11433"/>
            <a:ext cx="649588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8" name="Group 7">
            <a:extLst>
              <a:ext uri="{FF2B5EF4-FFF2-40B4-BE49-F238E27FC236}">
                <a16:creationId xmlns:a16="http://schemas.microsoft.com/office/drawing/2014/main" id="{EDC1FF29-2964-3D4D-A30E-350721905A3E}"/>
              </a:ext>
            </a:extLst>
          </p:cNvPr>
          <p:cNvGrpSpPr/>
          <p:nvPr/>
        </p:nvGrpSpPr>
        <p:grpSpPr>
          <a:xfrm>
            <a:off x="986296" y="1329493"/>
            <a:ext cx="5211303" cy="5302303"/>
            <a:chOff x="1294162" y="5497035"/>
            <a:chExt cx="4474273" cy="3943593"/>
          </a:xfrm>
        </p:grpSpPr>
        <p:sp>
          <p:nvSpPr>
            <p:cNvPr id="31" name="Rectangle 30">
              <a:extLst>
                <a:ext uri="{FF2B5EF4-FFF2-40B4-BE49-F238E27FC236}">
                  <a16:creationId xmlns:a16="http://schemas.microsoft.com/office/drawing/2014/main" id="{1943DB4B-6622-0242-BF6C-1FF9D3BD4A66}"/>
                </a:ext>
              </a:extLst>
            </p:cNvPr>
            <p:cNvSpPr/>
            <p:nvPr/>
          </p:nvSpPr>
          <p:spPr>
            <a:xfrm>
              <a:off x="1294162" y="5497035"/>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4600" dirty="0">
                  <a:solidFill>
                    <a:srgbClr val="0664C2"/>
                  </a:solidFill>
                  <a:latin typeface="Community" panose="02000303040000020003" pitchFamily="2" charset="0"/>
                  <a:cs typeface="Arial"/>
                </a:rPr>
                <a:t>Stratégie d’administration n° 1</a:t>
              </a:r>
            </a:p>
          </p:txBody>
        </p:sp>
        <p:sp>
          <p:nvSpPr>
            <p:cNvPr id="38" name="Rectangle 37">
              <a:extLst>
                <a:ext uri="{FF2B5EF4-FFF2-40B4-BE49-F238E27FC236}">
                  <a16:creationId xmlns:a16="http://schemas.microsoft.com/office/drawing/2014/main" id="{D79E4B11-C034-954F-B906-3F2CDA7CE9A1}"/>
                </a:ext>
              </a:extLst>
            </p:cNvPr>
            <p:cNvSpPr/>
            <p:nvPr/>
          </p:nvSpPr>
          <p:spPr>
            <a:xfrm>
              <a:off x="1367890" y="7291565"/>
              <a:ext cx="4400545" cy="21490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7700" dirty="0">
                  <a:solidFill>
                    <a:srgbClr val="0465C3"/>
                  </a:solidFill>
                  <a:latin typeface="Community Light"/>
                  <a:cs typeface="Arial"/>
                </a:rPr>
                <a:t>Attribuez vos licences.</a:t>
              </a:r>
            </a:p>
          </p:txBody>
        </p:sp>
        <p:cxnSp>
          <p:nvCxnSpPr>
            <p:cNvPr id="3" name="Straight Connector 2">
              <a:extLst>
                <a:ext uri="{FF2B5EF4-FFF2-40B4-BE49-F238E27FC236}">
                  <a16:creationId xmlns:a16="http://schemas.microsoft.com/office/drawing/2014/main" id="{9F90EA1E-FB70-DE4C-9CC1-178C1302033B}"/>
                </a:ext>
              </a:extLst>
            </p:cNvPr>
            <p:cNvCxnSpPr/>
            <p:nvPr/>
          </p:nvCxnSpPr>
          <p:spPr>
            <a:xfrm>
              <a:off x="1331027" y="6756744"/>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grpSp>
        <p:nvGrpSpPr>
          <p:cNvPr id="7" name="Group 6">
            <a:extLst>
              <a:ext uri="{FF2B5EF4-FFF2-40B4-BE49-F238E27FC236}">
                <a16:creationId xmlns:a16="http://schemas.microsoft.com/office/drawing/2014/main" id="{37C51DD7-FE8D-F547-BF30-87036C1C4010}"/>
              </a:ext>
            </a:extLst>
          </p:cNvPr>
          <p:cNvGrpSpPr/>
          <p:nvPr/>
        </p:nvGrpSpPr>
        <p:grpSpPr>
          <a:xfrm>
            <a:off x="18824093" y="2046361"/>
            <a:ext cx="4210749" cy="6216339"/>
            <a:chOff x="18824093" y="2441577"/>
            <a:chExt cx="4210749" cy="6216339"/>
          </a:xfrm>
        </p:grpSpPr>
        <p:sp>
          <p:nvSpPr>
            <p:cNvPr id="5" name="Rectangle 4">
              <a:extLst>
                <a:ext uri="{FF2B5EF4-FFF2-40B4-BE49-F238E27FC236}">
                  <a16:creationId xmlns:a16="http://schemas.microsoft.com/office/drawing/2014/main" id="{C3E40950-087E-6C41-93C9-30195B23F714}"/>
                </a:ext>
              </a:extLst>
            </p:cNvPr>
            <p:cNvSpPr/>
            <p:nvPr/>
          </p:nvSpPr>
          <p:spPr>
            <a:xfrm>
              <a:off x="18845160" y="2441577"/>
              <a:ext cx="4189682" cy="6216339"/>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83F8BFE3-E3FD-B140-B7D0-CCBE65A3DF88}"/>
                </a:ext>
              </a:extLst>
            </p:cNvPr>
            <p:cNvGrpSpPr/>
            <p:nvPr/>
          </p:nvGrpSpPr>
          <p:grpSpPr>
            <a:xfrm>
              <a:off x="18824093" y="3078528"/>
              <a:ext cx="4210749" cy="4449429"/>
              <a:chOff x="18824093" y="3257430"/>
              <a:chExt cx="4210749" cy="4449429"/>
            </a:xfrm>
          </p:grpSpPr>
          <p:sp>
            <p:nvSpPr>
              <p:cNvPr id="42" name="TextBox 41">
                <a:extLst>
                  <a:ext uri="{FF2B5EF4-FFF2-40B4-BE49-F238E27FC236}">
                    <a16:creationId xmlns:a16="http://schemas.microsoft.com/office/drawing/2014/main" id="{31F759AC-1C6B-604A-80EC-FDC1745B2CCD}"/>
                  </a:ext>
                </a:extLst>
              </p:cNvPr>
              <p:cNvSpPr txBox="1"/>
              <p:nvPr/>
            </p:nvSpPr>
            <p:spPr>
              <a:xfrm>
                <a:off x="19456401" y="5952533"/>
                <a:ext cx="2966936" cy="1754326"/>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fr-FR" sz="3800">
                    <a:solidFill>
                      <a:srgbClr val="5E6869"/>
                    </a:solidFill>
                    <a:latin typeface="Community Light" panose="02000303040000020003" pitchFamily="2" charset="0"/>
                    <a:cs typeface="Arial" panose="020B0604020202020204" pitchFamily="34" charset="0"/>
                  </a:rPr>
                  <a:t>des licences non attribuées seront utilisées.</a:t>
                </a:r>
              </a:p>
            </p:txBody>
          </p:sp>
          <p:sp>
            <p:nvSpPr>
              <p:cNvPr id="43" name="TextBox 42">
                <a:extLst>
                  <a:ext uri="{FF2B5EF4-FFF2-40B4-BE49-F238E27FC236}">
                    <a16:creationId xmlns:a16="http://schemas.microsoft.com/office/drawing/2014/main" id="{BA9339E9-FC39-9D41-B9E0-2BFA693A8A74}"/>
                  </a:ext>
                </a:extLst>
              </p:cNvPr>
              <p:cNvSpPr txBox="1"/>
              <p:nvPr/>
            </p:nvSpPr>
            <p:spPr>
              <a:xfrm>
                <a:off x="18824093" y="3257430"/>
                <a:ext cx="4210749" cy="2769989"/>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fr-FR" sz="18000">
                    <a:solidFill>
                      <a:srgbClr val="0664C2"/>
                    </a:solidFill>
                    <a:latin typeface="Community" panose="02000303040000020003" pitchFamily="2" charset="0"/>
                    <a:cs typeface="AvenirNext LT Pro Regular"/>
                  </a:rPr>
                  <a:t>0%</a:t>
                </a:r>
              </a:p>
            </p:txBody>
          </p:sp>
        </p:grpSp>
      </p:grpSp>
      <p:grpSp>
        <p:nvGrpSpPr>
          <p:cNvPr id="9" name="Group 8">
            <a:extLst>
              <a:ext uri="{FF2B5EF4-FFF2-40B4-BE49-F238E27FC236}">
                <a16:creationId xmlns:a16="http://schemas.microsoft.com/office/drawing/2014/main" id="{ADA98D6E-BAD5-C543-923C-D71D47392C8B}"/>
              </a:ext>
            </a:extLst>
          </p:cNvPr>
          <p:cNvGrpSpPr/>
          <p:nvPr/>
        </p:nvGrpSpPr>
        <p:grpSpPr>
          <a:xfrm>
            <a:off x="7819362" y="1329493"/>
            <a:ext cx="10724833" cy="10525958"/>
            <a:chOff x="7819362" y="1964351"/>
            <a:chExt cx="9681248" cy="10525958"/>
          </a:xfrm>
        </p:grpSpPr>
        <p:sp>
          <p:nvSpPr>
            <p:cNvPr id="37" name="TextBox 36">
              <a:extLst>
                <a:ext uri="{FF2B5EF4-FFF2-40B4-BE49-F238E27FC236}">
                  <a16:creationId xmlns:a16="http://schemas.microsoft.com/office/drawing/2014/main" id="{9C1F6B4A-1C57-C744-9383-3664CE91F707}"/>
                </a:ext>
              </a:extLst>
            </p:cNvPr>
            <p:cNvSpPr txBox="1"/>
            <p:nvPr/>
          </p:nvSpPr>
          <p:spPr>
            <a:xfrm>
              <a:off x="7819362" y="1964352"/>
              <a:ext cx="4901394" cy="8309967"/>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3600" dirty="0">
                  <a:solidFill>
                    <a:srgbClr val="5E6869"/>
                  </a:solidFill>
                  <a:latin typeface="Community Light"/>
                  <a:cs typeface="Arial"/>
                </a:rPr>
                <a:t>Il s’agit de l’étape la plus évidente : pour encourager la formation, vous devez attribuer vos licences LinkedIn Learning.</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fr-FR" sz="3600" dirty="0">
                  <a:solidFill>
                    <a:srgbClr val="5E6869"/>
                  </a:solidFill>
                  <a:latin typeface="Community Light"/>
                  <a:cs typeface="Arial"/>
                </a:rPr>
                <a:t>Mais comment choisir à qui attribuer ces licences ? C’est là que les choses se compliquent un peu. Idéalement, vous disposez de licences pour tous vos employés. Si ce n’est pas le cas, plusieurs choix s’offrent à vous.</a:t>
              </a:r>
            </a:p>
          </p:txBody>
        </p:sp>
        <p:sp>
          <p:nvSpPr>
            <p:cNvPr id="45" name="TextBox 44">
              <a:extLst>
                <a:ext uri="{FF2B5EF4-FFF2-40B4-BE49-F238E27FC236}">
                  <a16:creationId xmlns:a16="http://schemas.microsoft.com/office/drawing/2014/main" id="{95BAF850-CCAA-AC48-A147-79C5E3E0DE95}"/>
                </a:ext>
              </a:extLst>
            </p:cNvPr>
            <p:cNvSpPr txBox="1"/>
            <p:nvPr/>
          </p:nvSpPr>
          <p:spPr>
            <a:xfrm>
              <a:off x="12958798" y="1964351"/>
              <a:ext cx="4541812" cy="10525958"/>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3600" dirty="0">
                  <a:solidFill>
                    <a:srgbClr val="5E6869"/>
                  </a:solidFill>
                  <a:latin typeface="Community Light"/>
                  <a:cs typeface="Arial"/>
                </a:rPr>
                <a:t>Certains organismes attribuent les licences aux personnes qui en font la demande. D’autres les fournissent en priorité à des services spécifiques, au personnel à haut potentiel ou à d’autres types de profils ayant une importance stratégique.</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fr-FR" sz="3600" dirty="0">
                  <a:solidFill>
                    <a:srgbClr val="5E6869"/>
                  </a:solidFill>
                  <a:latin typeface="Community Light"/>
                  <a:cs typeface="Arial"/>
                </a:rPr>
                <a:t>Quel que soit votre choix, faites de votre mieux pour attribuer toutes vos licences dès que possible, afin de commencer à encourager la participation et de mettre en place votre culture de l’apprentissage.</a:t>
              </a:r>
            </a:p>
          </p:txBody>
        </p:sp>
      </p:grpSp>
      <p:cxnSp>
        <p:nvCxnSpPr>
          <p:cNvPr id="46" name="Straight Connector 45">
            <a:extLst>
              <a:ext uri="{FF2B5EF4-FFF2-40B4-BE49-F238E27FC236}">
                <a16:creationId xmlns:a16="http://schemas.microsoft.com/office/drawing/2014/main" id="{52E3A60D-E7AE-9343-A90D-470B6C8E4B85}"/>
              </a:ext>
            </a:extLst>
          </p:cNvPr>
          <p:cNvCxnSpPr>
            <a:cxnSpLocks/>
          </p:cNvCxnSpPr>
          <p:nvPr/>
        </p:nvCxnSpPr>
        <p:spPr>
          <a:xfrm>
            <a:off x="-2309440" y="2012495"/>
            <a:ext cx="0" cy="9238601"/>
          </a:xfrm>
          <a:prstGeom prst="line">
            <a:avLst/>
          </a:prstGeom>
          <a:ln w="25400">
            <a:solidFill>
              <a:srgbClr val="556679">
                <a:alpha val="40000"/>
              </a:srgbClr>
            </a:solidFill>
          </a:ln>
        </p:spPr>
        <p:style>
          <a:lnRef idx="1">
            <a:schemeClr val="accent1"/>
          </a:lnRef>
          <a:fillRef idx="0">
            <a:schemeClr val="accent1"/>
          </a:fillRef>
          <a:effectRef idx="0">
            <a:schemeClr val="accent1"/>
          </a:effectRef>
          <a:fontRef idx="minor">
            <a:schemeClr val="tx1"/>
          </a:fontRef>
        </p:style>
      </p:cxnSp>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spTree>
    <p:extLst>
      <p:ext uri="{BB962C8B-B14F-4D97-AF65-F5344CB8AC3E}">
        <p14:creationId xmlns:p14="http://schemas.microsoft.com/office/powerpoint/2010/main" val="1483732567"/>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sp>
        <p:nvSpPr>
          <p:cNvPr id="33" name="TextBox 32">
            <a:extLst>
              <a:ext uri="{FF2B5EF4-FFF2-40B4-BE49-F238E27FC236}">
                <a16:creationId xmlns:a16="http://schemas.microsoft.com/office/drawing/2014/main" id="{64274496-FCBA-4642-9935-A737D35A9B7D}"/>
              </a:ext>
            </a:extLst>
          </p:cNvPr>
          <p:cNvSpPr txBox="1"/>
          <p:nvPr/>
        </p:nvSpPr>
        <p:spPr>
          <a:xfrm>
            <a:off x="7910322" y="2012495"/>
            <a:ext cx="15180190" cy="70788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4600">
                <a:solidFill>
                  <a:srgbClr val="5E6869"/>
                </a:solidFill>
                <a:latin typeface="Community" panose="02000303040000020003" pitchFamily="2" charset="0"/>
                <a:cs typeface="Arial"/>
              </a:rPr>
              <a:t>Comment faire.</a:t>
            </a:r>
          </a:p>
        </p:txBody>
      </p:sp>
      <p:sp>
        <p:nvSpPr>
          <p:cNvPr id="34" name="TextBox 33">
            <a:extLst>
              <a:ext uri="{FF2B5EF4-FFF2-40B4-BE49-F238E27FC236}">
                <a16:creationId xmlns:a16="http://schemas.microsoft.com/office/drawing/2014/main" id="{F320C427-5F3B-F54A-8651-B05BEE5D32F5}"/>
              </a:ext>
            </a:extLst>
          </p:cNvPr>
          <p:cNvSpPr txBox="1"/>
          <p:nvPr/>
        </p:nvSpPr>
        <p:spPr>
          <a:xfrm>
            <a:off x="7910322" y="3349126"/>
            <a:ext cx="6854908" cy="2923877"/>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4600">
                <a:solidFill>
                  <a:srgbClr val="0664C2"/>
                </a:solidFill>
                <a:latin typeface="Community Light"/>
                <a:cs typeface="Arial"/>
              </a:rPr>
              <a:t>Choisissez vos apprenants.</a:t>
            </a:r>
          </a:p>
          <a:p>
            <a:pPr defTabSz="1828514" rtl="0">
              <a:spcBef>
                <a:spcPct val="0"/>
              </a:spcBef>
              <a:spcAft>
                <a:spcPct val="0"/>
              </a:spcAft>
              <a:defRPr/>
            </a:pPr>
            <a:r>
              <a:rPr lang="fr-FR" sz="3600">
                <a:solidFill>
                  <a:srgbClr val="5E6869"/>
                </a:solidFill>
                <a:latin typeface="Community Light"/>
                <a:cs typeface="Arial"/>
              </a:rPr>
              <a:t>À qui devriez-vous attribuer vos licences ? Échangez avec les chefs de service et les partenaires RH pour choisir vos apprenants.</a:t>
            </a:r>
          </a:p>
        </p:txBody>
      </p:sp>
      <p:sp>
        <p:nvSpPr>
          <p:cNvPr id="35" name="TextBox 34">
            <a:extLst>
              <a:ext uri="{FF2B5EF4-FFF2-40B4-BE49-F238E27FC236}">
                <a16:creationId xmlns:a16="http://schemas.microsoft.com/office/drawing/2014/main" id="{A728A11A-84A9-924C-9AE5-F2A12F04CB3C}"/>
              </a:ext>
            </a:extLst>
          </p:cNvPr>
          <p:cNvSpPr txBox="1"/>
          <p:nvPr/>
        </p:nvSpPr>
        <p:spPr>
          <a:xfrm>
            <a:off x="7879257" y="7651631"/>
            <a:ext cx="6885971" cy="3477875"/>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4600" dirty="0">
                <a:solidFill>
                  <a:srgbClr val="0664C2"/>
                </a:solidFill>
                <a:latin typeface="Community Light"/>
                <a:cs typeface="Arial"/>
              </a:rPr>
              <a:t>Informez vos employés.</a:t>
            </a:r>
          </a:p>
          <a:p>
            <a:pPr defTabSz="1828514" rtl="0">
              <a:spcBef>
                <a:spcPct val="0"/>
              </a:spcBef>
              <a:spcAft>
                <a:spcPct val="0"/>
              </a:spcAft>
              <a:defRPr/>
            </a:pPr>
            <a:r>
              <a:rPr lang="fr-FR" sz="3600" dirty="0">
                <a:solidFill>
                  <a:srgbClr val="5E6869"/>
                </a:solidFill>
                <a:latin typeface="Community Light"/>
                <a:cs typeface="Arial"/>
              </a:rPr>
              <a:t>Informez vos employés qu’ils ont accès à LinkedIn Learning. Plus vous ferez de cette annonce un événement important, plus son effet sera immédiat.</a:t>
            </a:r>
          </a:p>
        </p:txBody>
      </p:sp>
      <p:sp>
        <p:nvSpPr>
          <p:cNvPr id="36" name="TextBox 35">
            <a:extLst>
              <a:ext uri="{FF2B5EF4-FFF2-40B4-BE49-F238E27FC236}">
                <a16:creationId xmlns:a16="http://schemas.microsoft.com/office/drawing/2014/main" id="{247C79F0-A92D-8C4B-9D39-2B0096515757}"/>
              </a:ext>
            </a:extLst>
          </p:cNvPr>
          <p:cNvSpPr txBox="1"/>
          <p:nvPr/>
        </p:nvSpPr>
        <p:spPr>
          <a:xfrm>
            <a:off x="16078718" y="2070309"/>
            <a:ext cx="6927814" cy="3477875"/>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4600" dirty="0">
                <a:solidFill>
                  <a:srgbClr val="0664C2"/>
                </a:solidFill>
                <a:latin typeface="Community Light"/>
                <a:cs typeface="Arial"/>
              </a:rPr>
              <a:t>Consultez l’équipe informatique.</a:t>
            </a:r>
          </a:p>
          <a:p>
            <a:pPr defTabSz="1828514" rtl="0">
              <a:spcBef>
                <a:spcPct val="0"/>
              </a:spcBef>
              <a:spcAft>
                <a:spcPct val="0"/>
              </a:spcAft>
              <a:defRPr/>
            </a:pPr>
            <a:r>
              <a:rPr lang="fr-FR" sz="3600" dirty="0">
                <a:solidFill>
                  <a:srgbClr val="5E6869"/>
                </a:solidFill>
                <a:latin typeface="Community Light"/>
                <a:cs typeface="Arial"/>
              </a:rPr>
              <a:t>Collaborez avec votre équipe informatique pour déterminer la manière la plus simple de déployer LinkedIn Learning. La meilleure des solutions consiste à utiliser l’authentification unique et/ou à intégrer LinkedIn Learning à votre LMS.</a:t>
            </a:r>
          </a:p>
        </p:txBody>
      </p:sp>
      <p:sp>
        <p:nvSpPr>
          <p:cNvPr id="39" name="TextBox 38">
            <a:extLst>
              <a:ext uri="{FF2B5EF4-FFF2-40B4-BE49-F238E27FC236}">
                <a16:creationId xmlns:a16="http://schemas.microsoft.com/office/drawing/2014/main" id="{73A50B57-B8B2-2446-BED2-0301A0E9C5EA}"/>
              </a:ext>
            </a:extLst>
          </p:cNvPr>
          <p:cNvSpPr txBox="1"/>
          <p:nvPr/>
        </p:nvSpPr>
        <p:spPr>
          <a:xfrm>
            <a:off x="16078718" y="7636919"/>
            <a:ext cx="6927814" cy="3477875"/>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4600" dirty="0">
                <a:solidFill>
                  <a:srgbClr val="0664C2"/>
                </a:solidFill>
                <a:latin typeface="Community Light"/>
                <a:cs typeface="Arial"/>
              </a:rPr>
              <a:t>LinkedIn peut vous aider.</a:t>
            </a:r>
          </a:p>
          <a:p>
            <a:pPr defTabSz="1828514" rtl="0">
              <a:spcBef>
                <a:spcPct val="0"/>
              </a:spcBef>
              <a:spcAft>
                <a:spcPct val="0"/>
              </a:spcAft>
              <a:defRPr/>
            </a:pPr>
            <a:r>
              <a:rPr lang="fr-FR" sz="3600" dirty="0">
                <a:solidFill>
                  <a:srgbClr val="5E6869"/>
                </a:solidFill>
                <a:latin typeface="Community Light"/>
                <a:cs typeface="Arial"/>
              </a:rPr>
              <a:t>Consultez votre CSM ou votre conseiller commercial et/ou appliquez les bonnes pratiques énoncées dans notre centre de ressources pour mettre en place une campagne de marketing autour du lancement.</a:t>
            </a:r>
          </a:p>
        </p:txBody>
      </p:sp>
      <p:sp>
        <p:nvSpPr>
          <p:cNvPr id="27" name="Rectangle 26">
            <a:extLst>
              <a:ext uri="{FF2B5EF4-FFF2-40B4-BE49-F238E27FC236}">
                <a16:creationId xmlns:a16="http://schemas.microsoft.com/office/drawing/2014/main" id="{B243437D-9585-5E4F-9CBF-330EA19DA2BC}"/>
              </a:ext>
            </a:extLst>
          </p:cNvPr>
          <p:cNvSpPr/>
          <p:nvPr/>
        </p:nvSpPr>
        <p:spPr>
          <a:xfrm>
            <a:off x="-1" y="-11434"/>
            <a:ext cx="649588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2" name="Group 31">
            <a:extLst>
              <a:ext uri="{FF2B5EF4-FFF2-40B4-BE49-F238E27FC236}">
                <a16:creationId xmlns:a16="http://schemas.microsoft.com/office/drawing/2014/main" id="{2A2D2F62-81E4-3A44-8CE5-3F45B334B165}"/>
              </a:ext>
            </a:extLst>
          </p:cNvPr>
          <p:cNvGrpSpPr/>
          <p:nvPr/>
        </p:nvGrpSpPr>
        <p:grpSpPr>
          <a:xfrm>
            <a:off x="1029234" y="1326694"/>
            <a:ext cx="5244565" cy="6039305"/>
            <a:chOff x="1331027" y="5000177"/>
            <a:chExt cx="4437408" cy="3287820"/>
          </a:xfrm>
        </p:grpSpPr>
        <p:sp>
          <p:nvSpPr>
            <p:cNvPr id="37" name="Rectangle 36">
              <a:extLst>
                <a:ext uri="{FF2B5EF4-FFF2-40B4-BE49-F238E27FC236}">
                  <a16:creationId xmlns:a16="http://schemas.microsoft.com/office/drawing/2014/main" id="{11A66D82-D4E4-5D41-9CD1-048B43EAC81F}"/>
                </a:ext>
              </a:extLst>
            </p:cNvPr>
            <p:cNvSpPr/>
            <p:nvPr/>
          </p:nvSpPr>
          <p:spPr>
            <a:xfrm>
              <a:off x="1331027" y="5000177"/>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4600" dirty="0">
                  <a:solidFill>
                    <a:srgbClr val="0664C2"/>
                  </a:solidFill>
                  <a:latin typeface="Community" panose="02000303040000020003" pitchFamily="2" charset="0"/>
                  <a:cs typeface="Arial"/>
                </a:rPr>
                <a:t>Stratégie d’administration n° 1</a:t>
              </a:r>
            </a:p>
          </p:txBody>
        </p:sp>
        <p:sp>
          <p:nvSpPr>
            <p:cNvPr id="40" name="Rectangle 39">
              <a:extLst>
                <a:ext uri="{FF2B5EF4-FFF2-40B4-BE49-F238E27FC236}">
                  <a16:creationId xmlns:a16="http://schemas.microsoft.com/office/drawing/2014/main" id="{EC712EE8-E626-1F4A-8E80-38212BDB5186}"/>
                </a:ext>
              </a:extLst>
            </p:cNvPr>
            <p:cNvSpPr/>
            <p:nvPr/>
          </p:nvSpPr>
          <p:spPr>
            <a:xfrm>
              <a:off x="1352331" y="6138934"/>
              <a:ext cx="4400545" cy="21490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7700">
                  <a:solidFill>
                    <a:srgbClr val="0465C3"/>
                  </a:solidFill>
                  <a:latin typeface="Community Light"/>
                  <a:cs typeface="Arial"/>
                </a:rPr>
                <a:t>Attribuez vos licences.</a:t>
              </a:r>
            </a:p>
          </p:txBody>
        </p:sp>
        <p:cxnSp>
          <p:nvCxnSpPr>
            <p:cNvPr id="41" name="Straight Connector 40">
              <a:extLst>
                <a:ext uri="{FF2B5EF4-FFF2-40B4-BE49-F238E27FC236}">
                  <a16:creationId xmlns:a16="http://schemas.microsoft.com/office/drawing/2014/main" id="{C34C0FCF-7EC8-BD43-87BE-0B40F5E07A7E}"/>
                </a:ext>
              </a:extLst>
            </p:cNvPr>
            <p:cNvCxnSpPr/>
            <p:nvPr/>
          </p:nvCxnSpPr>
          <p:spPr>
            <a:xfrm>
              <a:off x="1352333" y="5906637"/>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746154253"/>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sp>
        <p:nvSpPr>
          <p:cNvPr id="5" name="Rectangle 4">
            <a:extLst>
              <a:ext uri="{FF2B5EF4-FFF2-40B4-BE49-F238E27FC236}">
                <a16:creationId xmlns:a16="http://schemas.microsoft.com/office/drawing/2014/main" id="{C3E40950-087E-6C41-93C9-30195B23F714}"/>
              </a:ext>
            </a:extLst>
          </p:cNvPr>
          <p:cNvSpPr/>
          <p:nvPr/>
        </p:nvSpPr>
        <p:spPr>
          <a:xfrm>
            <a:off x="18626516" y="2147727"/>
            <a:ext cx="4408325" cy="7608086"/>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83F8BFE3-E3FD-B140-B7D0-CCBE65A3DF88}"/>
              </a:ext>
            </a:extLst>
          </p:cNvPr>
          <p:cNvGrpSpPr/>
          <p:nvPr/>
        </p:nvGrpSpPr>
        <p:grpSpPr>
          <a:xfrm>
            <a:off x="18626517" y="4883870"/>
            <a:ext cx="4408325" cy="4871943"/>
            <a:chOff x="18626517" y="4695995"/>
            <a:chExt cx="4408325" cy="2679862"/>
          </a:xfrm>
        </p:grpSpPr>
        <p:sp>
          <p:nvSpPr>
            <p:cNvPr id="42" name="TextBox 41">
              <a:extLst>
                <a:ext uri="{FF2B5EF4-FFF2-40B4-BE49-F238E27FC236}">
                  <a16:creationId xmlns:a16="http://schemas.microsoft.com/office/drawing/2014/main" id="{31F759AC-1C6B-604A-80EC-FDC1745B2CCD}"/>
                </a:ext>
              </a:extLst>
            </p:cNvPr>
            <p:cNvSpPr txBox="1"/>
            <p:nvPr/>
          </p:nvSpPr>
          <p:spPr>
            <a:xfrm>
              <a:off x="18980471" y="6206306"/>
              <a:ext cx="3625090" cy="1169551"/>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fr-FR" sz="3800" dirty="0">
                  <a:solidFill>
                    <a:srgbClr val="5E6869"/>
                  </a:solidFill>
                  <a:latin typeface="Community Light" panose="02000303040000020003" pitchFamily="2" charset="0"/>
                  <a:cs typeface="Arial" panose="020B0604020202020204" pitchFamily="34" charset="0"/>
                </a:rPr>
                <a:t>plus actifs sur</a:t>
              </a:r>
            </a:p>
            <a:p>
              <a:pPr algn="ctr" defTabSz="457096" rtl="0">
                <a:spcBef>
                  <a:spcPct val="0"/>
                </a:spcBef>
                <a:spcAft>
                  <a:spcPct val="0"/>
                </a:spcAft>
                <a:defRPr/>
              </a:pPr>
              <a:r>
                <a:rPr lang="fr-FR" sz="3800" dirty="0">
                  <a:solidFill>
                    <a:srgbClr val="5E6869"/>
                  </a:solidFill>
                  <a:latin typeface="Community Light" panose="02000303040000020003" pitchFamily="2" charset="0"/>
                  <a:cs typeface="Arial" panose="020B0604020202020204" pitchFamily="34" charset="0"/>
                </a:rPr>
                <a:t>LinkedIn Learning.</a:t>
              </a:r>
            </a:p>
          </p:txBody>
        </p:sp>
        <p:sp>
          <p:nvSpPr>
            <p:cNvPr id="43" name="TextBox 42">
              <a:extLst>
                <a:ext uri="{FF2B5EF4-FFF2-40B4-BE49-F238E27FC236}">
                  <a16:creationId xmlns:a16="http://schemas.microsoft.com/office/drawing/2014/main" id="{BA9339E9-FC39-9D41-B9E0-2BFA693A8A74}"/>
                </a:ext>
              </a:extLst>
            </p:cNvPr>
            <p:cNvSpPr txBox="1"/>
            <p:nvPr/>
          </p:nvSpPr>
          <p:spPr>
            <a:xfrm>
              <a:off x="18626517" y="4695995"/>
              <a:ext cx="4408325" cy="1354365"/>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fr-FR" sz="16000" dirty="0">
                  <a:solidFill>
                    <a:srgbClr val="0664C2"/>
                  </a:solidFill>
                  <a:latin typeface="Community Light" panose="02000303040000020003" pitchFamily="2" charset="0"/>
                  <a:cs typeface="AvenirNext LT Pro Regular"/>
                </a:rPr>
                <a:t>1,5 x</a:t>
              </a:r>
            </a:p>
          </p:txBody>
        </p:sp>
      </p:grpSp>
      <p:sp>
        <p:nvSpPr>
          <p:cNvPr id="37" name="TextBox 36">
            <a:extLst>
              <a:ext uri="{FF2B5EF4-FFF2-40B4-BE49-F238E27FC236}">
                <a16:creationId xmlns:a16="http://schemas.microsoft.com/office/drawing/2014/main" id="{9C1F6B4A-1C57-C744-9383-3664CE91F707}"/>
              </a:ext>
            </a:extLst>
          </p:cNvPr>
          <p:cNvSpPr txBox="1"/>
          <p:nvPr/>
        </p:nvSpPr>
        <p:spPr>
          <a:xfrm>
            <a:off x="7848211" y="2012496"/>
            <a:ext cx="9457093" cy="8309967"/>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3600" dirty="0">
                <a:solidFill>
                  <a:srgbClr val="5E6869"/>
                </a:solidFill>
                <a:latin typeface="Community Light"/>
                <a:cs typeface="Arial"/>
              </a:rPr>
              <a:t>Certaines administrations publiques sautent intentionnellement cette étape. Nos études montrent toutefois que le fait de demander à vos employés d’associer leur profil Learning à LinkedIn favorise la participation.</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fr-FR" sz="3600" dirty="0">
                <a:solidFill>
                  <a:srgbClr val="5E6869"/>
                </a:solidFill>
                <a:latin typeface="Community Light"/>
                <a:cs typeface="Arial"/>
              </a:rPr>
              <a:t>Pourquoi ? Cela permet aux apprenants de bénéficier de recommandations de contenu plus pertinentes, de fonctionnalités interactives telles que les questions-réponses, d’un canal d’apprentissage supplémentaire (</a:t>
            </a:r>
            <a:r>
              <a:rPr lang="fr-FR" sz="3600" dirty="0" err="1">
                <a:solidFill>
                  <a:srgbClr val="5E6869"/>
                </a:solidFill>
                <a:latin typeface="Community Light"/>
                <a:cs typeface="Arial"/>
              </a:rPr>
              <a:t>LinkedIn.com</a:t>
            </a:r>
            <a:r>
              <a:rPr lang="fr-FR" sz="3600" dirty="0">
                <a:solidFill>
                  <a:srgbClr val="5E6869"/>
                </a:solidFill>
                <a:latin typeface="Community Light"/>
                <a:cs typeface="Arial"/>
              </a:rPr>
              <a:t>), et bien plus encore. </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fr-FR" sz="3600" dirty="0">
                <a:solidFill>
                  <a:srgbClr val="5E6869"/>
                </a:solidFill>
                <a:latin typeface="Community Light"/>
                <a:cs typeface="Arial"/>
              </a:rPr>
              <a:t>Vous hésitez encore ? </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fr-FR" sz="3600" dirty="0">
                <a:solidFill>
                  <a:srgbClr val="5E6869"/>
                </a:solidFill>
                <a:latin typeface="Community Light"/>
                <a:cs typeface="Arial"/>
              </a:rPr>
              <a:t>Pas de problème. Vous pouvez encore encourager la formation au sein de votre administration en adoptant les autres stratégies exposées dans ce guide.</a:t>
            </a:r>
          </a:p>
        </p:txBody>
      </p:sp>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sp>
        <p:nvSpPr>
          <p:cNvPr id="32" name="TextBox 31">
            <a:extLst>
              <a:ext uri="{FF2B5EF4-FFF2-40B4-BE49-F238E27FC236}">
                <a16:creationId xmlns:a16="http://schemas.microsoft.com/office/drawing/2014/main" id="{3CE15BAD-45B7-9B43-8EBD-0FA765AC2DEF}"/>
              </a:ext>
            </a:extLst>
          </p:cNvPr>
          <p:cNvSpPr txBox="1"/>
          <p:nvPr/>
        </p:nvSpPr>
        <p:spPr>
          <a:xfrm>
            <a:off x="19043374" y="3139121"/>
            <a:ext cx="3625090" cy="1754326"/>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fr-FR" sz="3800">
                <a:solidFill>
                  <a:srgbClr val="5E6869"/>
                </a:solidFill>
                <a:latin typeface="Community Light" panose="02000303040000020003" pitchFamily="2" charset="0"/>
                <a:cs typeface="Arial" panose="020B0604020202020204" pitchFamily="34" charset="0"/>
              </a:rPr>
              <a:t>Les apprenants qui associent </a:t>
            </a:r>
            <a:br>
              <a:rPr lang="en-US" sz="3800" dirty="0">
                <a:solidFill>
                  <a:srgbClr val="5E6869"/>
                </a:solidFill>
                <a:latin typeface="Community Light" panose="02000303040000020003" pitchFamily="2" charset="0"/>
                <a:cs typeface="Arial" panose="020B0604020202020204" pitchFamily="34" charset="0"/>
              </a:rPr>
            </a:br>
            <a:r>
              <a:rPr lang="fr-FR" sz="3800">
                <a:solidFill>
                  <a:srgbClr val="5E6869"/>
                </a:solidFill>
                <a:latin typeface="Community Light" panose="02000303040000020003" pitchFamily="2" charset="0"/>
                <a:cs typeface="Arial" panose="020B0604020202020204" pitchFamily="34" charset="0"/>
              </a:rPr>
              <a:t>leurs profils sont</a:t>
            </a:r>
          </a:p>
        </p:txBody>
      </p:sp>
      <p:grpSp>
        <p:nvGrpSpPr>
          <p:cNvPr id="34" name="Group 33">
            <a:extLst>
              <a:ext uri="{FF2B5EF4-FFF2-40B4-BE49-F238E27FC236}">
                <a16:creationId xmlns:a16="http://schemas.microsoft.com/office/drawing/2014/main" id="{1C73E7C5-EAF5-D449-BE3A-737A4330FFFA}"/>
              </a:ext>
            </a:extLst>
          </p:cNvPr>
          <p:cNvGrpSpPr/>
          <p:nvPr/>
        </p:nvGrpSpPr>
        <p:grpSpPr>
          <a:xfrm>
            <a:off x="1029234" y="965200"/>
            <a:ext cx="5219165" cy="9357263"/>
            <a:chOff x="1331027" y="5000177"/>
            <a:chExt cx="4437408" cy="4269766"/>
          </a:xfrm>
        </p:grpSpPr>
        <p:sp>
          <p:nvSpPr>
            <p:cNvPr id="35" name="Rectangle 34">
              <a:extLst>
                <a:ext uri="{FF2B5EF4-FFF2-40B4-BE49-F238E27FC236}">
                  <a16:creationId xmlns:a16="http://schemas.microsoft.com/office/drawing/2014/main" id="{2F526CA9-E580-304B-8474-B9D560354268}"/>
                </a:ext>
              </a:extLst>
            </p:cNvPr>
            <p:cNvSpPr/>
            <p:nvPr/>
          </p:nvSpPr>
          <p:spPr>
            <a:xfrm>
              <a:off x="1331027" y="5000177"/>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4600">
                  <a:solidFill>
                    <a:srgbClr val="0664C2"/>
                  </a:solidFill>
                  <a:latin typeface="Community" panose="02000303040000020003" pitchFamily="2" charset="0"/>
                  <a:cs typeface="Arial"/>
                </a:rPr>
                <a:t>Stratégie d’administration n° 2</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4400545" cy="31310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7700" dirty="0">
                  <a:solidFill>
                    <a:srgbClr val="0465C3"/>
                  </a:solidFill>
                  <a:latin typeface="Community Light"/>
                  <a:cs typeface="Arial"/>
                </a:rPr>
                <a:t>Associez vos profils.</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73326460"/>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2" name="Group 1">
            <a:extLst>
              <a:ext uri="{FF2B5EF4-FFF2-40B4-BE49-F238E27FC236}">
                <a16:creationId xmlns:a16="http://schemas.microsoft.com/office/drawing/2014/main" id="{0DC96EFC-EDE0-2F4D-9E9D-3924AE4D524C}"/>
              </a:ext>
            </a:extLst>
          </p:cNvPr>
          <p:cNvGrpSpPr/>
          <p:nvPr/>
        </p:nvGrpSpPr>
        <p:grpSpPr>
          <a:xfrm>
            <a:off x="16109781" y="2012495"/>
            <a:ext cx="7512219" cy="10484305"/>
            <a:chOff x="16109781" y="3079003"/>
            <a:chExt cx="7512219" cy="9090201"/>
          </a:xfrm>
        </p:grpSpPr>
        <p:sp>
          <p:nvSpPr>
            <p:cNvPr id="52" name="TextBox 51">
              <a:extLst>
                <a:ext uri="{FF2B5EF4-FFF2-40B4-BE49-F238E27FC236}">
                  <a16:creationId xmlns:a16="http://schemas.microsoft.com/office/drawing/2014/main" id="{09C25020-285B-884C-A2CA-5F9612D8600E}"/>
                </a:ext>
              </a:extLst>
            </p:cNvPr>
            <p:cNvSpPr txBox="1"/>
            <p:nvPr/>
          </p:nvSpPr>
          <p:spPr>
            <a:xfrm>
              <a:off x="16109781" y="3079003"/>
              <a:ext cx="7512219" cy="2831544"/>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fr-FR" sz="4600" dirty="0">
                  <a:solidFill>
                    <a:srgbClr val="0664C2"/>
                  </a:solidFill>
                  <a:latin typeface="Community Light" panose="02000303040000020003" pitchFamily="2" charset="0"/>
                  <a:cs typeface="Arial" panose="020B0604020202020204" pitchFamily="34" charset="0"/>
                </a:rPr>
                <a:t>Une expérience d’apprentissage plus complète grâce aux données et aux informations du réseau LinkedIn :</a:t>
              </a:r>
            </a:p>
          </p:txBody>
        </p:sp>
        <p:sp>
          <p:nvSpPr>
            <p:cNvPr id="53" name="TextBox 52">
              <a:extLst>
                <a:ext uri="{FF2B5EF4-FFF2-40B4-BE49-F238E27FC236}">
                  <a16:creationId xmlns:a16="http://schemas.microsoft.com/office/drawing/2014/main" id="{60EE3EC8-8B52-D349-BC98-4EF3D08FD330}"/>
                </a:ext>
              </a:extLst>
            </p:cNvPr>
            <p:cNvSpPr txBox="1"/>
            <p:nvPr/>
          </p:nvSpPr>
          <p:spPr>
            <a:xfrm>
              <a:off x="16891593" y="6451900"/>
              <a:ext cx="6142985" cy="1046440"/>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fr-FR" sz="3400" dirty="0">
                  <a:solidFill>
                    <a:srgbClr val="5E6869"/>
                  </a:solidFill>
                  <a:latin typeface="Community Light" panose="02000303040000020003" pitchFamily="2" charset="0"/>
                  <a:cs typeface="Arial" panose="020B0604020202020204" pitchFamily="34" charset="0"/>
                </a:rPr>
                <a:t>Connexion plus facile et plus rapide directement depuis </a:t>
              </a:r>
              <a:r>
                <a:rPr lang="fr-FR" sz="3400" dirty="0" err="1">
                  <a:solidFill>
                    <a:srgbClr val="5E6869"/>
                  </a:solidFill>
                  <a:latin typeface="Community Light" panose="02000303040000020003" pitchFamily="2" charset="0"/>
                  <a:cs typeface="Arial" panose="020B0604020202020204" pitchFamily="34" charset="0"/>
                </a:rPr>
                <a:t>LinkedIn.com</a:t>
              </a:r>
              <a:r>
                <a:rPr lang="fr-FR" sz="3400" dirty="0">
                  <a:solidFill>
                    <a:srgbClr val="5E6869"/>
                  </a:solidFill>
                  <a:latin typeface="Community Light" panose="02000303040000020003" pitchFamily="2" charset="0"/>
                  <a:cs typeface="Arial" panose="020B0604020202020204" pitchFamily="34" charset="0"/>
                </a:rPr>
                <a:t>.</a:t>
              </a:r>
            </a:p>
          </p:txBody>
        </p:sp>
        <p:sp>
          <p:nvSpPr>
            <p:cNvPr id="54" name="TextBox 53">
              <a:extLst>
                <a:ext uri="{FF2B5EF4-FFF2-40B4-BE49-F238E27FC236}">
                  <a16:creationId xmlns:a16="http://schemas.microsoft.com/office/drawing/2014/main" id="{C28145C2-F91F-D94C-ACFB-8B065D762731}"/>
                </a:ext>
              </a:extLst>
            </p:cNvPr>
            <p:cNvSpPr txBox="1"/>
            <p:nvPr/>
          </p:nvSpPr>
          <p:spPr>
            <a:xfrm>
              <a:off x="16893476" y="7660041"/>
              <a:ext cx="6154160" cy="2268237"/>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fr-FR" sz="3400" dirty="0">
                  <a:solidFill>
                    <a:srgbClr val="5E6869"/>
                  </a:solidFill>
                  <a:latin typeface="Community Light" panose="02000303040000020003" pitchFamily="2" charset="0"/>
                  <a:cs typeface="Arial" panose="020B0604020202020204" pitchFamily="34" charset="0"/>
                </a:rPr>
                <a:t>Recommandations de cours plus personnalisées d’après votre intitulé de poste, vos compétences et votre secteur d’activité.</a:t>
              </a:r>
            </a:p>
            <a:p>
              <a:pPr defTabSz="914012" rtl="0">
                <a:spcBef>
                  <a:spcPct val="0"/>
                </a:spcBef>
                <a:spcAft>
                  <a:spcPct val="0"/>
                </a:spcAft>
                <a:defRPr/>
              </a:pPr>
              <a:endParaRPr lang="fr-FR" sz="3400" dirty="0">
                <a:solidFill>
                  <a:srgbClr val="5E6869"/>
                </a:solidFill>
                <a:latin typeface="Community Light" panose="02000303040000020003" pitchFamily="2" charset="0"/>
                <a:cs typeface="Arial" panose="020B0604020202020204" pitchFamily="34" charset="0"/>
              </a:endParaRPr>
            </a:p>
          </p:txBody>
        </p:sp>
        <p:sp>
          <p:nvSpPr>
            <p:cNvPr id="55" name="TextBox 54">
              <a:extLst>
                <a:ext uri="{FF2B5EF4-FFF2-40B4-BE49-F238E27FC236}">
                  <a16:creationId xmlns:a16="http://schemas.microsoft.com/office/drawing/2014/main" id="{2DF268C0-6576-0A4E-A5C9-1497C629C55B}"/>
                </a:ext>
              </a:extLst>
            </p:cNvPr>
            <p:cNvSpPr txBox="1"/>
            <p:nvPr/>
          </p:nvSpPr>
          <p:spPr>
            <a:xfrm>
              <a:off x="16891591" y="10599544"/>
              <a:ext cx="6018094" cy="1569660"/>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fr-FR" sz="3400" dirty="0">
                  <a:solidFill>
                    <a:srgbClr val="5E6869"/>
                  </a:solidFill>
                  <a:latin typeface="Community Light" panose="02000303040000020003" pitchFamily="2" charset="0"/>
                  <a:cs typeface="Arial" panose="020B0604020202020204" pitchFamily="34" charset="0"/>
                </a:rPr>
                <a:t>Possibilité de regarder les vidéos de formation directement depuis votre fil d’actualité LinkedIn.</a:t>
              </a:r>
            </a:p>
          </p:txBody>
        </p:sp>
        <p:grpSp>
          <p:nvGrpSpPr>
            <p:cNvPr id="56" name="Group 55">
              <a:extLst>
                <a:ext uri="{FF2B5EF4-FFF2-40B4-BE49-F238E27FC236}">
                  <a16:creationId xmlns:a16="http://schemas.microsoft.com/office/drawing/2014/main" id="{79DE5436-EA88-044D-9847-4BFB5BCF8A3F}"/>
                </a:ext>
              </a:extLst>
            </p:cNvPr>
            <p:cNvGrpSpPr/>
            <p:nvPr/>
          </p:nvGrpSpPr>
          <p:grpSpPr>
            <a:xfrm>
              <a:off x="16125485" y="6408144"/>
              <a:ext cx="584698" cy="678094"/>
              <a:chOff x="1302434" y="7529266"/>
              <a:chExt cx="584775" cy="678183"/>
            </a:xfrm>
          </p:grpSpPr>
          <p:sp>
            <p:nvSpPr>
              <p:cNvPr id="57" name="Oval 56">
                <a:extLst>
                  <a:ext uri="{FF2B5EF4-FFF2-40B4-BE49-F238E27FC236}">
                    <a16:creationId xmlns:a16="http://schemas.microsoft.com/office/drawing/2014/main" id="{EF6CC7D2-7C2C-024C-BE47-A14A54B99526}"/>
                  </a:ext>
                </a:extLst>
              </p:cNvPr>
              <p:cNvSpPr/>
              <p:nvPr/>
            </p:nvSpPr>
            <p:spPr>
              <a:xfrm>
                <a:off x="1302434" y="7529266"/>
                <a:ext cx="584775" cy="584775"/>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478">
                  <a:defRPr/>
                </a:pPr>
                <a:endParaRPr lang="en-US" sz="7546">
                  <a:solidFill>
                    <a:srgbClr val="FDFAF5"/>
                  </a:solidFill>
                  <a:latin typeface="Arial" panose="020B0604020202020204" pitchFamily="34" charset="0"/>
                </a:endParaRPr>
              </a:p>
            </p:txBody>
          </p:sp>
          <p:sp>
            <p:nvSpPr>
              <p:cNvPr id="58" name="TextBox 57">
                <a:extLst>
                  <a:ext uri="{FF2B5EF4-FFF2-40B4-BE49-F238E27FC236}">
                    <a16:creationId xmlns:a16="http://schemas.microsoft.com/office/drawing/2014/main" id="{FA72439D-C35D-6E42-AD36-208AFF21B695}"/>
                  </a:ext>
                </a:extLst>
              </p:cNvPr>
              <p:cNvSpPr txBox="1"/>
              <p:nvPr/>
            </p:nvSpPr>
            <p:spPr>
              <a:xfrm>
                <a:off x="1425122" y="7622598"/>
                <a:ext cx="334956" cy="584851"/>
              </a:xfrm>
              <a:prstGeom prst="rect">
                <a:avLst/>
              </a:prstGeom>
            </p:spPr>
            <p:txBody>
              <a:bodyPr vert="horz" wrap="square" lIns="0" tIns="0" rIns="0" bIns="0" rtlCol="0">
                <a:spAutoFit/>
              </a:bodyPr>
              <a:lstStyle>
                <a:defPPr>
                  <a:defRPr lang="en-US"/>
                </a:defPPr>
              </a:lstStyle>
              <a:p>
                <a:pPr algn="ctr" defTabSz="457096" rtl="0">
                  <a:spcBef>
                    <a:spcPct val="20000"/>
                  </a:spcBef>
                  <a:buClr>
                    <a:srgbClr val="44712E"/>
                  </a:buClr>
                  <a:defRPr/>
                </a:pPr>
                <a:r>
                  <a:rPr lang="fr-FR" sz="3800" dirty="0">
                    <a:solidFill>
                      <a:srgbClr val="0664C2"/>
                    </a:solidFill>
                    <a:latin typeface="Community" panose="02000303040000020003" pitchFamily="2" charset="0"/>
                    <a:cs typeface="AvenirNext LT Pro Regular"/>
                  </a:rPr>
                  <a:t>1</a:t>
                </a:r>
              </a:p>
            </p:txBody>
          </p:sp>
        </p:grpSp>
        <p:grpSp>
          <p:nvGrpSpPr>
            <p:cNvPr id="59" name="Group 58">
              <a:extLst>
                <a:ext uri="{FF2B5EF4-FFF2-40B4-BE49-F238E27FC236}">
                  <a16:creationId xmlns:a16="http://schemas.microsoft.com/office/drawing/2014/main" id="{7E2658FE-556D-FB4D-BEFB-AD4A9B8A1108}"/>
                </a:ext>
              </a:extLst>
            </p:cNvPr>
            <p:cNvGrpSpPr/>
            <p:nvPr/>
          </p:nvGrpSpPr>
          <p:grpSpPr>
            <a:xfrm>
              <a:off x="16123265" y="7622222"/>
              <a:ext cx="584698" cy="587024"/>
              <a:chOff x="1302434" y="7529266"/>
              <a:chExt cx="584775" cy="587101"/>
            </a:xfrm>
          </p:grpSpPr>
          <p:sp>
            <p:nvSpPr>
              <p:cNvPr id="60" name="Oval 59">
                <a:extLst>
                  <a:ext uri="{FF2B5EF4-FFF2-40B4-BE49-F238E27FC236}">
                    <a16:creationId xmlns:a16="http://schemas.microsoft.com/office/drawing/2014/main" id="{491F5748-02D2-A243-89DD-414C0F8F4469}"/>
                  </a:ext>
                </a:extLst>
              </p:cNvPr>
              <p:cNvSpPr/>
              <p:nvPr/>
            </p:nvSpPr>
            <p:spPr>
              <a:xfrm>
                <a:off x="1302434" y="7529266"/>
                <a:ext cx="584775" cy="584775"/>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478">
                  <a:defRPr/>
                </a:pPr>
                <a:endParaRPr lang="en-US" sz="7546" dirty="0">
                  <a:solidFill>
                    <a:srgbClr val="FDFAF5"/>
                  </a:solidFill>
                  <a:latin typeface="Arial" panose="020B0604020202020204" pitchFamily="34" charset="0"/>
                </a:endParaRPr>
              </a:p>
            </p:txBody>
          </p:sp>
          <p:sp>
            <p:nvSpPr>
              <p:cNvPr id="61" name="TextBox 60">
                <a:extLst>
                  <a:ext uri="{FF2B5EF4-FFF2-40B4-BE49-F238E27FC236}">
                    <a16:creationId xmlns:a16="http://schemas.microsoft.com/office/drawing/2014/main" id="{2FD3C181-5141-F244-B5B9-B35E4301F0C0}"/>
                  </a:ext>
                </a:extLst>
              </p:cNvPr>
              <p:cNvSpPr txBox="1"/>
              <p:nvPr/>
            </p:nvSpPr>
            <p:spPr>
              <a:xfrm>
                <a:off x="1427342" y="7531516"/>
                <a:ext cx="334956" cy="584851"/>
              </a:xfrm>
              <a:prstGeom prst="rect">
                <a:avLst/>
              </a:prstGeom>
            </p:spPr>
            <p:txBody>
              <a:bodyPr vert="horz" wrap="square" lIns="0" tIns="0" rIns="0" bIns="0" rtlCol="0">
                <a:spAutoFit/>
              </a:bodyPr>
              <a:lstStyle>
                <a:defPPr>
                  <a:defRPr lang="en-US"/>
                </a:defPPr>
              </a:lstStyle>
              <a:p>
                <a:pPr algn="ctr" defTabSz="457096" rtl="0">
                  <a:spcBef>
                    <a:spcPct val="20000"/>
                  </a:spcBef>
                  <a:buClr>
                    <a:srgbClr val="44712E"/>
                  </a:buClr>
                  <a:defRPr/>
                </a:pPr>
                <a:r>
                  <a:rPr lang="fr-FR" sz="3800" dirty="0">
                    <a:solidFill>
                      <a:srgbClr val="0664C2"/>
                    </a:solidFill>
                    <a:latin typeface="Community" panose="02000303040000020003" pitchFamily="2" charset="0"/>
                    <a:cs typeface="AvenirNext LT Pro Regular"/>
                  </a:rPr>
                  <a:t>2</a:t>
                </a:r>
              </a:p>
            </p:txBody>
          </p:sp>
        </p:grpSp>
        <p:grpSp>
          <p:nvGrpSpPr>
            <p:cNvPr id="62" name="Group 61">
              <a:extLst>
                <a:ext uri="{FF2B5EF4-FFF2-40B4-BE49-F238E27FC236}">
                  <a16:creationId xmlns:a16="http://schemas.microsoft.com/office/drawing/2014/main" id="{D01514E2-9E27-7342-AD80-6425AC912ECD}"/>
                </a:ext>
              </a:extLst>
            </p:cNvPr>
            <p:cNvGrpSpPr/>
            <p:nvPr/>
          </p:nvGrpSpPr>
          <p:grpSpPr>
            <a:xfrm>
              <a:off x="16123265" y="9551917"/>
              <a:ext cx="584698" cy="627748"/>
              <a:chOff x="1315494" y="7753622"/>
              <a:chExt cx="584775" cy="627831"/>
            </a:xfrm>
          </p:grpSpPr>
          <p:sp>
            <p:nvSpPr>
              <p:cNvPr id="63" name="Oval 62">
                <a:extLst>
                  <a:ext uri="{FF2B5EF4-FFF2-40B4-BE49-F238E27FC236}">
                    <a16:creationId xmlns:a16="http://schemas.microsoft.com/office/drawing/2014/main" id="{00787338-071B-DB45-A4FF-9716C460BB48}"/>
                  </a:ext>
                </a:extLst>
              </p:cNvPr>
              <p:cNvSpPr/>
              <p:nvPr/>
            </p:nvSpPr>
            <p:spPr>
              <a:xfrm>
                <a:off x="1315494" y="7753622"/>
                <a:ext cx="584775" cy="584775"/>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478">
                  <a:defRPr/>
                </a:pPr>
                <a:endParaRPr lang="en-US" sz="7546">
                  <a:solidFill>
                    <a:srgbClr val="FDFAF5"/>
                  </a:solidFill>
                  <a:latin typeface="Arial" panose="020B0604020202020204" pitchFamily="34" charset="0"/>
                </a:endParaRPr>
              </a:p>
            </p:txBody>
          </p:sp>
          <p:sp>
            <p:nvSpPr>
              <p:cNvPr id="64" name="TextBox 63">
                <a:extLst>
                  <a:ext uri="{FF2B5EF4-FFF2-40B4-BE49-F238E27FC236}">
                    <a16:creationId xmlns:a16="http://schemas.microsoft.com/office/drawing/2014/main" id="{8979B425-B77C-BB46-B40A-E0DCEC71B6BF}"/>
                  </a:ext>
                </a:extLst>
              </p:cNvPr>
              <p:cNvSpPr txBox="1"/>
              <p:nvPr/>
            </p:nvSpPr>
            <p:spPr>
              <a:xfrm>
                <a:off x="1445126" y="7796602"/>
                <a:ext cx="334956" cy="584851"/>
              </a:xfrm>
              <a:prstGeom prst="rect">
                <a:avLst/>
              </a:prstGeom>
            </p:spPr>
            <p:txBody>
              <a:bodyPr vert="horz" wrap="square" lIns="0" tIns="0" rIns="0" bIns="0" rtlCol="0">
                <a:spAutoFit/>
              </a:bodyPr>
              <a:lstStyle>
                <a:defPPr>
                  <a:defRPr lang="en-US"/>
                </a:defPPr>
              </a:lstStyle>
              <a:p>
                <a:pPr algn="ctr" defTabSz="457096" rtl="0">
                  <a:spcBef>
                    <a:spcPct val="20000"/>
                  </a:spcBef>
                  <a:buClr>
                    <a:srgbClr val="44712E"/>
                  </a:buClr>
                  <a:defRPr/>
                </a:pPr>
                <a:r>
                  <a:rPr lang="fr-FR" sz="3800" dirty="0">
                    <a:solidFill>
                      <a:srgbClr val="0664C2"/>
                    </a:solidFill>
                    <a:latin typeface="Community" panose="02000303040000020003" pitchFamily="2" charset="0"/>
                    <a:cs typeface="AvenirNext LT Pro Regular"/>
                  </a:rPr>
                  <a:t>3</a:t>
                </a:r>
              </a:p>
            </p:txBody>
          </p:sp>
        </p:grpSp>
        <p:sp>
          <p:nvSpPr>
            <p:cNvPr id="65" name="TextBox 64">
              <a:extLst>
                <a:ext uri="{FF2B5EF4-FFF2-40B4-BE49-F238E27FC236}">
                  <a16:creationId xmlns:a16="http://schemas.microsoft.com/office/drawing/2014/main" id="{E8F29CBD-5398-7342-A1E9-B07B53623F28}"/>
                </a:ext>
              </a:extLst>
            </p:cNvPr>
            <p:cNvSpPr txBox="1"/>
            <p:nvPr/>
          </p:nvSpPr>
          <p:spPr>
            <a:xfrm>
              <a:off x="16891591" y="9512308"/>
              <a:ext cx="6127713" cy="1046440"/>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fr-FR" sz="3400" dirty="0">
                  <a:solidFill>
                    <a:srgbClr val="5E6869"/>
                  </a:solidFill>
                  <a:latin typeface="Community Light" panose="02000303040000020003" pitchFamily="2" charset="0"/>
                  <a:cs typeface="Arial" panose="020B0604020202020204" pitchFamily="34" charset="0"/>
                </a:rPr>
                <a:t>Accès à des sessions de questions-réponses avec les formateurs.</a:t>
              </a:r>
            </a:p>
          </p:txBody>
        </p:sp>
        <p:grpSp>
          <p:nvGrpSpPr>
            <p:cNvPr id="66" name="Group 65">
              <a:extLst>
                <a:ext uri="{FF2B5EF4-FFF2-40B4-BE49-F238E27FC236}">
                  <a16:creationId xmlns:a16="http://schemas.microsoft.com/office/drawing/2014/main" id="{A219F789-6108-9F4A-875C-D58C80199ED3}"/>
                </a:ext>
              </a:extLst>
            </p:cNvPr>
            <p:cNvGrpSpPr/>
            <p:nvPr/>
          </p:nvGrpSpPr>
          <p:grpSpPr>
            <a:xfrm>
              <a:off x="16110207" y="10558749"/>
              <a:ext cx="584698" cy="625572"/>
              <a:chOff x="1302434" y="7529266"/>
              <a:chExt cx="584775" cy="625654"/>
            </a:xfrm>
          </p:grpSpPr>
          <p:sp>
            <p:nvSpPr>
              <p:cNvPr id="67" name="Oval 66">
                <a:extLst>
                  <a:ext uri="{FF2B5EF4-FFF2-40B4-BE49-F238E27FC236}">
                    <a16:creationId xmlns:a16="http://schemas.microsoft.com/office/drawing/2014/main" id="{D2BC3669-52FD-AD43-8D13-CB66DCF45FB3}"/>
                  </a:ext>
                </a:extLst>
              </p:cNvPr>
              <p:cNvSpPr/>
              <p:nvPr/>
            </p:nvSpPr>
            <p:spPr>
              <a:xfrm>
                <a:off x="1302434" y="7529266"/>
                <a:ext cx="584775" cy="584775"/>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478">
                  <a:defRPr/>
                </a:pPr>
                <a:endParaRPr lang="en-US" sz="7546" dirty="0">
                  <a:solidFill>
                    <a:srgbClr val="FDFAF5"/>
                  </a:solidFill>
                  <a:latin typeface="Arial" panose="020B0604020202020204" pitchFamily="34" charset="0"/>
                </a:endParaRPr>
              </a:p>
            </p:txBody>
          </p:sp>
          <p:sp>
            <p:nvSpPr>
              <p:cNvPr id="68" name="TextBox 67">
                <a:extLst>
                  <a:ext uri="{FF2B5EF4-FFF2-40B4-BE49-F238E27FC236}">
                    <a16:creationId xmlns:a16="http://schemas.microsoft.com/office/drawing/2014/main" id="{19895DAA-EB22-DD41-B5D9-2426B8CDA107}"/>
                  </a:ext>
                </a:extLst>
              </p:cNvPr>
              <p:cNvSpPr txBox="1"/>
              <p:nvPr/>
            </p:nvSpPr>
            <p:spPr>
              <a:xfrm>
                <a:off x="1440402" y="7570068"/>
                <a:ext cx="334956" cy="584852"/>
              </a:xfrm>
              <a:prstGeom prst="rect">
                <a:avLst/>
              </a:prstGeom>
            </p:spPr>
            <p:txBody>
              <a:bodyPr vert="horz" wrap="square" lIns="0" tIns="0" rIns="0" bIns="0" rtlCol="0">
                <a:spAutoFit/>
              </a:bodyPr>
              <a:lstStyle>
                <a:defPPr>
                  <a:defRPr lang="en-US"/>
                </a:defPPr>
              </a:lstStyle>
              <a:p>
                <a:pPr algn="ctr" defTabSz="457096" rtl="0">
                  <a:spcBef>
                    <a:spcPct val="20000"/>
                  </a:spcBef>
                  <a:buClr>
                    <a:srgbClr val="44712E"/>
                  </a:buClr>
                  <a:defRPr/>
                </a:pPr>
                <a:r>
                  <a:rPr lang="fr-FR" sz="3800" dirty="0">
                    <a:solidFill>
                      <a:srgbClr val="0664C2"/>
                    </a:solidFill>
                    <a:latin typeface="Community" panose="02000303040000020003" pitchFamily="2" charset="0"/>
                    <a:cs typeface="AvenirNext LT Pro Regular"/>
                  </a:rPr>
                  <a:t>4</a:t>
                </a:r>
              </a:p>
            </p:txBody>
          </p:sp>
        </p:grpSp>
      </p:grpSp>
      <p:grpSp>
        <p:nvGrpSpPr>
          <p:cNvPr id="5" name="Group 4">
            <a:extLst>
              <a:ext uri="{FF2B5EF4-FFF2-40B4-BE49-F238E27FC236}">
                <a16:creationId xmlns:a16="http://schemas.microsoft.com/office/drawing/2014/main" id="{AFAE9D13-8B78-A54F-A366-A82682610978}"/>
              </a:ext>
            </a:extLst>
          </p:cNvPr>
          <p:cNvGrpSpPr/>
          <p:nvPr/>
        </p:nvGrpSpPr>
        <p:grpSpPr>
          <a:xfrm>
            <a:off x="6826068" y="2012495"/>
            <a:ext cx="11191116" cy="8450400"/>
            <a:chOff x="6826068" y="2012495"/>
            <a:chExt cx="11191116" cy="8450400"/>
          </a:xfrm>
        </p:grpSpPr>
        <p:graphicFrame>
          <p:nvGraphicFramePr>
            <p:cNvPr id="70" name="Chart 69">
              <a:extLst>
                <a:ext uri="{FF2B5EF4-FFF2-40B4-BE49-F238E27FC236}">
                  <a16:creationId xmlns:a16="http://schemas.microsoft.com/office/drawing/2014/main" id="{5A328D3B-5CA0-6046-91D4-AC67EAF8EE33}"/>
                </a:ext>
              </a:extLst>
            </p:cNvPr>
            <p:cNvGraphicFramePr/>
            <p:nvPr>
              <p:extLst>
                <p:ext uri="{D42A27DB-BD31-4B8C-83A1-F6EECF244321}">
                  <p14:modId xmlns:p14="http://schemas.microsoft.com/office/powerpoint/2010/main" val="3017702794"/>
                </p:ext>
              </p:extLst>
            </p:nvPr>
          </p:nvGraphicFramePr>
          <p:xfrm>
            <a:off x="6826068" y="3125054"/>
            <a:ext cx="5179123" cy="345274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73" name="Chart 72">
              <a:extLst>
                <a:ext uri="{FF2B5EF4-FFF2-40B4-BE49-F238E27FC236}">
                  <a16:creationId xmlns:a16="http://schemas.microsoft.com/office/drawing/2014/main" id="{6D8D2346-DE81-7046-8C22-57CB1CFCCBAA}"/>
                </a:ext>
              </a:extLst>
            </p:cNvPr>
            <p:cNvGraphicFramePr/>
            <p:nvPr>
              <p:extLst>
                <p:ext uri="{D42A27DB-BD31-4B8C-83A1-F6EECF244321}">
                  <p14:modId xmlns:p14="http://schemas.microsoft.com/office/powerpoint/2010/main" val="1437554650"/>
                </p:ext>
              </p:extLst>
            </p:nvPr>
          </p:nvGraphicFramePr>
          <p:xfrm>
            <a:off x="6826070" y="7010149"/>
            <a:ext cx="5179121" cy="3452746"/>
          </p:xfrm>
          <a:graphic>
            <a:graphicData uri="http://schemas.openxmlformats.org/drawingml/2006/chart">
              <c:chart xmlns:c="http://schemas.openxmlformats.org/drawingml/2006/chart" xmlns:r="http://schemas.openxmlformats.org/officeDocument/2006/relationships" r:id="rId6"/>
            </a:graphicData>
          </a:graphic>
        </p:graphicFrame>
        <p:grpSp>
          <p:nvGrpSpPr>
            <p:cNvPr id="4" name="Group 3">
              <a:extLst>
                <a:ext uri="{FF2B5EF4-FFF2-40B4-BE49-F238E27FC236}">
                  <a16:creationId xmlns:a16="http://schemas.microsoft.com/office/drawing/2014/main" id="{C7E45254-DAB7-2C41-973E-E5CBBBEF2E0A}"/>
                </a:ext>
              </a:extLst>
            </p:cNvPr>
            <p:cNvGrpSpPr/>
            <p:nvPr/>
          </p:nvGrpSpPr>
          <p:grpSpPr>
            <a:xfrm>
              <a:off x="7840433" y="2012495"/>
              <a:ext cx="10176751" cy="7770467"/>
              <a:chOff x="7840433" y="2012495"/>
              <a:chExt cx="10176751" cy="7770467"/>
            </a:xfrm>
          </p:grpSpPr>
          <p:sp>
            <p:nvSpPr>
              <p:cNvPr id="33" name="TextBox 32">
                <a:extLst>
                  <a:ext uri="{FF2B5EF4-FFF2-40B4-BE49-F238E27FC236}">
                    <a16:creationId xmlns:a16="http://schemas.microsoft.com/office/drawing/2014/main" id="{7D12CE6E-4A4C-B440-9427-BDDE8412D301}"/>
                  </a:ext>
                </a:extLst>
              </p:cNvPr>
              <p:cNvSpPr txBox="1"/>
              <p:nvPr/>
            </p:nvSpPr>
            <p:spPr>
              <a:xfrm>
                <a:off x="7840433" y="2012495"/>
                <a:ext cx="10176751" cy="70788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4600">
                    <a:solidFill>
                      <a:srgbClr val="5E6869"/>
                    </a:solidFill>
                    <a:latin typeface="Community" panose="02000303040000020003" pitchFamily="2" charset="0"/>
                    <a:cs typeface="Arial"/>
                  </a:rPr>
                  <a:t>Les raisons concrètes.</a:t>
                </a:r>
              </a:p>
            </p:txBody>
          </p:sp>
          <p:sp>
            <p:nvSpPr>
              <p:cNvPr id="71" name="TextBox 70">
                <a:extLst>
                  <a:ext uri="{FF2B5EF4-FFF2-40B4-BE49-F238E27FC236}">
                    <a16:creationId xmlns:a16="http://schemas.microsoft.com/office/drawing/2014/main" id="{DA59868A-B723-F740-B0A5-A99B6703F57C}"/>
                  </a:ext>
                </a:extLst>
              </p:cNvPr>
              <p:cNvSpPr txBox="1"/>
              <p:nvPr/>
            </p:nvSpPr>
            <p:spPr>
              <a:xfrm>
                <a:off x="8203809" y="4206921"/>
                <a:ext cx="2410891" cy="1272143"/>
              </a:xfrm>
              <a:prstGeom prst="rect">
                <a:avLst/>
              </a:prstGeom>
            </p:spPr>
            <p:txBody>
              <a:bodyPr vert="horz" wrap="square" lIns="0" tIns="0" rIns="0" bIns="0" rtlCol="0">
                <a:spAutoFit/>
              </a:bodyPr>
              <a:lstStyle>
                <a:defPPr>
                  <a:defRPr lang="en-US"/>
                </a:defPPr>
              </a:lstStyle>
              <a:p>
                <a:pPr algn="ctr" defTabSz="457004" rtl="0">
                  <a:lnSpc>
                    <a:spcPct val="110000"/>
                  </a:lnSpc>
                  <a:spcBef>
                    <a:spcPct val="20000"/>
                  </a:spcBef>
                  <a:spcAft>
                    <a:spcPct val="0"/>
                  </a:spcAft>
                  <a:buClr>
                    <a:srgbClr val="43712E"/>
                  </a:buClr>
                  <a:defRPr/>
                </a:pPr>
                <a:r>
                  <a:rPr lang="fr-FR" sz="8000">
                    <a:solidFill>
                      <a:srgbClr val="0664C2"/>
                    </a:solidFill>
                    <a:latin typeface="Community" panose="02000303040000020003" pitchFamily="2" charset="0"/>
                    <a:cs typeface="AvenirNext LT Pro Regular"/>
                  </a:rPr>
                  <a:t>95%</a:t>
                </a:r>
              </a:p>
            </p:txBody>
          </p:sp>
          <p:sp>
            <p:nvSpPr>
              <p:cNvPr id="72" name="TextBox 71">
                <a:extLst>
                  <a:ext uri="{FF2B5EF4-FFF2-40B4-BE49-F238E27FC236}">
                    <a16:creationId xmlns:a16="http://schemas.microsoft.com/office/drawing/2014/main" id="{A8C641FE-EFE6-794B-8231-55832FB39B85}"/>
                  </a:ext>
                </a:extLst>
              </p:cNvPr>
              <p:cNvSpPr txBox="1"/>
              <p:nvPr/>
            </p:nvSpPr>
            <p:spPr>
              <a:xfrm>
                <a:off x="11456208" y="3273331"/>
                <a:ext cx="3270224" cy="3139321"/>
              </a:xfrm>
              <a:prstGeom prst="rect">
                <a:avLst/>
              </a:prstGeom>
            </p:spPr>
            <p:txBody>
              <a:bodyPr vert="horz" wrap="square" lIns="0" tIns="0" rIns="0" bIns="0" rtlCol="0" anchor="ctr" anchorCtr="0">
                <a:spAutoFit/>
              </a:bodyPr>
              <a:lstStyle>
                <a:defPPr>
                  <a:defRPr lang="en-US"/>
                </a:defPPr>
              </a:lstStyle>
              <a:p>
                <a:pPr defTabSz="457096" rtl="0">
                  <a:spcBef>
                    <a:spcPct val="0"/>
                  </a:spcBef>
                  <a:spcAft>
                    <a:spcPct val="0"/>
                  </a:spcAft>
                  <a:defRPr/>
                </a:pPr>
                <a:r>
                  <a:rPr lang="fr-FR" sz="3400" dirty="0">
                    <a:solidFill>
                      <a:srgbClr val="5E6869"/>
                    </a:solidFill>
                    <a:latin typeface="Community Light" panose="02000303040000020003" pitchFamily="2" charset="0"/>
                    <a:cs typeface="Arial" panose="020B0604020202020204" pitchFamily="34" charset="0"/>
                  </a:rPr>
                  <a:t>de taux d’activation chez les apprenants qui ont associé leur compte dès la première tentative.</a:t>
                </a:r>
              </a:p>
            </p:txBody>
          </p:sp>
          <p:sp>
            <p:nvSpPr>
              <p:cNvPr id="74" name="TextBox 73">
                <a:extLst>
                  <a:ext uri="{FF2B5EF4-FFF2-40B4-BE49-F238E27FC236}">
                    <a16:creationId xmlns:a16="http://schemas.microsoft.com/office/drawing/2014/main" id="{E6A616BB-49C9-6042-B9DA-EF5974D4EA7B}"/>
                  </a:ext>
                </a:extLst>
              </p:cNvPr>
              <p:cNvSpPr txBox="1"/>
              <p:nvPr/>
            </p:nvSpPr>
            <p:spPr>
              <a:xfrm>
                <a:off x="8335137" y="8051036"/>
                <a:ext cx="2137276" cy="1272143"/>
              </a:xfrm>
              <a:prstGeom prst="rect">
                <a:avLst/>
              </a:prstGeom>
            </p:spPr>
            <p:txBody>
              <a:bodyPr vert="horz" wrap="square" lIns="0" tIns="0" rIns="0" bIns="0" rtlCol="0">
                <a:spAutoFit/>
              </a:bodyPr>
              <a:lstStyle>
                <a:defPPr>
                  <a:defRPr lang="en-US"/>
                </a:defPPr>
              </a:lstStyle>
              <a:p>
                <a:pPr algn="ctr" defTabSz="457004" rtl="0">
                  <a:lnSpc>
                    <a:spcPct val="110000"/>
                  </a:lnSpc>
                  <a:spcBef>
                    <a:spcPct val="20000"/>
                  </a:spcBef>
                  <a:spcAft>
                    <a:spcPct val="0"/>
                  </a:spcAft>
                  <a:buClr>
                    <a:srgbClr val="43712E"/>
                  </a:buClr>
                  <a:defRPr/>
                </a:pPr>
                <a:r>
                  <a:rPr lang="fr-FR" sz="8000">
                    <a:solidFill>
                      <a:srgbClr val="0664C2"/>
                    </a:solidFill>
                    <a:latin typeface="Community" panose="02000303040000020003" pitchFamily="2" charset="0"/>
                    <a:cs typeface="AvenirNext LT Pro Regular"/>
                  </a:rPr>
                  <a:t>90%</a:t>
                </a:r>
              </a:p>
            </p:txBody>
          </p:sp>
          <p:sp>
            <p:nvSpPr>
              <p:cNvPr id="75" name="TextBox 74">
                <a:extLst>
                  <a:ext uri="{FF2B5EF4-FFF2-40B4-BE49-F238E27FC236}">
                    <a16:creationId xmlns:a16="http://schemas.microsoft.com/office/drawing/2014/main" id="{5600BE64-A56C-004A-9EC3-6E73F9CE9D5C}"/>
                  </a:ext>
                </a:extLst>
              </p:cNvPr>
              <p:cNvSpPr txBox="1"/>
              <p:nvPr/>
            </p:nvSpPr>
            <p:spPr>
              <a:xfrm>
                <a:off x="11456207" y="7690081"/>
                <a:ext cx="3270224" cy="2092881"/>
              </a:xfrm>
              <a:prstGeom prst="rect">
                <a:avLst/>
              </a:prstGeom>
            </p:spPr>
            <p:txBody>
              <a:bodyPr vert="horz" wrap="square" lIns="0" tIns="0" rIns="0" bIns="0" rtlCol="0" anchor="ctr" anchorCtr="0">
                <a:spAutoFit/>
              </a:bodyPr>
              <a:lstStyle>
                <a:defPPr>
                  <a:defRPr lang="en-US"/>
                </a:defPPr>
              </a:lstStyle>
              <a:p>
                <a:pPr defTabSz="457096" rtl="0">
                  <a:spcBef>
                    <a:spcPct val="0"/>
                  </a:spcBef>
                  <a:spcAft>
                    <a:spcPct val="0"/>
                  </a:spcAft>
                  <a:defRPr/>
                </a:pPr>
                <a:r>
                  <a:rPr lang="fr-FR" sz="3400">
                    <a:solidFill>
                      <a:srgbClr val="5E6869"/>
                    </a:solidFill>
                    <a:latin typeface="Community Light" panose="02000303040000020003" pitchFamily="2" charset="0"/>
                    <a:cs typeface="Arial" panose="020B0604020202020204" pitchFamily="34" charset="0"/>
                  </a:rPr>
                  <a:t>des apprenants ayant associé leur compte LinkedIn restent connectés.</a:t>
                </a:r>
              </a:p>
            </p:txBody>
          </p:sp>
        </p:grpSp>
      </p:grpSp>
      <p:sp>
        <p:nvSpPr>
          <p:cNvPr id="45" name="Rectangle 44">
            <a:extLst>
              <a:ext uri="{FF2B5EF4-FFF2-40B4-BE49-F238E27FC236}">
                <a16:creationId xmlns:a16="http://schemas.microsoft.com/office/drawing/2014/main" id="{5759C4FC-3D89-8B46-A172-71ACACACCEB1}"/>
              </a:ext>
            </a:extLst>
          </p:cNvPr>
          <p:cNvSpPr/>
          <p:nvPr/>
        </p:nvSpPr>
        <p:spPr>
          <a:xfrm>
            <a:off x="30819" y="0"/>
            <a:ext cx="6495881" cy="13873865"/>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9" name="Group 48">
            <a:extLst>
              <a:ext uri="{FF2B5EF4-FFF2-40B4-BE49-F238E27FC236}">
                <a16:creationId xmlns:a16="http://schemas.microsoft.com/office/drawing/2014/main" id="{61A81FEB-E3D4-C54C-B34B-B4F5E87C12C1}"/>
              </a:ext>
            </a:extLst>
          </p:cNvPr>
          <p:cNvGrpSpPr/>
          <p:nvPr/>
        </p:nvGrpSpPr>
        <p:grpSpPr>
          <a:xfrm>
            <a:off x="1028538" y="981121"/>
            <a:ext cx="5042136" cy="6992091"/>
            <a:chOff x="1331027" y="5000177"/>
            <a:chExt cx="4465773" cy="4627471"/>
          </a:xfrm>
        </p:grpSpPr>
        <p:sp>
          <p:nvSpPr>
            <p:cNvPr id="50" name="Rectangle 49">
              <a:extLst>
                <a:ext uri="{FF2B5EF4-FFF2-40B4-BE49-F238E27FC236}">
                  <a16:creationId xmlns:a16="http://schemas.microsoft.com/office/drawing/2014/main" id="{13176298-F7B2-DA4D-A00D-914524E96568}"/>
                </a:ext>
              </a:extLst>
            </p:cNvPr>
            <p:cNvSpPr/>
            <p:nvPr/>
          </p:nvSpPr>
          <p:spPr>
            <a:xfrm>
              <a:off x="1331027" y="5000177"/>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4600">
                  <a:solidFill>
                    <a:srgbClr val="0664C2"/>
                  </a:solidFill>
                  <a:latin typeface="Community" panose="02000303040000020003" pitchFamily="2" charset="0"/>
                  <a:cs typeface="Arial"/>
                </a:rPr>
                <a:t>Stratégie d’administration n° 2</a:t>
              </a:r>
            </a:p>
          </p:txBody>
        </p:sp>
        <p:sp>
          <p:nvSpPr>
            <p:cNvPr id="51" name="Rectangle 50">
              <a:extLst>
                <a:ext uri="{FF2B5EF4-FFF2-40B4-BE49-F238E27FC236}">
                  <a16:creationId xmlns:a16="http://schemas.microsoft.com/office/drawing/2014/main" id="{C09706DD-887E-2043-904F-44D82606DE48}"/>
                </a:ext>
              </a:extLst>
            </p:cNvPr>
            <p:cNvSpPr/>
            <p:nvPr/>
          </p:nvSpPr>
          <p:spPr>
            <a:xfrm>
              <a:off x="1396255" y="6326317"/>
              <a:ext cx="4400545" cy="33013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7700" dirty="0">
                  <a:solidFill>
                    <a:srgbClr val="0465C3"/>
                  </a:solidFill>
                  <a:latin typeface="Community Light"/>
                  <a:cs typeface="Arial"/>
                </a:rPr>
                <a:t>Associez vos profils.</a:t>
              </a:r>
            </a:p>
          </p:txBody>
        </p:sp>
        <p:cxnSp>
          <p:nvCxnSpPr>
            <p:cNvPr id="69" name="Straight Connector 68">
              <a:extLst>
                <a:ext uri="{FF2B5EF4-FFF2-40B4-BE49-F238E27FC236}">
                  <a16:creationId xmlns:a16="http://schemas.microsoft.com/office/drawing/2014/main" id="{58F43813-7C53-B241-8995-BCADB1DEC507}"/>
                </a:ext>
              </a:extLst>
            </p:cNvPr>
            <p:cNvCxnSpPr/>
            <p:nvPr/>
          </p:nvCxnSpPr>
          <p:spPr>
            <a:xfrm>
              <a:off x="1331027" y="6151245"/>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39945404"/>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F4725D87-AE5A-D240-9E42-9785F16896CE}"/>
              </a:ext>
            </a:extLst>
          </p:cNvPr>
          <p:cNvSpPr/>
          <p:nvPr/>
        </p:nvSpPr>
        <p:spPr>
          <a:xfrm>
            <a:off x="0" y="540871"/>
            <a:ext cx="649588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4" name="Group 3">
            <a:extLst>
              <a:ext uri="{FF2B5EF4-FFF2-40B4-BE49-F238E27FC236}">
                <a16:creationId xmlns:a16="http://schemas.microsoft.com/office/drawing/2014/main" id="{930520AF-1283-6545-A5DC-F73590ED1004}"/>
              </a:ext>
            </a:extLst>
          </p:cNvPr>
          <p:cNvGrpSpPr/>
          <p:nvPr/>
        </p:nvGrpSpPr>
        <p:grpSpPr>
          <a:xfrm>
            <a:off x="26269005" y="-11433"/>
            <a:ext cx="24387175" cy="13782478"/>
            <a:chOff x="7780" y="-11433"/>
            <a:chExt cx="24387175" cy="13782478"/>
          </a:xfrm>
        </p:grpSpPr>
        <p:sp>
          <p:nvSpPr>
            <p:cNvPr id="21" name="Rectangle 20">
              <a:extLst>
                <a:ext uri="{FF2B5EF4-FFF2-40B4-BE49-F238E27FC236}">
                  <a16:creationId xmlns:a16="http://schemas.microsoft.com/office/drawing/2014/main" id="{A2D781CA-60A3-3F4F-B850-ED1C73AE578D}"/>
                </a:ext>
              </a:extLst>
            </p:cNvPr>
            <p:cNvSpPr/>
            <p:nvPr/>
          </p:nvSpPr>
          <p:spPr>
            <a:xfrm>
              <a:off x="7780" y="32179"/>
              <a:ext cx="1344553" cy="13727433"/>
            </a:xfrm>
            <a:prstGeom prst="rect">
              <a:avLst/>
            </a:prstGeom>
            <a:solidFill>
              <a:srgbClr val="0664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80E7BC9D-0765-944D-9E3A-024EAEC1D551}"/>
                </a:ext>
              </a:extLst>
            </p:cNvPr>
            <p:cNvSpPr/>
            <p:nvPr/>
          </p:nvSpPr>
          <p:spPr>
            <a:xfrm>
              <a:off x="5768435" y="32178"/>
              <a:ext cx="1344553" cy="13727433"/>
            </a:xfrm>
            <a:prstGeom prst="rect">
              <a:avLst/>
            </a:prstGeom>
            <a:solidFill>
              <a:srgbClr val="0664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BD754DD-5359-5B45-B33C-3BEF24FD19A9}"/>
                </a:ext>
              </a:extLst>
            </p:cNvPr>
            <p:cNvSpPr/>
            <p:nvPr/>
          </p:nvSpPr>
          <p:spPr>
            <a:xfrm>
              <a:off x="23050402" y="1332"/>
              <a:ext cx="1344553" cy="13727433"/>
            </a:xfrm>
            <a:prstGeom prst="rect">
              <a:avLst/>
            </a:prstGeom>
            <a:solidFill>
              <a:srgbClr val="0664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2EC8F4F0-B8AF-6B4F-908C-DB962B32C998}"/>
                </a:ext>
              </a:extLst>
            </p:cNvPr>
            <p:cNvSpPr/>
            <p:nvPr/>
          </p:nvSpPr>
          <p:spPr>
            <a:xfrm>
              <a:off x="17289746" y="43612"/>
              <a:ext cx="1344553" cy="13727433"/>
            </a:xfrm>
            <a:prstGeom prst="rect">
              <a:avLst/>
            </a:prstGeom>
            <a:solidFill>
              <a:srgbClr val="0664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EEC5A487-B4BD-E64F-900D-45EA1B23F15F}"/>
                </a:ext>
              </a:extLst>
            </p:cNvPr>
            <p:cNvSpPr/>
            <p:nvPr/>
          </p:nvSpPr>
          <p:spPr>
            <a:xfrm>
              <a:off x="11529090" y="-11433"/>
              <a:ext cx="1344553" cy="13727433"/>
            </a:xfrm>
            <a:prstGeom prst="rect">
              <a:avLst/>
            </a:prstGeom>
            <a:solidFill>
              <a:srgbClr val="0664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 name="Group 7">
            <a:extLst>
              <a:ext uri="{FF2B5EF4-FFF2-40B4-BE49-F238E27FC236}">
                <a16:creationId xmlns:a16="http://schemas.microsoft.com/office/drawing/2014/main" id="{EDC1FF29-2964-3D4D-A30E-350721905A3E}"/>
              </a:ext>
            </a:extLst>
          </p:cNvPr>
          <p:cNvGrpSpPr/>
          <p:nvPr/>
        </p:nvGrpSpPr>
        <p:grpSpPr>
          <a:xfrm>
            <a:off x="1029235" y="2012494"/>
            <a:ext cx="5378232" cy="6445705"/>
            <a:chOff x="1331027" y="5000177"/>
            <a:chExt cx="4437408" cy="3287820"/>
          </a:xfrm>
        </p:grpSpPr>
        <p:sp>
          <p:nvSpPr>
            <p:cNvPr id="31" name="Rectangle 30">
              <a:extLst>
                <a:ext uri="{FF2B5EF4-FFF2-40B4-BE49-F238E27FC236}">
                  <a16:creationId xmlns:a16="http://schemas.microsoft.com/office/drawing/2014/main" id="{1943DB4B-6622-0242-BF6C-1FF9D3BD4A66}"/>
                </a:ext>
              </a:extLst>
            </p:cNvPr>
            <p:cNvSpPr/>
            <p:nvPr/>
          </p:nvSpPr>
          <p:spPr>
            <a:xfrm>
              <a:off x="1331027" y="5000177"/>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4600" dirty="0">
                  <a:solidFill>
                    <a:srgbClr val="0664C2"/>
                  </a:solidFill>
                  <a:latin typeface="Community" panose="02000303040000020003" pitchFamily="2" charset="0"/>
                  <a:cs typeface="Arial"/>
                </a:rPr>
                <a:t>Stratégie d’administration n° 3</a:t>
              </a:r>
            </a:p>
          </p:txBody>
        </p:sp>
        <p:sp>
          <p:nvSpPr>
            <p:cNvPr id="38" name="Rectangle 37">
              <a:extLst>
                <a:ext uri="{FF2B5EF4-FFF2-40B4-BE49-F238E27FC236}">
                  <a16:creationId xmlns:a16="http://schemas.microsoft.com/office/drawing/2014/main" id="{D79E4B11-C034-954F-B906-3F2CDA7CE9A1}"/>
                </a:ext>
              </a:extLst>
            </p:cNvPr>
            <p:cNvSpPr/>
            <p:nvPr/>
          </p:nvSpPr>
          <p:spPr>
            <a:xfrm>
              <a:off x="1352331" y="6138934"/>
              <a:ext cx="4400545" cy="21490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fr-FR" sz="6800" dirty="0">
                  <a:solidFill>
                    <a:srgbClr val="0465C3"/>
                  </a:solidFill>
                  <a:latin typeface="Community Light"/>
                  <a:cs typeface="Arial"/>
                </a:rPr>
                <a:t>Utilisez des </a:t>
              </a:r>
              <a:r>
                <a:rPr lang="fr-FR" sz="6800" dirty="0" err="1">
                  <a:solidFill>
                    <a:srgbClr val="0465C3"/>
                  </a:solidFill>
                  <a:latin typeface="Community Light"/>
                  <a:cs typeface="Arial"/>
                </a:rPr>
                <a:t>recomman-dations</a:t>
              </a:r>
              <a:r>
                <a:rPr lang="fr-FR" sz="6800" dirty="0">
                  <a:solidFill>
                    <a:srgbClr val="0465C3"/>
                  </a:solidFill>
                  <a:latin typeface="Community Light"/>
                  <a:cs typeface="Arial"/>
                </a:rPr>
                <a:t> lors du lancement.</a:t>
              </a:r>
            </a:p>
          </p:txBody>
        </p:sp>
        <p:cxnSp>
          <p:nvCxnSpPr>
            <p:cNvPr id="3" name="Straight Connector 2">
              <a:extLst>
                <a:ext uri="{FF2B5EF4-FFF2-40B4-BE49-F238E27FC236}">
                  <a16:creationId xmlns:a16="http://schemas.microsoft.com/office/drawing/2014/main" id="{9F90EA1E-FB70-DE4C-9CC1-178C1302033B}"/>
                </a:ext>
              </a:extLst>
            </p:cNvPr>
            <p:cNvCxnSpPr/>
            <p:nvPr/>
          </p:nvCxnSpPr>
          <p:spPr>
            <a:xfrm>
              <a:off x="1352333" y="5906637"/>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grpSp>
        <p:nvGrpSpPr>
          <p:cNvPr id="9" name="Group 8">
            <a:extLst>
              <a:ext uri="{FF2B5EF4-FFF2-40B4-BE49-F238E27FC236}">
                <a16:creationId xmlns:a16="http://schemas.microsoft.com/office/drawing/2014/main" id="{ADA98D6E-BAD5-C543-923C-D71D47392C8B}"/>
              </a:ext>
            </a:extLst>
          </p:cNvPr>
          <p:cNvGrpSpPr/>
          <p:nvPr/>
        </p:nvGrpSpPr>
        <p:grpSpPr>
          <a:xfrm>
            <a:off x="7654124" y="1367349"/>
            <a:ext cx="9681247" cy="10525959"/>
            <a:chOff x="7819362" y="1964351"/>
            <a:chExt cx="9681247" cy="10525959"/>
          </a:xfrm>
        </p:grpSpPr>
        <p:sp>
          <p:nvSpPr>
            <p:cNvPr id="37" name="TextBox 36">
              <a:extLst>
                <a:ext uri="{FF2B5EF4-FFF2-40B4-BE49-F238E27FC236}">
                  <a16:creationId xmlns:a16="http://schemas.microsoft.com/office/drawing/2014/main" id="{9C1F6B4A-1C57-C744-9383-3664CE91F707}"/>
                </a:ext>
              </a:extLst>
            </p:cNvPr>
            <p:cNvSpPr txBox="1"/>
            <p:nvPr/>
          </p:nvSpPr>
          <p:spPr>
            <a:xfrm>
              <a:off x="7819362" y="1964352"/>
              <a:ext cx="4868076" cy="10525958"/>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3600" dirty="0">
                  <a:solidFill>
                    <a:srgbClr val="5E6869"/>
                  </a:solidFill>
                  <a:latin typeface="Community Light"/>
                  <a:cs typeface="Arial"/>
                </a:rPr>
                <a:t>Le lancement de LinkedIn Learning est important. Vous mettez à la disposition de vos employés une ressource essentielle : faites-en donc un événement !</a:t>
              </a:r>
              <a:br>
                <a:rPr lang="en-US" sz="3600" dirty="0">
                  <a:solidFill>
                    <a:srgbClr val="5E6869"/>
                  </a:solidFill>
                  <a:latin typeface="Community Light"/>
                  <a:cs typeface="Arial"/>
                </a:rPr>
              </a:br>
              <a:endParaRPr lang="en-US" sz="3600" dirty="0">
                <a:solidFill>
                  <a:srgbClr val="5E6869"/>
                </a:solidFill>
                <a:latin typeface="Community Light"/>
                <a:cs typeface="Arial"/>
              </a:endParaRPr>
            </a:p>
            <a:p>
              <a:pPr defTabSz="1828514" rtl="0">
                <a:spcBef>
                  <a:spcPct val="0"/>
                </a:spcBef>
                <a:spcAft>
                  <a:spcPct val="0"/>
                </a:spcAft>
                <a:defRPr/>
              </a:pPr>
              <a:r>
                <a:rPr lang="fr-FR" sz="3600" dirty="0">
                  <a:solidFill>
                    <a:srgbClr val="5E6869"/>
                  </a:solidFill>
                  <a:latin typeface="Community Light"/>
                  <a:cs typeface="Arial"/>
                </a:rPr>
                <a:t>Il existe de nombreuses manières de procéder. Affiches, e-mails, réunion générale : nos clients ont essayé toutes les méthodes. Toutes peuvent vous permettre d’encourager une activation immédiate de LinkedIn Learning.</a:t>
              </a:r>
            </a:p>
            <a:p>
              <a:pPr defTabSz="1828514">
                <a:spcBef>
                  <a:spcPct val="0"/>
                </a:spcBef>
                <a:spcAft>
                  <a:spcPct val="0"/>
                </a:spcAft>
                <a:defRPr/>
              </a:pPr>
              <a:endParaRPr lang="en-US" sz="3600" dirty="0">
                <a:solidFill>
                  <a:srgbClr val="5E6869"/>
                </a:solidFill>
                <a:latin typeface="Community Light"/>
                <a:cs typeface="Arial"/>
              </a:endParaRPr>
            </a:p>
          </p:txBody>
        </p:sp>
        <p:sp>
          <p:nvSpPr>
            <p:cNvPr id="45" name="TextBox 44">
              <a:extLst>
                <a:ext uri="{FF2B5EF4-FFF2-40B4-BE49-F238E27FC236}">
                  <a16:creationId xmlns:a16="http://schemas.microsoft.com/office/drawing/2014/main" id="{95BAF850-CCAA-AC48-A147-79C5E3E0DE95}"/>
                </a:ext>
              </a:extLst>
            </p:cNvPr>
            <p:cNvSpPr txBox="1"/>
            <p:nvPr/>
          </p:nvSpPr>
          <p:spPr>
            <a:xfrm>
              <a:off x="13051423" y="1964351"/>
              <a:ext cx="4449186" cy="7755969"/>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fr-FR" sz="3600">
                  <a:solidFill>
                    <a:srgbClr val="5E6869"/>
                  </a:solidFill>
                  <a:latin typeface="Community Light"/>
                  <a:cs typeface="Arial"/>
                </a:rPr>
                <a:t>Toutefois, le jour du lancement, ne négligez pas une mesure simple pour favoriser l’utilisation : l’attribution de contenu. Nul besoin d’attribuer un cours de 6 heures : une courte vidéo de 5 minutes est un excellent moyen de faire découvrir LinkedIn Learning et ses avantages aux apprenants.</a:t>
              </a:r>
            </a:p>
          </p:txBody>
        </p:sp>
      </p:grpSp>
      <p:cxnSp>
        <p:nvCxnSpPr>
          <p:cNvPr id="46" name="Straight Connector 45">
            <a:extLst>
              <a:ext uri="{FF2B5EF4-FFF2-40B4-BE49-F238E27FC236}">
                <a16:creationId xmlns:a16="http://schemas.microsoft.com/office/drawing/2014/main" id="{52E3A60D-E7AE-9343-A90D-470B6C8E4B85}"/>
              </a:ext>
            </a:extLst>
          </p:cNvPr>
          <p:cNvCxnSpPr>
            <a:cxnSpLocks/>
          </p:cNvCxnSpPr>
          <p:nvPr/>
        </p:nvCxnSpPr>
        <p:spPr>
          <a:xfrm>
            <a:off x="-2309440" y="2012495"/>
            <a:ext cx="0" cy="9238601"/>
          </a:xfrm>
          <a:prstGeom prst="line">
            <a:avLst/>
          </a:prstGeom>
          <a:ln w="25400">
            <a:solidFill>
              <a:srgbClr val="556679">
                <a:alpha val="40000"/>
              </a:srgbClr>
            </a:solidFill>
          </a:ln>
        </p:spPr>
        <p:style>
          <a:lnRef idx="1">
            <a:schemeClr val="accent1"/>
          </a:lnRef>
          <a:fillRef idx="0">
            <a:schemeClr val="accent1"/>
          </a:fillRef>
          <a:effectRef idx="0">
            <a:schemeClr val="accent1"/>
          </a:effectRef>
          <a:fontRef idx="minor">
            <a:schemeClr val="tx1"/>
          </a:fontRef>
        </p:style>
      </p:cxnSp>
      <p:pic>
        <p:nvPicPr>
          <p:cNvPr id="33" name="Picture 32" descr="A close up of a sign&#10;&#10;Description automatically generated">
            <a:extLst>
              <a:ext uri="{FF2B5EF4-FFF2-40B4-BE49-F238E27FC236}">
                <a16:creationId xmlns:a16="http://schemas.microsoft.com/office/drawing/2014/main" id="{2945ECB1-FBB9-9843-B7D1-135BCDB1DB03}"/>
              </a:ext>
            </a:extLst>
          </p:cNvPr>
          <p:cNvPicPr>
            <a:picLocks noChangeAspect="1"/>
          </p:cNvPicPr>
          <p:nvPr/>
        </p:nvPicPr>
        <p:blipFill>
          <a:blip r:embed="rId4"/>
          <a:stretch>
            <a:fillRect/>
          </a:stretch>
        </p:blipFill>
        <p:spPr>
          <a:xfrm>
            <a:off x="1352331" y="12888051"/>
            <a:ext cx="2090518" cy="287078"/>
          </a:xfrm>
          <a:prstGeom prst="rect">
            <a:avLst/>
          </a:prstGeom>
        </p:spPr>
      </p:pic>
      <p:pic>
        <p:nvPicPr>
          <p:cNvPr id="12" name="Picture 11">
            <a:extLst>
              <a:ext uri="{FF2B5EF4-FFF2-40B4-BE49-F238E27FC236}">
                <a16:creationId xmlns:a16="http://schemas.microsoft.com/office/drawing/2014/main" id="{1A499151-1658-EC42-8821-3A2F3186D19A}"/>
              </a:ext>
            </a:extLst>
          </p:cNvPr>
          <p:cNvPicPr>
            <a:picLocks noChangeAspect="1"/>
          </p:cNvPicPr>
          <p:nvPr/>
        </p:nvPicPr>
        <p:blipFill>
          <a:blip r:embed="rId5"/>
          <a:stretch>
            <a:fillRect/>
          </a:stretch>
        </p:blipFill>
        <p:spPr>
          <a:xfrm>
            <a:off x="18912504" y="-11436"/>
            <a:ext cx="5512899" cy="13713679"/>
          </a:xfrm>
          <a:prstGeom prst="rect">
            <a:avLst/>
          </a:prstGeom>
        </p:spPr>
      </p:pic>
    </p:spTree>
    <p:extLst>
      <p:ext uri="{BB962C8B-B14F-4D97-AF65-F5344CB8AC3E}">
        <p14:creationId xmlns:p14="http://schemas.microsoft.com/office/powerpoint/2010/main" val="864957045"/>
      </p:ext>
    </p:extLst>
  </p:cSld>
  <p:clrMapOvr>
    <a:masterClrMapping/>
  </p:clrMapOvr>
  <p:transition spd="slow">
    <p:wipe/>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0664C2"/>
        </a:solidFill>
        <a:ln>
          <a:noFill/>
        </a:ln>
      </a:spPr>
      <a:bodyPr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f42aa342-8706-4288-bd11-ebb85995028c}" enabled="1" method="Standard" siteId="{72f988bf-86f1-41af-91ab-2d7cd011db47}" contentBits="0" removed="0"/>
</clbl:labelList>
</file>

<file path=docProps/app.xml><?xml version="1.0" encoding="utf-8"?>
<Properties xmlns="http://schemas.openxmlformats.org/officeDocument/2006/extended-properties" xmlns:vt="http://schemas.openxmlformats.org/officeDocument/2006/docPropsVTypes">
  <Template>Office Theme</Template>
  <TotalTime>1417</TotalTime>
  <Words>4488</Words>
  <Application>Microsoft Macintosh PowerPoint</Application>
  <PresentationFormat>Personnalisé</PresentationFormat>
  <Paragraphs>372</Paragraphs>
  <Slides>32</Slides>
  <Notes>32</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32</vt:i4>
      </vt:variant>
    </vt:vector>
  </HeadingPairs>
  <TitlesOfParts>
    <vt:vector size="41" baseType="lpstr">
      <vt:lpstr>Arial</vt:lpstr>
      <vt:lpstr>Calibri</vt:lpstr>
      <vt:lpstr>Calibri Light</vt:lpstr>
      <vt:lpstr>Community</vt:lpstr>
      <vt:lpstr>Community Light</vt:lpstr>
      <vt:lpstr>Community Semibold</vt:lpstr>
      <vt:lpstr>LKN Sans Light</vt:lpstr>
      <vt:lpstr>Source Sans Pro</vt: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Petrone</dc:creator>
  <cp:lastModifiedBy>Wendy Savin</cp:lastModifiedBy>
  <cp:revision>91</cp:revision>
  <dcterms:created xsi:type="dcterms:W3CDTF">2020-07-21T19:41:32Z</dcterms:created>
  <dcterms:modified xsi:type="dcterms:W3CDTF">2021-10-10T05:48:19Z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42aa342-8706-4288-bd11-ebb85995028c_Enabled">
    <vt:lpwstr>true</vt:lpwstr>
  </property>
  <property fmtid="{D5CDD505-2E9C-101B-9397-08002B2CF9AE}" pid="3" name="MSIP_Label_f42aa342-8706-4288-bd11-ebb85995028c_SetDate">
    <vt:lpwstr>2020-07-21T19:41:32Z</vt:lpwstr>
  </property>
  <property fmtid="{D5CDD505-2E9C-101B-9397-08002B2CF9AE}" pid="4" name="MSIP_Label_f42aa342-8706-4288-bd11-ebb85995028c_Method">
    <vt:lpwstr>Standard</vt:lpwstr>
  </property>
  <property fmtid="{D5CDD505-2E9C-101B-9397-08002B2CF9AE}" pid="5" name="MSIP_Label_f42aa342-8706-4288-bd11-ebb85995028c_Name">
    <vt:lpwstr>Internal</vt:lpwstr>
  </property>
  <property fmtid="{D5CDD505-2E9C-101B-9397-08002B2CF9AE}" pid="6" name="MSIP_Label_f42aa342-8706-4288-bd11-ebb85995028c_SiteId">
    <vt:lpwstr>72f988bf-86f1-41af-91ab-2d7cd011db47</vt:lpwstr>
  </property>
  <property fmtid="{D5CDD505-2E9C-101B-9397-08002B2CF9AE}" pid="7" name="MSIP_Label_f42aa342-8706-4288-bd11-ebb85995028c_ActionId">
    <vt:lpwstr>a75f9292-31f4-4eb5-a5c4-0000a3220b3f</vt:lpwstr>
  </property>
  <property fmtid="{D5CDD505-2E9C-101B-9397-08002B2CF9AE}" pid="8" name="MSIP_Label_f42aa342-8706-4288-bd11-ebb85995028c_ContentBits">
    <vt:lpwstr>0</vt:lpwstr>
  </property>
</Properties>
</file>