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3173" r:id="rId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1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4"/>
    <p:restoredTop sz="94718"/>
  </p:normalViewPr>
  <p:slideViewPr>
    <p:cSldViewPr snapToGrid="0">
      <p:cViewPr varScale="1">
        <p:scale>
          <a:sx n="56" d="100"/>
          <a:sy n="56" d="100"/>
        </p:scale>
        <p:origin x="520" y="192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?>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4/15/21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C528159-1B8D-AA4E-B029-EAC82009EB07}" type="slidenum">
              <a:rPr/>
              <a:t>1</a:t>
            </a:fld>
          </a:p>
        </p:txBody>
      </p:sp>
    </p:spTree>
    <p:extLst>
      <p:ext uri="{BB962C8B-B14F-4D97-AF65-F5344CB8AC3E}">
        <p14:creationId xmlns:p14="http://schemas.microsoft.com/office/powerpoint/2010/main" val="4079875805"/>
      </p:ext>
    </p:extLst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?>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08975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15x9.6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226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Image Circle: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1078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96171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10x1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26735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14x9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218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Three-up Imag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6125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Title + 3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7789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940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12 Image Squar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510878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12 Image Circl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3954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74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8408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208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Grid: 3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51140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Grid: 2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57229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Title Slide: On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8646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Title Slide: Two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1959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Title Slide: Three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4006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Title Slide: Four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4313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7308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15x9.6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8886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 preserve="1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35292927"/>
      </p:ext>
    </p:extLst>
  </p:cSld>
  <p:clrMapOvr>
    <a:masterClrMapping/>
  </p:clrMapOvr>
</p:sldLayout>
</file>

<file path=ppt/slideMasters/_rels/slideMaster1.xml.rels><?xml version="1.0" encoding="utf-8"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4/15/21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6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2" r:id="rId2"/>
    <p:sldLayoutId id="2147483782" r:id="rId3"/>
    <p:sldLayoutId id="2147483781" r:id="rId4"/>
    <p:sldLayoutId id="2147483780" r:id="rId5"/>
    <p:sldLayoutId id="2147483779" r:id="rId6"/>
    <p:sldLayoutId id="2147483692" r:id="rId7"/>
    <p:sldLayoutId id="2147483701" r:id="rId8"/>
    <p:sldLayoutId id="2147483698" r:id="rId9"/>
    <p:sldLayoutId id="2147483700" r:id="rId10"/>
    <p:sldLayoutId id="2147483693" r:id="rId11"/>
    <p:sldLayoutId id="2147483778" r:id="rId12"/>
    <p:sldLayoutId id="2147483699" r:id="rId13"/>
    <p:sldLayoutId id="2147483694" r:id="rId14"/>
    <p:sldLayoutId id="2147483696" r:id="rId15"/>
    <p:sldLayoutId id="2147483737" r:id="rId16"/>
    <p:sldLayoutId id="2147483695" r:id="rId17"/>
    <p:sldLayoutId id="2147483685" r:id="rId18"/>
    <p:sldLayoutId id="2147483697" r:id="rId19"/>
    <p:sldLayoutId id="2147483679" r:id="rId20"/>
    <p:sldLayoutId id="2147483691" r:id="rId21"/>
    <p:sldLayoutId id="2147483784" r:id="rId22"/>
    <p:sldLayoutId id="2147483786" r:id="rId2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accent6"/>
          </a:solidFill>
          <a:latin typeface="Community" panose="020003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1" userDrawn="1">
          <p15:clr>
            <a:srgbClr val="F26B43"/>
          </p15:clr>
        </p15:guide>
        <p15:guide id="3" pos="961" userDrawn="1">
          <p15:clr>
            <a:srgbClr val="F26B43"/>
          </p15:clr>
        </p15:guide>
        <p15:guide id="4" pos="14353" userDrawn="1">
          <p15:clr>
            <a:srgbClr val="F26B43"/>
          </p15:clr>
        </p15:guide>
        <p15:guide id="5" orient="horz" pos="7680" userDrawn="1">
          <p15:clr>
            <a:srgbClr val="F26B43"/>
          </p15:clr>
        </p15:guide>
        <p15:guide id="6" orient="horz" pos="936" userDrawn="1">
          <p15:clr>
            <a:srgbClr val="F26B43"/>
          </p15:clr>
        </p15:guide>
        <p15:guide id="7" pos="9961" userDrawn="1">
          <p15:clr>
            <a:srgbClr val="A4A3A4"/>
          </p15:clr>
        </p15:guide>
        <p15:guide id="8" pos="10177" userDrawn="1">
          <p15:clr>
            <a:srgbClr val="A4A3A4"/>
          </p15:clr>
        </p15:guide>
        <p15:guide id="9" pos="9769" userDrawn="1">
          <p15:clr>
            <a:srgbClr val="A4A3A4"/>
          </p15:clr>
        </p15:guide>
        <p15:guide id="10" pos="5161" userDrawn="1">
          <p15:clr>
            <a:srgbClr val="A4A3A4"/>
          </p15:clr>
        </p15:guide>
        <p15:guide id="11" pos="5353" userDrawn="1">
          <p15:clr>
            <a:srgbClr val="A4A3A4"/>
          </p15:clr>
        </p15:guide>
        <p15:guide id="12" pos="5569" userDrawn="1">
          <p15:clr>
            <a:srgbClr val="A4A3A4"/>
          </p15:clr>
        </p15:guide>
        <p15:guide id="13" pos="7873" userDrawn="1">
          <p15:clr>
            <a:srgbClr val="A4A3A4"/>
          </p15:clr>
        </p15:guide>
        <p15:guide id="14" pos="7489" userDrawn="1">
          <p15:clr>
            <a:srgbClr val="A4A3A4"/>
          </p15:clr>
        </p15:guide>
      </p15:sldGuideLst>
    </p:ext>
  </p:extLst>
</p:sldMaster>
</file>

<file path=ppt/slides/_rels/slide1.xml.rels><?xml version="1.0" encoding="utf-8"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c="http://schemas.openxmlformats.org/drawingml/2006/chart" xmlns:c15="http://schemas.microsoft.com/office/drawing/2012/chart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D4F48F-257F-2749-8333-DB3EC2083514}"/>
              </a:ext>
            </a:extLst>
          </p:cNvPr>
          <p:cNvSpPr/>
          <p:nvPr/>
        </p:nvSpPr>
        <p:spPr>
          <a:xfrm>
            <a:off x="-1" y="0"/>
            <a:ext cx="24387175" cy="13716000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94CAF8-C08A-41EB-82FA-7FCA09202A80}"/>
              </a:ext>
            </a:extLst>
          </p:cNvPr>
          <p:cNvSpPr>
            <a:spLocks/>
          </p:cNvSpPr>
          <p:nvPr/>
        </p:nvSpPr>
        <p:spPr bwMode="auto">
          <a:xfrm>
            <a:off x="663064" y="1605110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sz="3200" lang="es-ES">
                <a:solidFill>
                  <a:schemeClr val="bg2"/>
                </a:solidFill>
                <a:latin typeface="Community Light"/>
              </a:rPr>
              <a:t>Tarea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C3FB1A-3BF7-4591-896E-B046A32710B5}"/>
              </a:ext>
            </a:extLst>
          </p:cNvPr>
          <p:cNvSpPr>
            <a:spLocks/>
          </p:cNvSpPr>
          <p:nvPr/>
        </p:nvSpPr>
        <p:spPr bwMode="auto">
          <a:xfrm>
            <a:off x="20648914" y="1585476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sz="3200" lang="es-ES">
                <a:solidFill>
                  <a:schemeClr val="bg2"/>
                </a:solidFill>
                <a:latin typeface="Community Light"/>
                <a:ea typeface="Source Sans Pro Semibold"/>
              </a:rPr>
              <a:t>Completada 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1499A46B-A0A2-0A44-B3F0-AFF3C214C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8914" y="13124989"/>
            <a:ext cx="3252116" cy="444688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DC0D25F-E9C7-5E4F-BE87-D796A630A68B}"/>
              </a:ext>
            </a:extLst>
          </p:cNvPr>
          <p:cNvSpPr txBox="1">
            <a:spLocks/>
          </p:cNvSpPr>
          <p:nvPr/>
        </p:nvSpPr>
        <p:spPr>
          <a:xfrm>
            <a:off x="486145" y="582028"/>
            <a:ext cx="21611907" cy="8722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sz="6100" lang="es-ES">
                <a:solidFill>
                  <a:srgbClr val="2D65BC"/>
                </a:solidFill>
                <a:latin typeface="Community Light"/>
              </a:rPr>
              <a:t>Lista de comprobación previa al lanzamiento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049EBE6-BB89-4D2D-8BD2-76CE86952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244393"/>
              </p:ext>
            </p:extLst>
          </p:nvPr>
        </p:nvGraphicFramePr>
        <p:xfrm>
          <a:off x="499251" y="2363779"/>
          <a:ext cx="23401779" cy="10518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65">
                  <a:extLst>
                    <a:ext uri="{9D8B030D-6E8A-4147-A177-3AD203B41FA5}">
                      <a16:colId xmlns:a16="http://schemas.microsoft.com/office/drawing/2014/main" val="659766052"/>
                    </a:ext>
                  </a:extLst>
                </a:gridCol>
                <a:gridCol w="4339514">
                  <a:extLst>
                    <a:ext uri="{9D8B030D-6E8A-4147-A177-3AD203B41FA5}">
                      <a16:colId xmlns:a16="http://schemas.microsoft.com/office/drawing/2014/main" val="1816237938"/>
                    </a:ext>
                  </a:extLst>
                </a:gridCol>
              </a:tblGrid>
              <a:tr h="876561">
                <a:tc>
                  <a:txBody>
                    <a:bodyPr/>
                    <a:lstStyle/>
                    <a:p>
                      <a:pPr marL="0" lvl="0" indent="0" algn="l" defTabSz="1828800" rtl="0" eaLnBrk="1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sz="2400" b="false" i="false" kern="1200" lang="es-ES">
                          <a:solidFill>
                            <a:srgbClr val="2D65BC"/>
                          </a:solidFill>
                          <a:latin typeface="Community Light"/>
                          <a:ea typeface="+mn-ea"/>
                          <a:cs typeface="+mn-cs"/>
                        </a:rPr>
                        <a:t>Crear el equipo de lanzamiento, identificar a los socios y asignar las responsabilidades principales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173710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Confirmar los patrocinadores ejecutivos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93608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Solicitar asistencia técnica para la configuración de LinkedIn Learning (si hacen falta integraciones)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5574496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Ver el vídeo «Introducción para administradores de LinkedIn Learning» y compartirlo con los administradores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796898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Definir los objetivos de formación y de rendimiento 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94220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Confirmar la fecha de lanzamiento con las personas interesadas (y con el equipo técnico si hacen falta integraciones)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89588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Completar el plan de comunicaciones sobre el lanzamiento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910352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Enviar email sobre el anuncio y lanzar la campaña promocional en los canales internos antes del lanzamiento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424704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Añadir a los usuarios manualmente en la pestaña </a:t>
                      </a:r>
                      <a:r>
                        <a:rPr kumimoji="false" sz="2400" b="false" i="tru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Personas</a:t>
                      </a: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 mediante un archivo CSV o la integración del SSO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3387684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Asignar subadministradores y responsables de contenido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346715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Comprobar con el equipo técnico si queda alguna tarea pendiente antes del lanzamiento (si hacen falta integraciones)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3440711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false" sz="2400" b="false" i="false" u="none" strike="noStrike" kern="1200" cap="none" normalizeH="false" baseline="0" lang="es-ES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Community Light"/>
                          <a:ea typeface="+mn-ea"/>
                          <a:cs typeface="+mn-cs"/>
                        </a:rPr>
                        <a:t>Tener listo el email para el anuncio del estreno de LinkedIn Learning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920213"/>
                  </a:ext>
                </a:extLst>
              </a:tr>
            </a:tbl>
          </a:graphicData>
        </a:graphic>
      </p:graphicFrame>
      <p:pic>
        <p:nvPicPr>
          <p:cNvPr id="17" name="Graphic 16" descr="Checkmark with solid fill">
            <a:extLst>
              <a:ext uri="{FF2B5EF4-FFF2-40B4-BE49-F238E27FC236}">
                <a16:creationId xmlns:a16="http://schemas.microsoft.com/office/drawing/2014/main" id="{6C57CBBF-89A0-451C-A947-DCC3AB3C8C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370654" y="2523800"/>
            <a:ext cx="485070" cy="58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46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DA368A1-538E-4E5B-A25A-76F0BC48C9A7}">
  <ds:schemaRefs>
    <ds:schemaRef ds:uri="http://schemas.microsoft.com/office/infopath/2007/PartnerControls"/>
    <ds:schemaRef ds:uri="http://www.w3.org/XML/1998/namespace"/>
    <ds:schemaRef ds:uri="http://purl.org/dc/elements/1.1/"/>
    <ds:schemaRef ds:uri="59bb7149-415f-4d32-9240-8c8adac475b9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30e9df3-be65-4c73-a93b-d1236ebd677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1480</TotalTime>
  <Words>139</Words>
  <Application>Microsoft Macintosh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Community</vt:lpstr>
      <vt:lpstr>Community Light</vt:lpstr>
      <vt:lpstr>LKN Sans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Mary Healy</cp:lastModifiedBy>
  <cp:revision>61</cp:revision>
  <cp:lastPrinted>2019-03-04T21:05:23Z</cp:lastPrinted>
  <dcterms:created xsi:type="dcterms:W3CDTF">2018-10-18T20:47:17Z</dcterms:created>
  <dcterms:modified xsi:type="dcterms:W3CDTF">2021-04-15T17:01:19Z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