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34"/>
  </p:notesMasterIdLst>
  <p:sldIdLst>
    <p:sldId id="3710" r:id="rId2"/>
    <p:sldId id="3776" r:id="rId3"/>
    <p:sldId id="3783" r:id="rId4"/>
    <p:sldId id="3791" r:id="rId5"/>
    <p:sldId id="3777" r:id="rId6"/>
    <p:sldId id="3779" r:id="rId7"/>
    <p:sldId id="3780" r:id="rId8"/>
    <p:sldId id="3781" r:id="rId9"/>
    <p:sldId id="3784" r:id="rId10"/>
    <p:sldId id="3785" r:id="rId11"/>
    <p:sldId id="3786" r:id="rId12"/>
    <p:sldId id="3787" r:id="rId13"/>
    <p:sldId id="3788" r:id="rId14"/>
    <p:sldId id="3789" r:id="rId15"/>
    <p:sldId id="3790" r:id="rId16"/>
    <p:sldId id="3792" r:id="rId17"/>
    <p:sldId id="3793" r:id="rId18"/>
    <p:sldId id="3794" r:id="rId19"/>
    <p:sldId id="3795" r:id="rId20"/>
    <p:sldId id="3796" r:id="rId21"/>
    <p:sldId id="3797" r:id="rId22"/>
    <p:sldId id="3798" r:id="rId23"/>
    <p:sldId id="3799" r:id="rId24"/>
    <p:sldId id="3800" r:id="rId25"/>
    <p:sldId id="3801" r:id="rId26"/>
    <p:sldId id="3802" r:id="rId27"/>
    <p:sldId id="3805" r:id="rId28"/>
    <p:sldId id="3806" r:id="rId29"/>
    <p:sldId id="3807" r:id="rId30"/>
    <p:sldId id="3808" r:id="rId31"/>
    <p:sldId id="3809" r:id="rId32"/>
    <p:sldId id="3810" r:id="rId33"/>
  </p:sldIdLst>
  <p:sldSz cx="24387175"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23BD5E-3FE8-1BF6-280D-58AE79E0286F}" name="Jessica Feinstein" initials="JF" userId="S::jfeinste@linkedin.biz::27f095b9-4129-457d-8527-82b710261c71" providerId="AD"/>
  <p188:author id="{A2FA036C-7D10-6C4E-481D-B8FD54656753}" name="Paul Petrone" initials="PP" userId="S::ppetrone@linkedin.biz::03958cd3-0dcc-42e8-880f-c69c636cba66" providerId="AD"/>
  <p188:author id="{C151A494-3BDA-AF84-E1A5-391C1641382C}" name="Robert Firme" initials="RF" userId="S::rfirme@linkedin.biz::48ab0095-b744-4eb0-8f5e-cdf73bd39091" providerId="AD"/>
  <p188:author id="{D3DCDBCB-6B6B-0CA7-A774-27CCBE12FDC5}" name="Reggie Hanson" initials="RH" userId="S::rhanson@linkedin.biz::e5e7131d-5ae5-42ce-8e8c-bf3fa9f01fd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BE6EF"/>
    <a:srgbClr val="FEFAF6"/>
    <a:srgbClr val="44702B"/>
    <a:srgbClr val="B03F1F"/>
    <a:srgbClr val="556679"/>
    <a:srgbClr val="F7DFD7"/>
    <a:srgbClr val="B13F1F"/>
    <a:srgbClr val="0664C2"/>
    <a:srgbClr val="D6EBCE"/>
    <a:srgbClr val="F8E0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56"/>
    <p:restoredTop sz="94684"/>
  </p:normalViewPr>
  <p:slideViewPr>
    <p:cSldViewPr snapToGrid="0">
      <p:cViewPr varScale="1">
        <p:scale>
          <a:sx n="53" d="100"/>
          <a:sy n="53" d="100"/>
        </p:scale>
        <p:origin x="78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Hoja_de_c_lculo_de_Microsoft_Excel.xlsx"/></Relationships>
</file>

<file path=ppt/charts/_rels/chart2.xml.rels><?xml version="1.0" encoding="UTF-8" standalone="yes"?>
<Relationships xmlns="http://schemas.openxmlformats.org/package/2006/relationships"><Relationship Id="rId1" Type="http://schemas.openxmlformats.org/officeDocument/2006/relationships/package" Target="../embeddings/Hoja_de_c_lculo_de_Microsoft_Excel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rotación</c:v>
                </c:pt>
              </c:strCache>
            </c:strRef>
          </c:tx>
          <c:spPr>
            <a:solidFill>
              <a:srgbClr val="F3E2DD"/>
            </a:solidFill>
          </c:spPr>
          <c:dPt>
            <c:idx val="0"/>
            <c:bubble3D val="0"/>
            <c:spPr>
              <a:solidFill>
                <a:srgbClr val="0664C2"/>
              </a:solidFill>
              <a:ln w="19050">
                <a:solidFill>
                  <a:schemeClr val="lt1"/>
                </a:solidFill>
              </a:ln>
              <a:effectLst/>
            </c:spPr>
            <c:extLst>
              <c:ext xmlns:c16="http://schemas.microsoft.com/office/drawing/2014/chart" uri="{C3380CC4-5D6E-409C-BE32-E72D297353CC}">
                <c16:uniqueId val="{00000001-E05C-1643-959F-68D2401F83B4}"/>
              </c:ext>
            </c:extLst>
          </c:dPt>
          <c:dPt>
            <c:idx val="1"/>
            <c:bubble3D val="0"/>
            <c:spPr>
              <a:solidFill>
                <a:srgbClr val="DBE6EF"/>
              </a:solidFill>
              <a:ln w="19050">
                <a:solidFill>
                  <a:schemeClr val="lt1"/>
                </a:solidFill>
              </a:ln>
              <a:effectLst/>
            </c:spPr>
            <c:extLst>
              <c:ext xmlns:c16="http://schemas.microsoft.com/office/drawing/2014/chart" uri="{C3380CC4-5D6E-409C-BE32-E72D297353CC}">
                <c16:uniqueId val="{00000003-E05C-1643-959F-68D2401F83B4}"/>
              </c:ext>
            </c:extLst>
          </c:dPt>
          <c:cat>
            <c:strRef>
              <c:f>Sheet1!$A$2:$A$3</c:f>
              <c:strCache>
                <c:ptCount val="2"/>
                <c:pt idx="0">
                  <c:v>rotación</c:v>
                </c:pt>
                <c:pt idx="1">
                  <c:v>complemento</c:v>
                </c:pt>
              </c:strCache>
            </c:strRef>
          </c:cat>
          <c:val>
            <c:numRef>
              <c:f>Sheet1!$B$2:$B$3</c:f>
              <c:numCache>
                <c:formatCode>General</c:formatCode>
                <c:ptCount val="2"/>
                <c:pt idx="0">
                  <c:v>95</c:v>
                </c:pt>
                <c:pt idx="1">
                  <c:v>5</c:v>
                </c:pt>
              </c:numCache>
            </c:numRef>
          </c:val>
          <c:extLst>
            <c:ext xmlns:c16="http://schemas.microsoft.com/office/drawing/2014/chart" uri="{C3380CC4-5D6E-409C-BE32-E72D297353CC}">
              <c16:uniqueId val="{00000004-E05C-1643-959F-68D2401F83B4}"/>
            </c:ext>
          </c:extLst>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a:pPr>
      <a:endParaRPr lang="es-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rotación</c:v>
                </c:pt>
              </c:strCache>
            </c:strRef>
          </c:tx>
          <c:spPr>
            <a:solidFill>
              <a:srgbClr val="F3E2DD"/>
            </a:solidFill>
          </c:spPr>
          <c:dPt>
            <c:idx val="0"/>
            <c:bubble3D val="0"/>
            <c:spPr>
              <a:solidFill>
                <a:srgbClr val="0664C2"/>
              </a:solidFill>
              <a:ln w="19050">
                <a:solidFill>
                  <a:schemeClr val="lt1"/>
                </a:solidFill>
              </a:ln>
              <a:effectLst/>
            </c:spPr>
            <c:extLst>
              <c:ext xmlns:c16="http://schemas.microsoft.com/office/drawing/2014/chart" uri="{C3380CC4-5D6E-409C-BE32-E72D297353CC}">
                <c16:uniqueId val="{00000001-5080-0A4B-907C-EE7E5C73CDB8}"/>
              </c:ext>
            </c:extLst>
          </c:dPt>
          <c:dPt>
            <c:idx val="1"/>
            <c:bubble3D val="0"/>
            <c:spPr>
              <a:solidFill>
                <a:srgbClr val="DBE6EF"/>
              </a:solidFill>
              <a:ln w="19050">
                <a:solidFill>
                  <a:schemeClr val="lt1"/>
                </a:solidFill>
              </a:ln>
              <a:effectLst/>
            </c:spPr>
            <c:extLst>
              <c:ext xmlns:c16="http://schemas.microsoft.com/office/drawing/2014/chart" uri="{C3380CC4-5D6E-409C-BE32-E72D297353CC}">
                <c16:uniqueId val="{00000003-5080-0A4B-907C-EE7E5C73CDB8}"/>
              </c:ext>
            </c:extLst>
          </c:dPt>
          <c:cat>
            <c:strRef>
              <c:f>Sheet1!$A$2:$A$3</c:f>
              <c:strCache>
                <c:ptCount val="2"/>
                <c:pt idx="0">
                  <c:v>rotación</c:v>
                </c:pt>
                <c:pt idx="1">
                  <c:v>complemento</c:v>
                </c:pt>
              </c:strCache>
            </c:strRef>
          </c:cat>
          <c:val>
            <c:numRef>
              <c:f>Sheet1!$B$2:$B$3</c:f>
              <c:numCache>
                <c:formatCode>General</c:formatCode>
                <c:ptCount val="2"/>
                <c:pt idx="0">
                  <c:v>90</c:v>
                </c:pt>
                <c:pt idx="1">
                  <c:v>10</c:v>
                </c:pt>
              </c:numCache>
            </c:numRef>
          </c:val>
          <c:extLst>
            <c:ext xmlns:c16="http://schemas.microsoft.com/office/drawing/2014/chart" uri="{C3380CC4-5D6E-409C-BE32-E72D297353CC}">
              <c16:uniqueId val="{00000004-5080-0A4B-907C-EE7E5C73CDB8}"/>
            </c:ext>
          </c:extLst>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gap"/>
    <c:showDLblsOverMax val="0"/>
    <c:extLst/>
  </c:chart>
  <c:spPr>
    <a:noFill/>
    <a:ln>
      <a:noFill/>
    </a:ln>
    <a:effectLst/>
  </c:spPr>
  <c:txPr>
    <a:bodyPr/>
    <a:lstStyle/>
    <a:p>
      <a:pPr>
        <a:defRPr/>
      </a:pPr>
      <a:endParaRPr lang="es-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B7DA5B-3182-8642-B34F-7EA3EA40A944}" type="datetimeFigureOut">
              <a:rPr lang="en-US" smtClean="0"/>
              <a:t>10/7/21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D6BE04-478C-284C-85F5-3BA4FD0548AC}" type="slidenum">
              <a:rPr lang="en-US" smtClean="0"/>
              <a:t>‹Nº›</a:t>
            </a:fld>
            <a:endParaRPr lang="en-US"/>
          </a:p>
        </p:txBody>
      </p:sp>
    </p:spTree>
    <p:extLst>
      <p:ext uri="{BB962C8B-B14F-4D97-AF65-F5344CB8AC3E}">
        <p14:creationId xmlns:p14="http://schemas.microsoft.com/office/powerpoint/2010/main" val="3019443998"/>
      </p:ext>
    </p:extLst>
  </p:cSld>
  <p:clrMap bg1="lt1" tx1="dk1" bg2="lt2" tx2="dk2" accent1="accent1" accent2="accent2" accent3="accent3" accent4="accent4" accent5="accent5" accent6="accent6" hlink="hlink" folHlink="folHlink"/>
  <p:notesStyle>
    <a:lvl1pPr marL="0" algn="l" defTabSz="1828597" rtl="0" eaLnBrk="1" latinLnBrk="0" hangingPunct="1">
      <a:defRPr sz="2400" kern="1200">
        <a:solidFill>
          <a:schemeClr val="tx1"/>
        </a:solidFill>
        <a:latin typeface="+mn-lt"/>
        <a:ea typeface="+mn-ea"/>
        <a:cs typeface="+mn-cs"/>
      </a:defRPr>
    </a:lvl1pPr>
    <a:lvl2pPr marL="914300" algn="l" defTabSz="1828597" rtl="0" eaLnBrk="1" latinLnBrk="0" hangingPunct="1">
      <a:defRPr sz="2400" kern="1200">
        <a:solidFill>
          <a:schemeClr val="tx1"/>
        </a:solidFill>
        <a:latin typeface="+mn-lt"/>
        <a:ea typeface="+mn-ea"/>
        <a:cs typeface="+mn-cs"/>
      </a:defRPr>
    </a:lvl2pPr>
    <a:lvl3pPr marL="1828597" algn="l" defTabSz="1828597" rtl="0" eaLnBrk="1" latinLnBrk="0" hangingPunct="1">
      <a:defRPr sz="2400" kern="1200">
        <a:solidFill>
          <a:schemeClr val="tx1"/>
        </a:solidFill>
        <a:latin typeface="+mn-lt"/>
        <a:ea typeface="+mn-ea"/>
        <a:cs typeface="+mn-cs"/>
      </a:defRPr>
    </a:lvl3pPr>
    <a:lvl4pPr marL="2742897" algn="l" defTabSz="1828597" rtl="0" eaLnBrk="1" latinLnBrk="0" hangingPunct="1">
      <a:defRPr sz="2400" kern="1200">
        <a:solidFill>
          <a:schemeClr val="tx1"/>
        </a:solidFill>
        <a:latin typeface="+mn-lt"/>
        <a:ea typeface="+mn-ea"/>
        <a:cs typeface="+mn-cs"/>
      </a:defRPr>
    </a:lvl4pPr>
    <a:lvl5pPr marL="3657197" algn="l" defTabSz="1828597" rtl="0" eaLnBrk="1" latinLnBrk="0" hangingPunct="1">
      <a:defRPr sz="2400" kern="1200">
        <a:solidFill>
          <a:schemeClr val="tx1"/>
        </a:solidFill>
        <a:latin typeface="+mn-lt"/>
        <a:ea typeface="+mn-ea"/>
        <a:cs typeface="+mn-cs"/>
      </a:defRPr>
    </a:lvl5pPr>
    <a:lvl6pPr marL="4571497" algn="l" defTabSz="1828597" rtl="0" eaLnBrk="1" latinLnBrk="0" hangingPunct="1">
      <a:defRPr sz="2400" kern="1200">
        <a:solidFill>
          <a:schemeClr val="tx1"/>
        </a:solidFill>
        <a:latin typeface="+mn-lt"/>
        <a:ea typeface="+mn-ea"/>
        <a:cs typeface="+mn-cs"/>
      </a:defRPr>
    </a:lvl6pPr>
    <a:lvl7pPr marL="5485794" algn="l" defTabSz="1828597" rtl="0" eaLnBrk="1" latinLnBrk="0" hangingPunct="1">
      <a:defRPr sz="2400" kern="1200">
        <a:solidFill>
          <a:schemeClr val="tx1"/>
        </a:solidFill>
        <a:latin typeface="+mn-lt"/>
        <a:ea typeface="+mn-ea"/>
        <a:cs typeface="+mn-cs"/>
      </a:defRPr>
    </a:lvl7pPr>
    <a:lvl8pPr marL="6400094" algn="l" defTabSz="1828597" rtl="0" eaLnBrk="1" latinLnBrk="0" hangingPunct="1">
      <a:defRPr sz="2400" kern="1200">
        <a:solidFill>
          <a:schemeClr val="tx1"/>
        </a:solidFill>
        <a:latin typeface="+mn-lt"/>
        <a:ea typeface="+mn-ea"/>
        <a:cs typeface="+mn-cs"/>
      </a:defRPr>
    </a:lvl8pPr>
    <a:lvl9pPr marL="7314394" algn="l" defTabSz="182859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2400" marR="0" lvl="0" indent="0" algn="l" defTabSz="914400" rtl="0" eaLnBrk="1" fontAlgn="auto" latinLnBrk="0" hangingPunct="1">
              <a:lnSpc>
                <a:spcPct val="100000"/>
              </a:lnSpc>
              <a:spcBef>
                <a:spcPts val="0"/>
              </a:spcBef>
              <a:spcAft>
                <a:spcPts val="0"/>
              </a:spcAft>
              <a:buClrTx/>
              <a:buSzPts val="1200"/>
              <a:buFontTx/>
              <a:buNone/>
              <a:tabLst/>
              <a:defRPr/>
            </a:pPr>
            <a:endParaRPr lang="en-US" sz="1800" dirty="0">
              <a:solidFill>
                <a:srgbClr val="556679"/>
              </a:solidFill>
              <a:latin typeface="Community" panose="02000303040000020003" pitchFamily="2" charset="0"/>
            </a:endParaRPr>
          </a:p>
          <a:p>
            <a:pPr marL="152400" lvl="0" indent="0" algn="l" rtl="0">
              <a:spcBef>
                <a:spcPts val="0"/>
              </a:spcBef>
              <a:spcAft>
                <a:spcPts val="0"/>
              </a:spcAft>
              <a:buSzPts val="1200"/>
              <a:buNone/>
            </a:pPr>
            <a:endParaRPr lang="en-US" sz="1800" b="0" i="0" dirty="0">
              <a:latin typeface="Community" panose="02000303040000020003" pitchFamily="2" charset="0"/>
            </a:endParaRPr>
          </a:p>
        </p:txBody>
      </p:sp>
      <p:sp>
        <p:nvSpPr>
          <p:cNvPr id="4" name="Slide Number Placeholder 3"/>
          <p:cNvSpPr>
            <a:spLocks noGrp="1"/>
          </p:cNvSpPr>
          <p:nvPr>
            <p:ph type="sldNum" sz="quarter" idx="5"/>
          </p:nvPr>
        </p:nvSpPr>
        <p:spPr/>
        <p:txBody>
          <a:bodyPr/>
          <a:lstStyle/>
          <a:p>
            <a:pPr rtl="0"/>
            <a:fld id="{6C528159-1B8D-AA4E-B029-EAC82009EB07}" type="slidenum">
              <a:rPr/>
              <a:t>1</a:t>
            </a:fld>
            <a:endParaRPr/>
          </a:p>
        </p:txBody>
      </p:sp>
    </p:spTree>
    <p:extLst>
      <p:ext uri="{BB962C8B-B14F-4D97-AF65-F5344CB8AC3E}">
        <p14:creationId xmlns:p14="http://schemas.microsoft.com/office/powerpoint/2010/main" val="4228306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10</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57967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11</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638359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12</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16563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13</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479037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14</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94103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15</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739670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16</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860067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17</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158569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18</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52967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19</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3561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195152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20</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58294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21</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012050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22</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78835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23</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352667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24</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03924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25</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462484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26</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174528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27</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214287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28</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551958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29</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57875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800" dirty="0">
              <a:latin typeface="Community" panose="02000303040000020003" pitchFamily="2" charset="0"/>
            </a:endParaRPr>
          </a:p>
        </p:txBody>
      </p:sp>
      <p:sp>
        <p:nvSpPr>
          <p:cNvPr id="4" name="Slide Number Placeholder 3"/>
          <p:cNvSpPr>
            <a:spLocks noGrp="1"/>
          </p:cNvSpPr>
          <p:nvPr>
            <p:ph type="sldNum" sz="quarter" idx="5"/>
          </p:nvPr>
        </p:nvSpPr>
        <p:spPr/>
        <p:txBody>
          <a:bodyPr/>
          <a:lstStyle/>
          <a:p>
            <a:pPr rtl="0"/>
            <a:fld id="{CE803891-3E3C-A346-BB77-6295847CDB94}" type="slidenum">
              <a:rPr/>
              <a:t>3</a:t>
            </a:fld>
            <a:endParaRPr/>
          </a:p>
        </p:txBody>
      </p:sp>
    </p:spTree>
    <p:extLst>
      <p:ext uri="{BB962C8B-B14F-4D97-AF65-F5344CB8AC3E}">
        <p14:creationId xmlns:p14="http://schemas.microsoft.com/office/powerpoint/2010/main" val="5139439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30</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414415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31</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89819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32</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94116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4</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59401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5</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97460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6</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33896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7</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83257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8</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22573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ommunity" panose="02000303040000020003" pitchFamily="2" charset="0"/>
            </a:endParaRPr>
          </a:p>
        </p:txBody>
      </p:sp>
      <p:sp>
        <p:nvSpPr>
          <p:cNvPr id="4" name="Slide Number Placeholder 3"/>
          <p:cNvSpPr>
            <a:spLocks noGrp="1"/>
          </p:cNvSpPr>
          <p:nvPr>
            <p:ph type="sldNum" sz="quarter" idx="10"/>
          </p:nvPr>
        </p:nvSpPr>
        <p:spPr/>
        <p:txBody>
          <a:bodyPr/>
          <a:lstStyle/>
          <a:p>
            <a:pPr marL="0" marR="0" lvl="0" indent="0" algn="r" defTabSz="1828891" rtl="0" eaLnBrk="1" fontAlgn="auto" latinLnBrk="0" hangingPunct="1">
              <a:lnSpc>
                <a:spcPct val="100000"/>
              </a:lnSpc>
              <a:spcBef>
                <a:spcPct val="0"/>
              </a:spcBef>
              <a:spcAft>
                <a:spcPct val="0"/>
              </a:spcAft>
              <a:buClrTx/>
              <a:buSzTx/>
              <a:buFontTx/>
              <a:buNone/>
              <a:defRPr/>
            </a:pPr>
            <a:fld id="{C82A3EF7-70D2-6F43-B2CC-06F0F10C8C22}" type="slidenum">
              <a:rPr kumimoji="0" sz="1200" b="0" i="0" u="none" strike="noStrike" kern="1200" cap="none" normalizeH="0" baseline="0">
                <a:ln>
                  <a:noFill/>
                </a:ln>
                <a:solidFill>
                  <a:prstClr val="black"/>
                </a:solidFill>
                <a:effectLst/>
                <a:uLnTx/>
                <a:uFillTx/>
                <a:latin typeface="Calibri"/>
                <a:ea typeface="+mn-ea"/>
                <a:cs typeface="+mn-cs"/>
              </a:rPr>
              <a:pPr marL="0" marR="0" lvl="0" indent="0" algn="r" defTabSz="1828891" rtl="0" eaLnBrk="1" fontAlgn="auto" latinLnBrk="0" hangingPunct="1">
                <a:lnSpc>
                  <a:spcPct val="100000"/>
                </a:lnSpc>
                <a:spcBef>
                  <a:spcPct val="0"/>
                </a:spcBef>
                <a:spcAft>
                  <a:spcPct val="0"/>
                </a:spcAft>
                <a:buClrTx/>
                <a:buSzTx/>
                <a:buFontTx/>
                <a:buNone/>
                <a:defRPr/>
              </a:pPr>
              <a:t>9</a:t>
            </a:fld>
            <a:endParaRPr kumimoji="0" sz="1200" b="0" i="0" u="none" strike="noStrike" kern="1200" cap="none" normalizeH="0" baseline="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93310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8397" y="2244726"/>
            <a:ext cx="18290381" cy="4775200"/>
          </a:xfrm>
        </p:spPr>
        <p:txBody>
          <a:bodyPr anchor="b"/>
          <a:lstStyle>
            <a:lvl1pPr algn="ctr">
              <a:defRPr sz="12000"/>
            </a:lvl1pPr>
          </a:lstStyle>
          <a:p>
            <a:r>
              <a:rPr lang="en-US"/>
              <a:t>Click to edit Master title style</a:t>
            </a:r>
            <a:endParaRPr lang="en-US" dirty="0"/>
          </a:p>
        </p:txBody>
      </p:sp>
      <p:sp>
        <p:nvSpPr>
          <p:cNvPr id="3" name="Subtitle 2"/>
          <p:cNvSpPr>
            <a:spLocks noGrp="1"/>
          </p:cNvSpPr>
          <p:nvPr>
            <p:ph type="subTitle" idx="1"/>
          </p:nvPr>
        </p:nvSpPr>
        <p:spPr>
          <a:xfrm>
            <a:off x="3048397" y="7204076"/>
            <a:ext cx="18290381" cy="3311524"/>
          </a:xfrm>
        </p:spPr>
        <p:txBody>
          <a:bodyPr/>
          <a:lstStyle>
            <a:lvl1pPr marL="0" indent="0" algn="ctr">
              <a:buNone/>
              <a:defRPr sz="4800"/>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7CE020-C9D3-8342-B37A-5282A44BB7E7}" type="datetimeFigureOut">
              <a:rPr lang="en-US" smtClean="0"/>
              <a:t>10/7/21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‹Nº›</a:t>
            </a:fld>
            <a:endParaRPr lang="en-US"/>
          </a:p>
        </p:txBody>
      </p:sp>
    </p:spTree>
    <p:extLst>
      <p:ext uri="{BB962C8B-B14F-4D97-AF65-F5344CB8AC3E}">
        <p14:creationId xmlns:p14="http://schemas.microsoft.com/office/powerpoint/2010/main" val="2457964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CE020-C9D3-8342-B37A-5282A44BB7E7}" type="datetimeFigureOut">
              <a:rPr lang="en-US" smtClean="0"/>
              <a:t>10/7/21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‹Nº›</a:t>
            </a:fld>
            <a:endParaRPr lang="en-US"/>
          </a:p>
        </p:txBody>
      </p:sp>
    </p:spTree>
    <p:extLst>
      <p:ext uri="{BB962C8B-B14F-4D97-AF65-F5344CB8AC3E}">
        <p14:creationId xmlns:p14="http://schemas.microsoft.com/office/powerpoint/2010/main" val="1620303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52072" y="730250"/>
            <a:ext cx="5258485" cy="1162367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76618" y="730250"/>
            <a:ext cx="15470614" cy="116236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CE020-C9D3-8342-B37A-5282A44BB7E7}" type="datetimeFigureOut">
              <a:rPr lang="en-US" smtClean="0"/>
              <a:t>10/7/21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‹Nº›</a:t>
            </a:fld>
            <a:endParaRPr lang="en-US"/>
          </a:p>
        </p:txBody>
      </p:sp>
    </p:spTree>
    <p:extLst>
      <p:ext uri="{BB962C8B-B14F-4D97-AF65-F5344CB8AC3E}">
        <p14:creationId xmlns:p14="http://schemas.microsoft.com/office/powerpoint/2010/main" val="516728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16649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mp; Subtitle">
    <p:spTree>
      <p:nvGrpSpPr>
        <p:cNvPr id="1" name=""/>
        <p:cNvGrpSpPr/>
        <p:nvPr/>
      </p:nvGrpSpPr>
      <p:grpSpPr>
        <a:xfrm>
          <a:off x="0" y="0"/>
          <a:ext cx="0" cy="0"/>
          <a:chOff x="0" y="0"/>
          <a:chExt cx="0" cy="0"/>
        </a:xfrm>
      </p:grpSpPr>
      <p:sp>
        <p:nvSpPr>
          <p:cNvPr id="15" name="Text Placeholder 5">
            <a:extLst>
              <a:ext uri="{FF2B5EF4-FFF2-40B4-BE49-F238E27FC236}">
                <a16:creationId xmlns:a16="http://schemas.microsoft.com/office/drawing/2014/main" id="{9AC6BD4D-D643-9547-80C4-FD1A03F61C1D}"/>
              </a:ext>
            </a:extLst>
          </p:cNvPr>
          <p:cNvSpPr>
            <a:spLocks noGrp="1"/>
          </p:cNvSpPr>
          <p:nvPr>
            <p:ph type="body" sz="quarter" idx="10"/>
          </p:nvPr>
        </p:nvSpPr>
        <p:spPr>
          <a:xfrm>
            <a:off x="1388946" y="1279526"/>
            <a:ext cx="21611908" cy="907416"/>
          </a:xfrm>
        </p:spPr>
        <p:txBody>
          <a:bodyPr>
            <a:normAutofit/>
          </a:bodyPr>
          <a:lstStyle>
            <a:lvl1pPr marL="0" indent="0">
              <a:buFontTx/>
              <a:buNone/>
              <a:defRPr sz="6596" b="0" i="0">
                <a:solidFill>
                  <a:schemeClr val="accent2"/>
                </a:solidFill>
                <a:latin typeface="Community Light" panose="02000303040000020003" pitchFamily="2" charset="0"/>
              </a:defRPr>
            </a:lvl1pPr>
            <a:lvl2pPr marL="913990" indent="0">
              <a:buFontTx/>
              <a:buNone/>
              <a:defRPr b="0" i="0">
                <a:solidFill>
                  <a:schemeClr val="bg2"/>
                </a:solidFill>
                <a:latin typeface="LKN Sans Light" panose="02000303040000020003" pitchFamily="2" charset="0"/>
              </a:defRPr>
            </a:lvl2pPr>
            <a:lvl3pPr marL="1827976" indent="0">
              <a:buFontTx/>
              <a:buNone/>
              <a:defRPr b="0" i="0">
                <a:solidFill>
                  <a:schemeClr val="bg2"/>
                </a:solidFill>
                <a:latin typeface="LKN Sans Light" panose="02000303040000020003" pitchFamily="2" charset="0"/>
              </a:defRPr>
            </a:lvl3pPr>
            <a:lvl4pPr marL="2741966" indent="0">
              <a:buFontTx/>
              <a:buNone/>
              <a:defRPr b="0" i="0">
                <a:solidFill>
                  <a:schemeClr val="bg2"/>
                </a:solidFill>
                <a:latin typeface="LKN Sans Light" panose="02000303040000020003" pitchFamily="2" charset="0"/>
              </a:defRPr>
            </a:lvl4pPr>
            <a:lvl5pPr marL="3655952" indent="0">
              <a:buFontTx/>
              <a:buNone/>
              <a:defRPr b="0" i="0">
                <a:solidFill>
                  <a:schemeClr val="bg2"/>
                </a:solidFill>
                <a:latin typeface="LKN Sans Light" panose="02000303040000020003" pitchFamily="2" charset="0"/>
              </a:defRPr>
            </a:lvl5pPr>
          </a:lstStyle>
          <a:p>
            <a:pPr lvl="0"/>
            <a:r>
              <a:rPr lang="en-US"/>
              <a:t>Edit Master text styles</a:t>
            </a:r>
          </a:p>
        </p:txBody>
      </p:sp>
      <p:sp>
        <p:nvSpPr>
          <p:cNvPr id="16" name="Text Placeholder 8">
            <a:extLst>
              <a:ext uri="{FF2B5EF4-FFF2-40B4-BE49-F238E27FC236}">
                <a16:creationId xmlns:a16="http://schemas.microsoft.com/office/drawing/2014/main" id="{862C563E-1C76-004E-9470-67C8287E2234}"/>
              </a:ext>
            </a:extLst>
          </p:cNvPr>
          <p:cNvSpPr>
            <a:spLocks noGrp="1"/>
          </p:cNvSpPr>
          <p:nvPr>
            <p:ph type="body" sz="quarter" idx="11"/>
          </p:nvPr>
        </p:nvSpPr>
        <p:spPr>
          <a:xfrm>
            <a:off x="1388946" y="2200714"/>
            <a:ext cx="21611908" cy="1371600"/>
          </a:xfrm>
        </p:spPr>
        <p:txBody>
          <a:bodyPr lIns="109728">
            <a:normAutofit/>
          </a:bodyPr>
          <a:lstStyle>
            <a:lvl1pPr marL="0" indent="0">
              <a:buFontTx/>
              <a:buNone/>
              <a:defRPr sz="4400" b="0" i="0">
                <a:solidFill>
                  <a:schemeClr val="accent6"/>
                </a:solidFill>
                <a:latin typeface="Community Light" panose="02000303040000020003" pitchFamily="2" charset="0"/>
              </a:defRPr>
            </a:lvl1pPr>
            <a:lvl2pPr marL="913990" indent="0">
              <a:buFontTx/>
              <a:buNone/>
              <a:defRPr b="0" i="0">
                <a:solidFill>
                  <a:schemeClr val="accent6"/>
                </a:solidFill>
                <a:latin typeface="LKN Sans Light" panose="02000303040000020003" pitchFamily="2" charset="0"/>
              </a:defRPr>
            </a:lvl2pPr>
            <a:lvl3pPr marL="1827976" indent="0">
              <a:buFontTx/>
              <a:buNone/>
              <a:defRPr b="0" i="0">
                <a:solidFill>
                  <a:schemeClr val="accent6"/>
                </a:solidFill>
                <a:latin typeface="LKN Sans Light" panose="02000303040000020003" pitchFamily="2" charset="0"/>
              </a:defRPr>
            </a:lvl3pPr>
            <a:lvl4pPr marL="2741966" indent="0">
              <a:buFontTx/>
              <a:buNone/>
              <a:defRPr b="0" i="0">
                <a:solidFill>
                  <a:schemeClr val="accent6"/>
                </a:solidFill>
                <a:latin typeface="LKN Sans Light" panose="02000303040000020003" pitchFamily="2" charset="0"/>
              </a:defRPr>
            </a:lvl4pPr>
            <a:lvl5pPr marL="3655952" indent="0">
              <a:buFontTx/>
              <a:buNone/>
              <a:defRPr b="0" i="0">
                <a:solidFill>
                  <a:schemeClr val="accent6"/>
                </a:solidFill>
                <a:latin typeface="LKN Sans Light" panose="02000303040000020003" pitchFamily="2" charset="0"/>
              </a:defRPr>
            </a:lvl5pPr>
          </a:lstStyle>
          <a:p>
            <a:pPr lvl="0"/>
            <a:r>
              <a:rPr lang="en-US"/>
              <a:t>Edit Master text styles</a:t>
            </a:r>
          </a:p>
        </p:txBody>
      </p:sp>
    </p:spTree>
    <p:extLst>
      <p:ext uri="{BB962C8B-B14F-4D97-AF65-F5344CB8AC3E}">
        <p14:creationId xmlns:p14="http://schemas.microsoft.com/office/powerpoint/2010/main" val="349934770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CE020-C9D3-8342-B37A-5282A44BB7E7}" type="datetimeFigureOut">
              <a:rPr lang="en-US" smtClean="0"/>
              <a:t>10/7/21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‹Nº›</a:t>
            </a:fld>
            <a:endParaRPr lang="en-US"/>
          </a:p>
        </p:txBody>
      </p:sp>
    </p:spTree>
    <p:extLst>
      <p:ext uri="{BB962C8B-B14F-4D97-AF65-F5344CB8AC3E}">
        <p14:creationId xmlns:p14="http://schemas.microsoft.com/office/powerpoint/2010/main" val="523942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3917" y="3419477"/>
            <a:ext cx="21033938" cy="5705474"/>
          </a:xfrm>
        </p:spPr>
        <p:txBody>
          <a:bodyPr anchor="b"/>
          <a:lstStyle>
            <a:lvl1pPr>
              <a:defRPr sz="12000"/>
            </a:lvl1pPr>
          </a:lstStyle>
          <a:p>
            <a:r>
              <a:rPr lang="en-US"/>
              <a:t>Click to edit Master title style</a:t>
            </a:r>
            <a:endParaRPr lang="en-US" dirty="0"/>
          </a:p>
        </p:txBody>
      </p:sp>
      <p:sp>
        <p:nvSpPr>
          <p:cNvPr id="3" name="Text Placeholder 2"/>
          <p:cNvSpPr>
            <a:spLocks noGrp="1"/>
          </p:cNvSpPr>
          <p:nvPr>
            <p:ph type="body" idx="1"/>
          </p:nvPr>
        </p:nvSpPr>
        <p:spPr>
          <a:xfrm>
            <a:off x="1663917" y="9178927"/>
            <a:ext cx="21033938" cy="3000374"/>
          </a:xfrm>
        </p:spPr>
        <p:txBody>
          <a:bodyPr/>
          <a:lstStyle>
            <a:lvl1pPr marL="0" indent="0">
              <a:buNone/>
              <a:defRPr sz="4800">
                <a:solidFill>
                  <a:schemeClr val="tx1">
                    <a:tint val="75000"/>
                  </a:schemeClr>
                </a:solidFill>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7CE020-C9D3-8342-B37A-5282A44BB7E7}" type="datetimeFigureOut">
              <a:rPr lang="en-US" smtClean="0"/>
              <a:t>10/7/21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B3E8EA-51DB-F140-B9DD-D75A92D37EAC}" type="slidenum">
              <a:rPr lang="en-US" smtClean="0"/>
              <a:t>‹Nº›</a:t>
            </a:fld>
            <a:endParaRPr lang="en-US"/>
          </a:p>
        </p:txBody>
      </p:sp>
    </p:spTree>
    <p:extLst>
      <p:ext uri="{BB962C8B-B14F-4D97-AF65-F5344CB8AC3E}">
        <p14:creationId xmlns:p14="http://schemas.microsoft.com/office/powerpoint/2010/main" val="3052004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676618" y="3651250"/>
            <a:ext cx="10364549"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2346008" y="3651250"/>
            <a:ext cx="10364549"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7CE020-C9D3-8342-B37A-5282A44BB7E7}" type="datetimeFigureOut">
              <a:rPr lang="en-US" smtClean="0"/>
              <a:t>10/7/21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3E8EA-51DB-F140-B9DD-D75A92D37EAC}" type="slidenum">
              <a:rPr lang="en-US" smtClean="0"/>
              <a:t>‹Nº›</a:t>
            </a:fld>
            <a:endParaRPr lang="en-US"/>
          </a:p>
        </p:txBody>
      </p:sp>
    </p:spTree>
    <p:extLst>
      <p:ext uri="{BB962C8B-B14F-4D97-AF65-F5344CB8AC3E}">
        <p14:creationId xmlns:p14="http://schemas.microsoft.com/office/powerpoint/2010/main" val="1565840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9795" y="730251"/>
            <a:ext cx="21033938" cy="2651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679796" y="3362326"/>
            <a:ext cx="10316917"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4" name="Content Placeholder 3"/>
          <p:cNvSpPr>
            <a:spLocks noGrp="1"/>
          </p:cNvSpPr>
          <p:nvPr>
            <p:ph sz="half" idx="2"/>
          </p:nvPr>
        </p:nvSpPr>
        <p:spPr>
          <a:xfrm>
            <a:off x="1679796" y="5010150"/>
            <a:ext cx="10316917"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2346007" y="3362326"/>
            <a:ext cx="10367726"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6" name="Content Placeholder 5"/>
          <p:cNvSpPr>
            <a:spLocks noGrp="1"/>
          </p:cNvSpPr>
          <p:nvPr>
            <p:ph sz="quarter" idx="4"/>
          </p:nvPr>
        </p:nvSpPr>
        <p:spPr>
          <a:xfrm>
            <a:off x="12346007" y="5010150"/>
            <a:ext cx="10367726"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CE020-C9D3-8342-B37A-5282A44BB7E7}" type="datetimeFigureOut">
              <a:rPr lang="en-US" smtClean="0"/>
              <a:t>10/7/21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B3E8EA-51DB-F140-B9DD-D75A92D37EAC}" type="slidenum">
              <a:rPr lang="en-US" smtClean="0"/>
              <a:t>‹Nº›</a:t>
            </a:fld>
            <a:endParaRPr lang="en-US"/>
          </a:p>
        </p:txBody>
      </p:sp>
    </p:spTree>
    <p:extLst>
      <p:ext uri="{BB962C8B-B14F-4D97-AF65-F5344CB8AC3E}">
        <p14:creationId xmlns:p14="http://schemas.microsoft.com/office/powerpoint/2010/main" val="51481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7CE020-C9D3-8342-B37A-5282A44BB7E7}" type="datetimeFigureOut">
              <a:rPr lang="en-US" smtClean="0"/>
              <a:t>10/7/21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B3E8EA-51DB-F140-B9DD-D75A92D37EAC}" type="slidenum">
              <a:rPr lang="en-US" smtClean="0"/>
              <a:t>‹Nº›</a:t>
            </a:fld>
            <a:endParaRPr lang="en-US"/>
          </a:p>
        </p:txBody>
      </p:sp>
    </p:spTree>
    <p:extLst>
      <p:ext uri="{BB962C8B-B14F-4D97-AF65-F5344CB8AC3E}">
        <p14:creationId xmlns:p14="http://schemas.microsoft.com/office/powerpoint/2010/main" val="381549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7CE020-C9D3-8342-B37A-5282A44BB7E7}" type="datetimeFigureOut">
              <a:rPr lang="en-US" smtClean="0"/>
              <a:t>10/7/21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B3E8EA-51DB-F140-B9DD-D75A92D37EAC}" type="slidenum">
              <a:rPr lang="en-US" smtClean="0"/>
              <a:t>‹Nº›</a:t>
            </a:fld>
            <a:endParaRPr lang="en-US"/>
          </a:p>
        </p:txBody>
      </p:sp>
    </p:spTree>
    <p:extLst>
      <p:ext uri="{BB962C8B-B14F-4D97-AF65-F5344CB8AC3E}">
        <p14:creationId xmlns:p14="http://schemas.microsoft.com/office/powerpoint/2010/main" val="126132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796" y="914400"/>
            <a:ext cx="7865498" cy="3200400"/>
          </a:xfrm>
        </p:spPr>
        <p:txBody>
          <a:bodyPr anchor="b"/>
          <a:lstStyle>
            <a:lvl1pPr>
              <a:defRPr sz="6400"/>
            </a:lvl1pPr>
          </a:lstStyle>
          <a:p>
            <a:r>
              <a:rPr lang="en-US"/>
              <a:t>Click to edit Master title style</a:t>
            </a:r>
            <a:endParaRPr lang="en-US" dirty="0"/>
          </a:p>
        </p:txBody>
      </p:sp>
      <p:sp>
        <p:nvSpPr>
          <p:cNvPr id="3" name="Content Placeholder 2"/>
          <p:cNvSpPr>
            <a:spLocks noGrp="1"/>
          </p:cNvSpPr>
          <p:nvPr>
            <p:ph idx="1"/>
          </p:nvPr>
        </p:nvSpPr>
        <p:spPr>
          <a:xfrm>
            <a:off x="10367726" y="1974851"/>
            <a:ext cx="12346007"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679796" y="4114800"/>
            <a:ext cx="7865498"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F07CE020-C9D3-8342-B37A-5282A44BB7E7}" type="datetimeFigureOut">
              <a:rPr lang="en-US" smtClean="0"/>
              <a:t>10/7/21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3E8EA-51DB-F140-B9DD-D75A92D37EAC}" type="slidenum">
              <a:rPr lang="en-US" smtClean="0"/>
              <a:t>‹Nº›</a:t>
            </a:fld>
            <a:endParaRPr lang="en-US"/>
          </a:p>
        </p:txBody>
      </p:sp>
    </p:spTree>
    <p:extLst>
      <p:ext uri="{BB962C8B-B14F-4D97-AF65-F5344CB8AC3E}">
        <p14:creationId xmlns:p14="http://schemas.microsoft.com/office/powerpoint/2010/main" val="3043861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796" y="914400"/>
            <a:ext cx="7865498" cy="3200400"/>
          </a:xfrm>
        </p:spPr>
        <p:txBody>
          <a:bodyPr anchor="b"/>
          <a:lstStyle>
            <a:lvl1pPr>
              <a:defRPr sz="6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367726" y="1974851"/>
            <a:ext cx="12346007" cy="9747250"/>
          </a:xfrm>
        </p:spPr>
        <p:txBody>
          <a:bodyPr anchor="t"/>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r>
              <a:rPr lang="en-US"/>
              <a:t>Click icon to add picture</a:t>
            </a:r>
            <a:endParaRPr lang="en-US" dirty="0"/>
          </a:p>
        </p:txBody>
      </p:sp>
      <p:sp>
        <p:nvSpPr>
          <p:cNvPr id="4" name="Text Placeholder 3"/>
          <p:cNvSpPr>
            <a:spLocks noGrp="1"/>
          </p:cNvSpPr>
          <p:nvPr>
            <p:ph type="body" sz="half" idx="2"/>
          </p:nvPr>
        </p:nvSpPr>
        <p:spPr>
          <a:xfrm>
            <a:off x="1679796" y="4114800"/>
            <a:ext cx="7865498"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F07CE020-C9D3-8342-B37A-5282A44BB7E7}" type="datetimeFigureOut">
              <a:rPr lang="en-US" smtClean="0"/>
              <a:t>10/7/21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3E8EA-51DB-F140-B9DD-D75A92D37EAC}" type="slidenum">
              <a:rPr lang="en-US" smtClean="0"/>
              <a:t>‹Nº›</a:t>
            </a:fld>
            <a:endParaRPr lang="en-US"/>
          </a:p>
        </p:txBody>
      </p:sp>
    </p:spTree>
    <p:extLst>
      <p:ext uri="{BB962C8B-B14F-4D97-AF65-F5344CB8AC3E}">
        <p14:creationId xmlns:p14="http://schemas.microsoft.com/office/powerpoint/2010/main" val="4081777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619" y="730251"/>
            <a:ext cx="21033938" cy="2651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6619" y="3651250"/>
            <a:ext cx="21033938" cy="87026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676618" y="12712701"/>
            <a:ext cx="5487114" cy="730250"/>
          </a:xfrm>
          <a:prstGeom prst="rect">
            <a:avLst/>
          </a:prstGeom>
        </p:spPr>
        <p:txBody>
          <a:bodyPr vert="horz" lIns="91440" tIns="45720" rIns="91440" bIns="45720" rtlCol="0" anchor="ctr"/>
          <a:lstStyle>
            <a:lvl1pPr algn="l">
              <a:defRPr sz="2400">
                <a:solidFill>
                  <a:schemeClr val="tx1">
                    <a:tint val="75000"/>
                  </a:schemeClr>
                </a:solidFill>
              </a:defRPr>
            </a:lvl1pPr>
          </a:lstStyle>
          <a:p>
            <a:fld id="{F07CE020-C9D3-8342-B37A-5282A44BB7E7}" type="datetimeFigureOut">
              <a:rPr lang="en-US" smtClean="0"/>
              <a:t>10/7/21</a:t>
            </a:fld>
            <a:endParaRPr lang="en-US"/>
          </a:p>
        </p:txBody>
      </p:sp>
      <p:sp>
        <p:nvSpPr>
          <p:cNvPr id="5" name="Footer Placeholder 4"/>
          <p:cNvSpPr>
            <a:spLocks noGrp="1"/>
          </p:cNvSpPr>
          <p:nvPr>
            <p:ph type="ftr" sz="quarter" idx="3"/>
          </p:nvPr>
        </p:nvSpPr>
        <p:spPr>
          <a:xfrm>
            <a:off x="8078252" y="12712701"/>
            <a:ext cx="8230672"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223443" y="12712701"/>
            <a:ext cx="5487114"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35B3E8EA-51DB-F140-B9DD-D75A92D37EAC}" type="slidenum">
              <a:rPr lang="en-US" smtClean="0"/>
              <a:t>‹Nº›</a:t>
            </a:fld>
            <a:endParaRPr lang="en-US"/>
          </a:p>
        </p:txBody>
      </p:sp>
    </p:spTree>
    <p:extLst>
      <p:ext uri="{BB962C8B-B14F-4D97-AF65-F5344CB8AC3E}">
        <p14:creationId xmlns:p14="http://schemas.microsoft.com/office/powerpoint/2010/main" val="203241942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8" Type="http://schemas.openxmlformats.org/officeDocument/2006/relationships/hyperlink" Target="https://www.linkedin.com/learning/improving-your-listening-skills" TargetMode="External"/><Relationship Id="rId3" Type="http://schemas.openxmlformats.org/officeDocument/2006/relationships/image" Target="../media/image3.emf"/><Relationship Id="rId7" Type="http://schemas.openxmlformats.org/officeDocument/2006/relationships/hyperlink" Target="https://www.linkedin.com/learning/unconscious-bias" TargetMode="External"/><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hyperlink" Target="https://www.linkedin.com/learning/topics/remote-work" TargetMode="External"/><Relationship Id="rId5" Type="http://schemas.openxmlformats.org/officeDocument/2006/relationships/hyperlink" Target="https://www.linkedin.com/learning-login/share?forceAccount=false&amp;redirect=https%3A%2F%2Fwww.linkedin.com%2Flearning%2Fcollections%2F6661385877790564353%3Ftrk%3Dshare_collection_url&amp;account=2272970" TargetMode="External"/><Relationship Id="rId4" Type="http://schemas.openxmlformats.org/officeDocument/2006/relationships/hyperlink" Target="https://www.linkedin.com/learning/how-to-use-linkedin-learning/advance-your-skills-with-linkedin-learning-2" TargetMode="External"/><Relationship Id="rId9"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13.xml"/><Relationship Id="rId5" Type="http://schemas.openxmlformats.org/officeDocument/2006/relationships/hyperlink" Target="https://learning.linkedin.com/content/dam/me/learning/en-us/pdfs/linkedin-learning-workplace-learning-report-2018.pdf" TargetMode="Externa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3.emf"/><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3.xml"/><Relationship Id="rId6" Type="http://schemas.openxmlformats.org/officeDocument/2006/relationships/image" Target="../media/image7.png"/><Relationship Id="rId5" Type="http://schemas.openxmlformats.org/officeDocument/2006/relationships/hyperlink" Target="https://learning.linkedin.com/customer-success-center/resources/linkedin-learning-content-maps" TargetMode="Externa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4.xml"/><Relationship Id="rId1" Type="http://schemas.openxmlformats.org/officeDocument/2006/relationships/slideLayout" Target="../slideLayouts/slideLayout13.xml"/><Relationship Id="rId5" Type="http://schemas.openxmlformats.org/officeDocument/2006/relationships/hyperlink" Target="https://learning.linkedin.com/resources/workplace-learning-report" TargetMode="Externa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6.xml"/><Relationship Id="rId1" Type="http://schemas.openxmlformats.org/officeDocument/2006/relationships/slideLayout" Target="../slideLayouts/slideLayout13.xml"/><Relationship Id="rId5" Type="http://schemas.openxmlformats.org/officeDocument/2006/relationships/image" Target="../media/image10.jp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7.xml"/><Relationship Id="rId1" Type="http://schemas.openxmlformats.org/officeDocument/2006/relationships/slideLayout" Target="../slideLayouts/slideLayout13.xml"/><Relationship Id="rId5" Type="http://schemas.openxmlformats.org/officeDocument/2006/relationships/hyperlink" Target="https://learning.linkedin.com/blog/learning-thought-leadership/workplace-learning-report--government-edition" TargetMode="Externa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9.xml"/><Relationship Id="rId1" Type="http://schemas.openxmlformats.org/officeDocument/2006/relationships/slideLayout" Target="../slideLayouts/slideLayout13.xml"/><Relationship Id="rId5" Type="http://schemas.openxmlformats.org/officeDocument/2006/relationships/image" Target="../media/image11.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hyperlink" Target="https://learning.linkedin.com/blog/learning-thought-leadership/workplace-learning-report--government-edition" TargetMode="Externa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0.xml"/><Relationship Id="rId1" Type="http://schemas.openxmlformats.org/officeDocument/2006/relationships/slideLayout" Target="../slideLayouts/slideLayout13.xml"/><Relationship Id="rId5" Type="http://schemas.openxmlformats.org/officeDocument/2006/relationships/hyperlink" Target="https://learning.linkedin.com/content/dam/me/learning/en-us/pdfs/linkedin-learning-workplace-learning-report-2018.pdf" TargetMode="Externa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2.xml"/><Relationship Id="rId1" Type="http://schemas.openxmlformats.org/officeDocument/2006/relationships/slideLayout" Target="../slideLayouts/slideLayout13.xml"/><Relationship Id="rId6" Type="http://schemas.openxmlformats.org/officeDocument/2006/relationships/image" Target="../media/image12.jpg"/><Relationship Id="rId5" Type="http://schemas.openxmlformats.org/officeDocument/2006/relationships/hyperlink" Target="https://learning.linkedin.com/blog/learning-thought-leadership/how-the-state-of-missouri-is-using-linkedin-learning-to-build-a-" TargetMode="Externa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3.xml"/><Relationship Id="rId1" Type="http://schemas.openxmlformats.org/officeDocument/2006/relationships/slideLayout" Target="../slideLayouts/slideLayout13.xml"/><Relationship Id="rId5" Type="http://schemas.openxmlformats.org/officeDocument/2006/relationships/hyperlink" Target="https://learning.linkedin.com/content/dam/me/learning/en-us/pdfs/linkedin-learning-workplace-learning-report-2018.pdf" TargetMode="Externa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4.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14.jpg"/><Relationship Id="rId2" Type="http://schemas.openxmlformats.org/officeDocument/2006/relationships/notesSlide" Target="../notesSlides/notesSlide25.xml"/><Relationship Id="rId1" Type="http://schemas.openxmlformats.org/officeDocument/2006/relationships/slideLayout" Target="../slideLayouts/slideLayout13.xml"/><Relationship Id="rId6" Type="http://schemas.openxmlformats.org/officeDocument/2006/relationships/image" Target="../media/image13.png"/><Relationship Id="rId5" Type="http://schemas.openxmlformats.org/officeDocument/2006/relationships/hyperlink" Target="https://www.youtube.com/watch?v=lS2XdEhpn6s" TargetMode="Externa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6.xml"/><Relationship Id="rId1" Type="http://schemas.openxmlformats.org/officeDocument/2006/relationships/slideLayout" Target="../slideLayouts/slideLayout13.xml"/><Relationship Id="rId5" Type="http://schemas.openxmlformats.org/officeDocument/2006/relationships/hyperlink" Target="https://learning.linkedin.com/resources/leading-with-learning" TargetMode="Externa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16.jpg"/><Relationship Id="rId2" Type="http://schemas.openxmlformats.org/officeDocument/2006/relationships/notesSlide" Target="../notesSlides/notesSlide27.xml"/><Relationship Id="rId1" Type="http://schemas.openxmlformats.org/officeDocument/2006/relationships/slideLayout" Target="../slideLayouts/slideLayout13.xml"/><Relationship Id="rId6" Type="http://schemas.openxmlformats.org/officeDocument/2006/relationships/image" Target="../media/image15.jpeg"/><Relationship Id="rId5" Type="http://schemas.openxmlformats.org/officeDocument/2006/relationships/hyperlink" Target="https://learning.linkedin.com/blog/learning-thought-leadership/how-the-government-of-ventura-county-is-using-linkedin-learning-" TargetMode="Externa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8.xml"/><Relationship Id="rId1" Type="http://schemas.openxmlformats.org/officeDocument/2006/relationships/slideLayout" Target="../slideLayouts/slideLayout13.xml"/><Relationship Id="rId6" Type="http://schemas.openxmlformats.org/officeDocument/2006/relationships/image" Target="../media/image17.jpeg"/><Relationship Id="rId5" Type="http://schemas.openxmlformats.org/officeDocument/2006/relationships/image" Target="../media/image15.jpeg"/><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9.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0.xml"/><Relationship Id="rId1" Type="http://schemas.openxmlformats.org/officeDocument/2006/relationships/slideLayout" Target="../slideLayouts/slideLayout13.xml"/><Relationship Id="rId5" Type="http://schemas.openxmlformats.org/officeDocument/2006/relationships/image" Target="../media/image18.jpg"/><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2.xml"/><Relationship Id="rId1" Type="http://schemas.openxmlformats.org/officeDocument/2006/relationships/slideLayout" Target="../slideLayouts/slideLayout13.xml"/><Relationship Id="rId5" Type="http://schemas.openxmlformats.org/officeDocument/2006/relationships/image" Target="../media/image19.jp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5.jp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6.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99F9EFF-4204-8342-B1A3-9DF3A4BB9A8C}"/>
              </a:ext>
            </a:extLst>
          </p:cNvPr>
          <p:cNvSpPr/>
          <p:nvPr/>
        </p:nvSpPr>
        <p:spPr>
          <a:xfrm>
            <a:off x="0" y="-203200"/>
            <a:ext cx="5006975" cy="14274800"/>
          </a:xfrm>
          <a:prstGeom prst="rect">
            <a:avLst/>
          </a:prstGeom>
          <a:solidFill>
            <a:srgbClr val="F8E0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close up of a sign&#10;&#10;Description automatically generated">
            <a:extLst>
              <a:ext uri="{FF2B5EF4-FFF2-40B4-BE49-F238E27FC236}">
                <a16:creationId xmlns:a16="http://schemas.microsoft.com/office/drawing/2014/main" id="{A7C02DF7-8CA0-5440-9888-5A2B4911C445}"/>
              </a:ext>
            </a:extLst>
          </p:cNvPr>
          <p:cNvPicPr>
            <a:picLocks noChangeAspect="1"/>
          </p:cNvPicPr>
          <p:nvPr/>
        </p:nvPicPr>
        <p:blipFill>
          <a:blip r:embed="rId3"/>
          <a:stretch>
            <a:fillRect/>
          </a:stretch>
        </p:blipFill>
        <p:spPr>
          <a:xfrm>
            <a:off x="19362483" y="12215812"/>
            <a:ext cx="3710729" cy="509572"/>
          </a:xfrm>
          <a:prstGeom prst="rect">
            <a:avLst/>
          </a:prstGeom>
        </p:spPr>
      </p:pic>
      <p:grpSp>
        <p:nvGrpSpPr>
          <p:cNvPr id="7" name="Group 6">
            <a:extLst>
              <a:ext uri="{FF2B5EF4-FFF2-40B4-BE49-F238E27FC236}">
                <a16:creationId xmlns:a16="http://schemas.microsoft.com/office/drawing/2014/main" id="{1D9DE64F-BAD3-CF49-B7F1-04DEE1DD161F}"/>
              </a:ext>
            </a:extLst>
          </p:cNvPr>
          <p:cNvGrpSpPr/>
          <p:nvPr/>
        </p:nvGrpSpPr>
        <p:grpSpPr>
          <a:xfrm>
            <a:off x="12193587" y="1859980"/>
            <a:ext cx="11412371" cy="9996039"/>
            <a:chOff x="12236116" y="1626642"/>
            <a:chExt cx="11412371" cy="9996039"/>
          </a:xfrm>
        </p:grpSpPr>
        <p:sp>
          <p:nvSpPr>
            <p:cNvPr id="8" name="Title 2">
              <a:extLst>
                <a:ext uri="{FF2B5EF4-FFF2-40B4-BE49-F238E27FC236}">
                  <a16:creationId xmlns:a16="http://schemas.microsoft.com/office/drawing/2014/main" id="{1AB0AE7C-A62D-C346-817C-4C3DA7DF77F2}"/>
                </a:ext>
              </a:extLst>
            </p:cNvPr>
            <p:cNvSpPr txBox="1">
              <a:spLocks/>
            </p:cNvSpPr>
            <p:nvPr/>
          </p:nvSpPr>
          <p:spPr>
            <a:xfrm>
              <a:off x="12236116" y="1626642"/>
              <a:ext cx="11412371" cy="4920319"/>
            </a:xfrm>
            <a:prstGeom prst="rect">
              <a:avLst/>
            </a:prstGeom>
          </p:spPr>
          <p:txBody>
            <a:bodyPr lIns="0" tIns="0" rIns="0" bIns="0"/>
            <a:lstStyle>
              <a:lvl1pPr algn="l" defTabSz="1828800" rtl="0" eaLnBrk="1" latinLnBrk="0" hangingPunct="1">
                <a:lnSpc>
                  <a:spcPct val="90000"/>
                </a:lnSpc>
                <a:spcBef>
                  <a:spcPct val="0"/>
                </a:spcBef>
                <a:buNone/>
                <a:defRPr sz="6600" kern="1200" baseline="0">
                  <a:solidFill>
                    <a:srgbClr val="915907"/>
                  </a:solidFill>
                  <a:latin typeface="Community Light" panose="02000303040000020003" pitchFamily="2" charset="0"/>
                  <a:ea typeface="+mj-ea"/>
                  <a:cs typeface="+mj-cs"/>
                </a:defRPr>
              </a:lvl1pPr>
            </a:lstStyle>
            <a:p>
              <a:pPr rtl="0"/>
              <a:r>
                <a:rPr lang="es-ES" sz="9400" dirty="0">
                  <a:solidFill>
                    <a:srgbClr val="B13F1F"/>
                  </a:solidFill>
                </a:rPr>
                <a:t>10 estrategias comprobadas para implicar al personal de la administración pública en la formación online.</a:t>
              </a:r>
            </a:p>
            <a:p>
              <a:endParaRPr lang="en-GB" sz="11000" dirty="0">
                <a:solidFill>
                  <a:srgbClr val="4472C4"/>
                </a:solidFill>
              </a:endParaRPr>
            </a:p>
          </p:txBody>
        </p:sp>
        <p:sp>
          <p:nvSpPr>
            <p:cNvPr id="9" name="Text Placeholder 3">
              <a:extLst>
                <a:ext uri="{FF2B5EF4-FFF2-40B4-BE49-F238E27FC236}">
                  <a16:creationId xmlns:a16="http://schemas.microsoft.com/office/drawing/2014/main" id="{2201E068-7E84-5949-907A-1B35DEC7A9C2}"/>
                </a:ext>
              </a:extLst>
            </p:cNvPr>
            <p:cNvSpPr txBox="1">
              <a:spLocks/>
            </p:cNvSpPr>
            <p:nvPr/>
          </p:nvSpPr>
          <p:spPr>
            <a:xfrm>
              <a:off x="12236116" y="9422463"/>
              <a:ext cx="10615866" cy="2200218"/>
            </a:xfrm>
            <a:prstGeom prst="rect">
              <a:avLst/>
            </a:prstGeom>
          </p:spPr>
          <p:txBody>
            <a:bodyPr lIns="0" tIns="0" rIns="0" bIns="0"/>
            <a:lstStyle>
              <a:lvl1pPr marL="0" indent="0" algn="l" defTabSz="1828800" rtl="0" eaLnBrk="1" latinLnBrk="0" hangingPunct="1">
                <a:lnSpc>
                  <a:spcPct val="90000"/>
                </a:lnSpc>
                <a:spcBef>
                  <a:spcPts val="2000"/>
                </a:spcBef>
                <a:buFont typeface="Arial" panose="020B0604020202020204" pitchFamily="34" charset="0"/>
                <a:buNone/>
                <a:defRPr sz="5600" kern="1200" baseline="0">
                  <a:solidFill>
                    <a:srgbClr val="56687A"/>
                  </a:solidFill>
                  <a:latin typeface="Community Light" panose="02000303040000020003" pitchFamily="2" charset="0"/>
                  <a:ea typeface="+mn-ea"/>
                  <a:cs typeface="+mn-cs"/>
                </a:defRPr>
              </a:lvl1pPr>
              <a:lvl2pPr marL="914400" indent="0" algn="l" defTabSz="1828800" rtl="0" eaLnBrk="1" latinLnBrk="0" hangingPunct="1">
                <a:lnSpc>
                  <a:spcPct val="90000"/>
                </a:lnSpc>
                <a:spcBef>
                  <a:spcPts val="1000"/>
                </a:spcBef>
                <a:buFont typeface="Arial" panose="020B0604020202020204" pitchFamily="34" charset="0"/>
                <a:buNone/>
                <a:defRPr sz="4800" kern="1200" baseline="0">
                  <a:solidFill>
                    <a:srgbClr val="56687A"/>
                  </a:solidFill>
                  <a:latin typeface="Community Light" panose="02000303040000020003" pitchFamily="2" charset="0"/>
                  <a:ea typeface="+mn-ea"/>
                  <a:cs typeface="+mn-cs"/>
                </a:defRPr>
              </a:lvl2pPr>
              <a:lvl3pPr marL="1828800" indent="0" algn="l" defTabSz="1828800" rtl="0" eaLnBrk="1" latinLnBrk="0" hangingPunct="1">
                <a:lnSpc>
                  <a:spcPct val="90000"/>
                </a:lnSpc>
                <a:spcBef>
                  <a:spcPts val="1000"/>
                </a:spcBef>
                <a:buFont typeface="Arial" panose="020B0604020202020204" pitchFamily="34" charset="0"/>
                <a:buNone/>
                <a:defRPr sz="4000" kern="1200" baseline="0">
                  <a:solidFill>
                    <a:srgbClr val="56687A"/>
                  </a:solidFill>
                  <a:latin typeface="Community Light" panose="02000303040000020003" pitchFamily="2" charset="0"/>
                  <a:ea typeface="+mn-ea"/>
                  <a:cs typeface="+mn-cs"/>
                </a:defRPr>
              </a:lvl3pPr>
              <a:lvl4pPr marL="2743200" indent="0" algn="l" defTabSz="1828800" rtl="0" eaLnBrk="1" latinLnBrk="0" hangingPunct="1">
                <a:lnSpc>
                  <a:spcPct val="90000"/>
                </a:lnSpc>
                <a:spcBef>
                  <a:spcPts val="1000"/>
                </a:spcBef>
                <a:buFont typeface="Arial" panose="020B0604020202020204" pitchFamily="34" charset="0"/>
                <a:buNone/>
                <a:defRPr sz="3600" kern="1200" baseline="0">
                  <a:solidFill>
                    <a:srgbClr val="56687A"/>
                  </a:solidFill>
                  <a:latin typeface="Community Light" panose="02000303040000020003" pitchFamily="2" charset="0"/>
                  <a:ea typeface="+mn-ea"/>
                  <a:cs typeface="+mn-cs"/>
                </a:defRPr>
              </a:lvl4pPr>
              <a:lvl5pPr marL="3657600" indent="0" algn="l" defTabSz="1828800" rtl="0" eaLnBrk="1" latinLnBrk="0" hangingPunct="1">
                <a:lnSpc>
                  <a:spcPct val="90000"/>
                </a:lnSpc>
                <a:spcBef>
                  <a:spcPts val="1000"/>
                </a:spcBef>
                <a:buFont typeface="Arial" panose="020B0604020202020204" pitchFamily="34" charset="0"/>
                <a:buNone/>
                <a:defRPr sz="3600" kern="1200" baseline="0">
                  <a:solidFill>
                    <a:srgbClr val="56687A"/>
                  </a:solidFill>
                  <a:latin typeface="Community Light"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rtl="0">
                <a:lnSpc>
                  <a:spcPct val="100000"/>
                </a:lnSpc>
              </a:pPr>
              <a:r>
                <a:rPr lang="es-ES" sz="4800" dirty="0"/>
                <a:t>Una guía para impulsar el uso eficaz de LinkedIn </a:t>
              </a:r>
              <a:r>
                <a:rPr lang="es-ES" sz="4800" dirty="0" err="1"/>
                <a:t>Learning</a:t>
              </a:r>
              <a:r>
                <a:rPr lang="es-ES" sz="4800" dirty="0"/>
                <a:t> en tu administración pública.</a:t>
              </a:r>
            </a:p>
          </p:txBody>
        </p:sp>
      </p:grpSp>
      <p:sp>
        <p:nvSpPr>
          <p:cNvPr id="16" name="Google Shape;277;p58">
            <a:extLst>
              <a:ext uri="{FF2B5EF4-FFF2-40B4-BE49-F238E27FC236}">
                <a16:creationId xmlns:a16="http://schemas.microsoft.com/office/drawing/2014/main" id="{D25002D1-AF08-5042-89E6-24F3F79F02A4}"/>
              </a:ext>
            </a:extLst>
          </p:cNvPr>
          <p:cNvSpPr txBox="1"/>
          <p:nvPr/>
        </p:nvSpPr>
        <p:spPr>
          <a:xfrm>
            <a:off x="1340310" y="12934500"/>
            <a:ext cx="1999482" cy="588876"/>
          </a:xfrm>
          <a:prstGeom prst="rect">
            <a:avLst/>
          </a:prstGeom>
          <a:noFill/>
          <a:ln>
            <a:noFill/>
          </a:ln>
        </p:spPr>
        <p:txBody>
          <a:bodyPr spcFirstLastPara="1" wrap="square" lIns="0" tIns="0" rIns="0" bIns="0" anchor="t" anchorCtr="0">
            <a:noAutofit/>
          </a:bodyPr>
          <a:lstStyle/>
          <a:p>
            <a:pPr lvl="0" rtl="0">
              <a:lnSpc>
                <a:spcPct val="90000"/>
              </a:lnSpc>
            </a:pPr>
            <a:r>
              <a:rPr lang="es-ES" sz="1800">
                <a:solidFill>
                  <a:srgbClr val="556879"/>
                </a:solidFill>
                <a:latin typeface="Community Light" panose="02000303040000020003" pitchFamily="2" charset="0"/>
                <a:ea typeface="Century Gothic"/>
                <a:cs typeface="Century Gothic"/>
                <a:sym typeface="Century Gothic"/>
              </a:rPr>
              <a:t>Creación: 18/8/20</a:t>
            </a:r>
          </a:p>
        </p:txBody>
      </p:sp>
      <p:pic>
        <p:nvPicPr>
          <p:cNvPr id="3" name="Picture 2">
            <a:extLst>
              <a:ext uri="{FF2B5EF4-FFF2-40B4-BE49-F238E27FC236}">
                <a16:creationId xmlns:a16="http://schemas.microsoft.com/office/drawing/2014/main" id="{BF2D4E81-5637-3047-97B8-96335AD6EC68}"/>
              </a:ext>
            </a:extLst>
          </p:cNvPr>
          <p:cNvPicPr>
            <a:picLocks noChangeAspect="1"/>
          </p:cNvPicPr>
          <p:nvPr/>
        </p:nvPicPr>
        <p:blipFill>
          <a:blip r:embed="rId4"/>
          <a:stretch>
            <a:fillRect/>
          </a:stretch>
        </p:blipFill>
        <p:spPr>
          <a:xfrm>
            <a:off x="-1364381" y="800895"/>
            <a:ext cx="12129122" cy="12129122"/>
          </a:xfrm>
          <a:prstGeom prst="ellipse">
            <a:avLst/>
          </a:prstGeom>
        </p:spPr>
      </p:pic>
    </p:spTree>
    <p:extLst>
      <p:ext uri="{BB962C8B-B14F-4D97-AF65-F5344CB8AC3E}">
        <p14:creationId xmlns:p14="http://schemas.microsoft.com/office/powerpoint/2010/main" val="2009440692"/>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F4725D87-AE5A-D240-9E42-9785F16896CE}"/>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8" name="Group 7">
            <a:extLst>
              <a:ext uri="{FF2B5EF4-FFF2-40B4-BE49-F238E27FC236}">
                <a16:creationId xmlns:a16="http://schemas.microsoft.com/office/drawing/2014/main" id="{EDC1FF29-2964-3D4D-A30E-350721905A3E}"/>
              </a:ext>
            </a:extLst>
          </p:cNvPr>
          <p:cNvGrpSpPr/>
          <p:nvPr/>
        </p:nvGrpSpPr>
        <p:grpSpPr>
          <a:xfrm>
            <a:off x="1050539" y="1366216"/>
            <a:ext cx="5490158" cy="5728850"/>
            <a:chOff x="1352331" y="4353898"/>
            <a:chExt cx="4437408" cy="5728850"/>
          </a:xfrm>
        </p:grpSpPr>
        <p:sp>
          <p:nvSpPr>
            <p:cNvPr id="31" name="Rectangle 30">
              <a:extLst>
                <a:ext uri="{FF2B5EF4-FFF2-40B4-BE49-F238E27FC236}">
                  <a16:creationId xmlns:a16="http://schemas.microsoft.com/office/drawing/2014/main" id="{1943DB4B-6622-0242-BF6C-1FF9D3BD4A66}"/>
                </a:ext>
              </a:extLst>
            </p:cNvPr>
            <p:cNvSpPr/>
            <p:nvPr/>
          </p:nvSpPr>
          <p:spPr>
            <a:xfrm>
              <a:off x="1352331" y="4353898"/>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dirty="0">
                  <a:solidFill>
                    <a:srgbClr val="0664C2"/>
                  </a:solidFill>
                  <a:latin typeface="Community" panose="02000303040000020003" pitchFamily="2" charset="0"/>
                  <a:cs typeface="Arial"/>
                </a:rPr>
                <a:t>Estrategia de administración 3</a:t>
              </a:r>
            </a:p>
          </p:txBody>
        </p:sp>
        <p:sp>
          <p:nvSpPr>
            <p:cNvPr id="38" name="Rectangle 37">
              <a:extLst>
                <a:ext uri="{FF2B5EF4-FFF2-40B4-BE49-F238E27FC236}">
                  <a16:creationId xmlns:a16="http://schemas.microsoft.com/office/drawing/2014/main" id="{D79E4B11-C034-954F-B906-3F2CDA7CE9A1}"/>
                </a:ext>
              </a:extLst>
            </p:cNvPr>
            <p:cNvSpPr/>
            <p:nvPr/>
          </p:nvSpPr>
          <p:spPr>
            <a:xfrm>
              <a:off x="1352331" y="6138934"/>
              <a:ext cx="4400545" cy="39438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000" dirty="0">
                  <a:solidFill>
                    <a:srgbClr val="0465C3"/>
                  </a:solidFill>
                  <a:latin typeface="Community Light"/>
                  <a:cs typeface="Arial"/>
                </a:rPr>
                <a:t>Haz recomendaciones el primer día</a:t>
              </a:r>
            </a:p>
          </p:txBody>
        </p:sp>
        <p:cxnSp>
          <p:nvCxnSpPr>
            <p:cNvPr id="3" name="Straight Connector 2">
              <a:extLst>
                <a:ext uri="{FF2B5EF4-FFF2-40B4-BE49-F238E27FC236}">
                  <a16:creationId xmlns:a16="http://schemas.microsoft.com/office/drawing/2014/main" id="{9F90EA1E-FB70-DE4C-9CC1-178C1302033B}"/>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37" name="TextBox 36">
            <a:extLst>
              <a:ext uri="{FF2B5EF4-FFF2-40B4-BE49-F238E27FC236}">
                <a16:creationId xmlns:a16="http://schemas.microsoft.com/office/drawing/2014/main" id="{9C1F6B4A-1C57-C744-9383-3664CE91F707}"/>
              </a:ext>
            </a:extLst>
          </p:cNvPr>
          <p:cNvSpPr txBox="1"/>
          <p:nvPr/>
        </p:nvSpPr>
        <p:spPr>
          <a:xfrm>
            <a:off x="7856521" y="5452713"/>
            <a:ext cx="4131188" cy="603242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Añade un curso o vídeo a la invitación o los mensajes de bienvenida para dirigir a los usuarios al contenido adecuado directamente.</a:t>
            </a:r>
            <a:br>
              <a:rPr lang="en-US" sz="3600" dirty="0">
                <a:solidFill>
                  <a:srgbClr val="5E6869"/>
                </a:solidFill>
                <a:latin typeface="Community Light"/>
                <a:cs typeface="Arial"/>
              </a:rPr>
            </a:br>
            <a:br>
              <a:rPr lang="en-US" sz="3600" dirty="0">
                <a:solidFill>
                  <a:srgbClr val="5E6869"/>
                </a:solidFill>
                <a:latin typeface="Community Light"/>
                <a:cs typeface="Arial"/>
              </a:rPr>
            </a:br>
            <a:r>
              <a:rPr lang="es-ES" sz="2600">
                <a:solidFill>
                  <a:srgbClr val="44702B"/>
                </a:solidFill>
                <a:latin typeface="Community Light" panose="02000303040000020003" pitchFamily="2" charset="0"/>
                <a:cs typeface="Arial"/>
              </a:rPr>
              <a:t>Ejemplo: </a:t>
            </a:r>
            <a:r>
              <a:rPr lang="es-ES" sz="2600">
                <a:solidFill>
                  <a:srgbClr val="0664C2"/>
                </a:solidFill>
                <a:latin typeface="Community Light" panose="02000303040000020003" pitchFamily="2" charset="0"/>
                <a:cs typeface="Arial"/>
                <a:hlinkClick r:id="rId4"/>
              </a:rPr>
              <a:t>Cómo usar LinkedIn Learning </a:t>
            </a:r>
            <a:r>
              <a:rPr lang="es-ES" sz="2600">
                <a:solidFill>
                  <a:srgbClr val="44702B"/>
                </a:solidFill>
                <a:latin typeface="Community Light" panose="02000303040000020003" pitchFamily="2" charset="0"/>
                <a:cs typeface="Arial"/>
              </a:rPr>
              <a:t>(curso) o </a:t>
            </a:r>
            <a:r>
              <a:rPr lang="es-ES" sz="2600">
                <a:solidFill>
                  <a:srgbClr val="0664C2"/>
                </a:solidFill>
                <a:latin typeface="Community Light" panose="02000303040000020003" pitchFamily="2" charset="0"/>
                <a:cs typeface="Arial"/>
                <a:hlinkClick r:id="rId5"/>
              </a:rPr>
              <a:t>Colección de inicio rápido de LinkedIn Learning </a:t>
            </a:r>
            <a:r>
              <a:rPr lang="es-ES" sz="2600">
                <a:solidFill>
                  <a:srgbClr val="0664C2"/>
                </a:solidFill>
                <a:latin typeface="Community Light" panose="02000303040000020003" pitchFamily="2" charset="0"/>
                <a:cs typeface="Arial"/>
              </a:rPr>
              <a:t> </a:t>
            </a:r>
            <a:r>
              <a:rPr lang="es-ES" sz="2600">
                <a:solidFill>
                  <a:srgbClr val="44702B"/>
                </a:solidFill>
                <a:latin typeface="Community Light" panose="02000303040000020003" pitchFamily="2" charset="0"/>
                <a:cs typeface="Arial"/>
              </a:rPr>
              <a:t>(colección)</a:t>
            </a:r>
          </a:p>
        </p:txBody>
      </p:sp>
      <p:cxnSp>
        <p:nvCxnSpPr>
          <p:cNvPr id="46" name="Straight Connector 45">
            <a:extLst>
              <a:ext uri="{FF2B5EF4-FFF2-40B4-BE49-F238E27FC236}">
                <a16:creationId xmlns:a16="http://schemas.microsoft.com/office/drawing/2014/main" id="{52E3A60D-E7AE-9343-A90D-470B6C8E4B85}"/>
              </a:ext>
            </a:extLst>
          </p:cNvPr>
          <p:cNvCxnSpPr>
            <a:cxnSpLocks/>
          </p:cNvCxnSpPr>
          <p:nvPr/>
        </p:nvCxnSpPr>
        <p:spPr>
          <a:xfrm>
            <a:off x="-2309440" y="2012495"/>
            <a:ext cx="0" cy="9238601"/>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A264825-D634-D34B-8BAB-8FDAAE7A46EA}"/>
              </a:ext>
            </a:extLst>
          </p:cNvPr>
          <p:cNvSpPr txBox="1"/>
          <p:nvPr/>
        </p:nvSpPr>
        <p:spPr>
          <a:xfrm>
            <a:off x="7758389"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5E6869"/>
                </a:solidFill>
                <a:latin typeface="Community" panose="02000303040000020003" pitchFamily="2" charset="0"/>
                <a:cs typeface="Arial"/>
              </a:rPr>
              <a:t>¿Qué contenido deberías asignar el primer día?</a:t>
            </a:r>
          </a:p>
        </p:txBody>
      </p:sp>
      <p:sp>
        <p:nvSpPr>
          <p:cNvPr id="41" name="TextBox 40">
            <a:extLst>
              <a:ext uri="{FF2B5EF4-FFF2-40B4-BE49-F238E27FC236}">
                <a16:creationId xmlns:a16="http://schemas.microsoft.com/office/drawing/2014/main" id="{5E0278FB-9AB1-884B-BE26-464004A63AA0}"/>
              </a:ext>
            </a:extLst>
          </p:cNvPr>
          <p:cNvSpPr txBox="1"/>
          <p:nvPr/>
        </p:nvSpPr>
        <p:spPr>
          <a:xfrm>
            <a:off x="8734645" y="3508816"/>
            <a:ext cx="3320534"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600">
                <a:solidFill>
                  <a:srgbClr val="0664C2"/>
                </a:solidFill>
                <a:latin typeface="Community Light" panose="02000303040000020003" pitchFamily="2" charset="0"/>
                <a:cs typeface="Arial" panose="020B0604020202020204" pitchFamily="34" charset="0"/>
              </a:rPr>
              <a:t>Una guía de bienvenida.</a:t>
            </a:r>
          </a:p>
        </p:txBody>
      </p:sp>
      <p:grpSp>
        <p:nvGrpSpPr>
          <p:cNvPr id="2" name="Group 1">
            <a:extLst>
              <a:ext uri="{FF2B5EF4-FFF2-40B4-BE49-F238E27FC236}">
                <a16:creationId xmlns:a16="http://schemas.microsoft.com/office/drawing/2014/main" id="{69522927-F54B-4042-89CF-8204225116C4}"/>
              </a:ext>
            </a:extLst>
          </p:cNvPr>
          <p:cNvGrpSpPr/>
          <p:nvPr/>
        </p:nvGrpSpPr>
        <p:grpSpPr>
          <a:xfrm>
            <a:off x="7856521" y="3567361"/>
            <a:ext cx="584698" cy="587024"/>
            <a:chOff x="7856521" y="4136749"/>
            <a:chExt cx="584698" cy="587024"/>
          </a:xfrm>
        </p:grpSpPr>
        <p:sp>
          <p:nvSpPr>
            <p:cNvPr id="42" name="Oval 41">
              <a:extLst>
                <a:ext uri="{FF2B5EF4-FFF2-40B4-BE49-F238E27FC236}">
                  <a16:creationId xmlns:a16="http://schemas.microsoft.com/office/drawing/2014/main" id="{61E61644-8CC4-8847-8410-1FA1D8C79399}"/>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43" name="TextBox 42">
              <a:extLst>
                <a:ext uri="{FF2B5EF4-FFF2-40B4-BE49-F238E27FC236}">
                  <a16:creationId xmlns:a16="http://schemas.microsoft.com/office/drawing/2014/main" id="{E7C9A7DA-F0CA-E247-AE8C-6D0F0CA2290E}"/>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es-ES" sz="3800">
                  <a:solidFill>
                    <a:srgbClr val="0664C2"/>
                  </a:solidFill>
                  <a:latin typeface="Community" panose="02000303040000020003" pitchFamily="2" charset="0"/>
                  <a:cs typeface="AvenirNext LT Pro Regular"/>
                </a:rPr>
                <a:t>1</a:t>
              </a:r>
            </a:p>
          </p:txBody>
        </p:sp>
      </p:grpSp>
      <p:sp>
        <p:nvSpPr>
          <p:cNvPr id="47" name="TextBox 46">
            <a:extLst>
              <a:ext uri="{FF2B5EF4-FFF2-40B4-BE49-F238E27FC236}">
                <a16:creationId xmlns:a16="http://schemas.microsoft.com/office/drawing/2014/main" id="{D774843C-040B-C148-8C10-D5BF25AB9F4E}"/>
              </a:ext>
            </a:extLst>
          </p:cNvPr>
          <p:cNvSpPr txBox="1"/>
          <p:nvPr/>
        </p:nvSpPr>
        <p:spPr>
          <a:xfrm>
            <a:off x="13353328" y="5452713"/>
            <a:ext cx="4131188" cy="563231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Despierta el interés por aprender con vídeos breves sobre tus programas o temas actuales, como el </a:t>
            </a:r>
            <a:r>
              <a:rPr lang="es-ES" sz="3600">
                <a:solidFill>
                  <a:srgbClr val="5E6869"/>
                </a:solidFill>
                <a:latin typeface="Community Light"/>
                <a:cs typeface="Arial"/>
                <a:hlinkClick r:id="rId6"/>
              </a:rPr>
              <a:t>teletrabajo</a:t>
            </a:r>
            <a:r>
              <a:rPr lang="es-ES" sz="3600">
                <a:solidFill>
                  <a:srgbClr val="5E6869"/>
                </a:solidFill>
                <a:latin typeface="Community Light"/>
                <a:cs typeface="Arial"/>
              </a:rPr>
              <a:t> o los </a:t>
            </a:r>
            <a:r>
              <a:rPr lang="es-ES" sz="3600">
                <a:solidFill>
                  <a:srgbClr val="5E6869"/>
                </a:solidFill>
                <a:latin typeface="Community Light"/>
                <a:cs typeface="Arial"/>
                <a:hlinkClick r:id="rId7"/>
              </a:rPr>
              <a:t>sesgos inconscientes</a:t>
            </a:r>
            <a:r>
              <a:rPr lang="es-ES" sz="3600">
                <a:solidFill>
                  <a:srgbClr val="5E6869"/>
                </a:solidFill>
                <a:latin typeface="Community Light"/>
                <a:cs typeface="Arial"/>
              </a:rPr>
              <a:t>.</a:t>
            </a:r>
            <a:br>
              <a:rPr lang="en-US" sz="3600" dirty="0">
                <a:solidFill>
                  <a:srgbClr val="5E6869"/>
                </a:solidFill>
                <a:latin typeface="Community Light"/>
                <a:cs typeface="Arial"/>
              </a:rPr>
            </a:br>
            <a:br>
              <a:rPr lang="en-US" sz="3600" dirty="0">
                <a:solidFill>
                  <a:srgbClr val="5E6869"/>
                </a:solidFill>
                <a:latin typeface="Community Light"/>
                <a:cs typeface="Arial"/>
              </a:rPr>
            </a:br>
            <a:r>
              <a:rPr lang="es-ES" sz="2600">
                <a:solidFill>
                  <a:srgbClr val="0664C2"/>
                </a:solidFill>
                <a:latin typeface="Community Light" panose="02000303040000020003" pitchFamily="2" charset="0"/>
                <a:cs typeface="Arial"/>
              </a:rPr>
              <a:t>Sugerencia: incluye un vídeo recomendado en todas las comunicaciones por email.</a:t>
            </a:r>
          </a:p>
        </p:txBody>
      </p:sp>
      <p:sp>
        <p:nvSpPr>
          <p:cNvPr id="48" name="TextBox 47">
            <a:extLst>
              <a:ext uri="{FF2B5EF4-FFF2-40B4-BE49-F238E27FC236}">
                <a16:creationId xmlns:a16="http://schemas.microsoft.com/office/drawing/2014/main" id="{8825E32B-0DB6-7B4C-A02E-16EE9664F79B}"/>
              </a:ext>
            </a:extLst>
          </p:cNvPr>
          <p:cNvSpPr txBox="1"/>
          <p:nvPr/>
        </p:nvSpPr>
        <p:spPr>
          <a:xfrm>
            <a:off x="14200857" y="3510554"/>
            <a:ext cx="3302859"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600">
                <a:solidFill>
                  <a:srgbClr val="0664C2"/>
                </a:solidFill>
                <a:latin typeface="Community Light" panose="02000303040000020003" pitchFamily="2" charset="0"/>
                <a:cs typeface="Arial" panose="020B0604020202020204" pitchFamily="34" charset="0"/>
              </a:rPr>
              <a:t>Problemas más recurrentes.</a:t>
            </a:r>
          </a:p>
        </p:txBody>
      </p:sp>
      <p:grpSp>
        <p:nvGrpSpPr>
          <p:cNvPr id="49" name="Group 48">
            <a:extLst>
              <a:ext uri="{FF2B5EF4-FFF2-40B4-BE49-F238E27FC236}">
                <a16:creationId xmlns:a16="http://schemas.microsoft.com/office/drawing/2014/main" id="{76C900B0-9E24-1C45-898A-597C107FBD38}"/>
              </a:ext>
            </a:extLst>
          </p:cNvPr>
          <p:cNvGrpSpPr/>
          <p:nvPr/>
        </p:nvGrpSpPr>
        <p:grpSpPr>
          <a:xfrm>
            <a:off x="13353328" y="3567361"/>
            <a:ext cx="584698" cy="587024"/>
            <a:chOff x="7856521" y="4136749"/>
            <a:chExt cx="584698" cy="587024"/>
          </a:xfrm>
        </p:grpSpPr>
        <p:sp>
          <p:nvSpPr>
            <p:cNvPr id="50" name="Oval 49">
              <a:extLst>
                <a:ext uri="{FF2B5EF4-FFF2-40B4-BE49-F238E27FC236}">
                  <a16:creationId xmlns:a16="http://schemas.microsoft.com/office/drawing/2014/main" id="{7413B7EE-9712-4A40-916F-76CF4C0364C1}"/>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51" name="TextBox 50">
              <a:extLst>
                <a:ext uri="{FF2B5EF4-FFF2-40B4-BE49-F238E27FC236}">
                  <a16:creationId xmlns:a16="http://schemas.microsoft.com/office/drawing/2014/main" id="{26011827-1A15-CB41-B734-EE8FB04A3C4C}"/>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es-ES" sz="3800">
                  <a:solidFill>
                    <a:srgbClr val="0664C2"/>
                  </a:solidFill>
                  <a:latin typeface="Community" panose="02000303040000020003" pitchFamily="2" charset="0"/>
                  <a:cs typeface="AvenirNext LT Pro Regular"/>
                </a:rPr>
                <a:t>2</a:t>
              </a:r>
            </a:p>
          </p:txBody>
        </p:sp>
      </p:grpSp>
      <p:sp>
        <p:nvSpPr>
          <p:cNvPr id="52" name="TextBox 51">
            <a:extLst>
              <a:ext uri="{FF2B5EF4-FFF2-40B4-BE49-F238E27FC236}">
                <a16:creationId xmlns:a16="http://schemas.microsoft.com/office/drawing/2014/main" id="{BA12FD29-050E-A340-9787-EEE56A57C7B4}"/>
              </a:ext>
            </a:extLst>
          </p:cNvPr>
          <p:cNvSpPr txBox="1"/>
          <p:nvPr/>
        </p:nvSpPr>
        <p:spPr>
          <a:xfrm>
            <a:off x="18874273" y="5452713"/>
            <a:ext cx="4131188" cy="418576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Identifica alguna necesidad que afecte a toda tu organización y ofrece recomendaciones sencillas para abordarla.</a:t>
            </a:r>
            <a:br>
              <a:rPr lang="en-US" sz="3600" dirty="0">
                <a:solidFill>
                  <a:srgbClr val="5E6869"/>
                </a:solidFill>
                <a:latin typeface="Community Light"/>
                <a:cs typeface="Arial"/>
              </a:rPr>
            </a:br>
            <a:br>
              <a:rPr lang="en-US" sz="3600" dirty="0">
                <a:solidFill>
                  <a:srgbClr val="5E6869"/>
                </a:solidFill>
                <a:latin typeface="Community Light"/>
                <a:cs typeface="Arial"/>
              </a:rPr>
            </a:br>
            <a:r>
              <a:rPr lang="es-ES" sz="2600">
                <a:solidFill>
                  <a:srgbClr val="5E6869"/>
                </a:solidFill>
                <a:latin typeface="Community Light" panose="02000303040000020003" pitchFamily="2" charset="0"/>
                <a:cs typeface="Arial"/>
              </a:rPr>
              <a:t>Ejemplo: </a:t>
            </a:r>
            <a:r>
              <a:rPr lang="es-ES" sz="2600">
                <a:solidFill>
                  <a:srgbClr val="5E6869"/>
                </a:solidFill>
                <a:latin typeface="Community Light" panose="02000303040000020003" pitchFamily="2" charset="0"/>
                <a:cs typeface="Arial"/>
                <a:hlinkClick r:id="rId8"/>
              </a:rPr>
              <a:t>Cómo mejorar tus aptitudes de escucha</a:t>
            </a:r>
          </a:p>
        </p:txBody>
      </p:sp>
      <p:sp>
        <p:nvSpPr>
          <p:cNvPr id="53" name="TextBox 52">
            <a:extLst>
              <a:ext uri="{FF2B5EF4-FFF2-40B4-BE49-F238E27FC236}">
                <a16:creationId xmlns:a16="http://schemas.microsoft.com/office/drawing/2014/main" id="{AE38A717-4E2A-7044-9A9E-E9757F7735E9}"/>
              </a:ext>
            </a:extLst>
          </p:cNvPr>
          <p:cNvSpPr txBox="1"/>
          <p:nvPr/>
        </p:nvSpPr>
        <p:spPr>
          <a:xfrm>
            <a:off x="19697664" y="3508816"/>
            <a:ext cx="3344957"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600">
                <a:solidFill>
                  <a:srgbClr val="0664C2"/>
                </a:solidFill>
                <a:latin typeface="Community Light" panose="02000303040000020003" pitchFamily="2" charset="0"/>
                <a:cs typeface="Arial" panose="020B0604020202020204" pitchFamily="34" charset="0"/>
              </a:rPr>
              <a:t>Un tema prioritario.</a:t>
            </a:r>
          </a:p>
        </p:txBody>
      </p:sp>
      <p:grpSp>
        <p:nvGrpSpPr>
          <p:cNvPr id="54" name="Group 53">
            <a:extLst>
              <a:ext uri="{FF2B5EF4-FFF2-40B4-BE49-F238E27FC236}">
                <a16:creationId xmlns:a16="http://schemas.microsoft.com/office/drawing/2014/main" id="{CC28102C-EDC8-C14B-AE15-BA2AE4940ACE}"/>
              </a:ext>
            </a:extLst>
          </p:cNvPr>
          <p:cNvGrpSpPr/>
          <p:nvPr/>
        </p:nvGrpSpPr>
        <p:grpSpPr>
          <a:xfrm>
            <a:off x="18874273" y="3567361"/>
            <a:ext cx="584698" cy="587024"/>
            <a:chOff x="7856521" y="4136749"/>
            <a:chExt cx="584698" cy="587024"/>
          </a:xfrm>
        </p:grpSpPr>
        <p:sp>
          <p:nvSpPr>
            <p:cNvPr id="55" name="Oval 54">
              <a:extLst>
                <a:ext uri="{FF2B5EF4-FFF2-40B4-BE49-F238E27FC236}">
                  <a16:creationId xmlns:a16="http://schemas.microsoft.com/office/drawing/2014/main" id="{D8CE0C38-CA78-D749-8590-503EB872552D}"/>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56" name="TextBox 55">
              <a:extLst>
                <a:ext uri="{FF2B5EF4-FFF2-40B4-BE49-F238E27FC236}">
                  <a16:creationId xmlns:a16="http://schemas.microsoft.com/office/drawing/2014/main" id="{D5BF24F4-02E9-9940-ACB2-63A5B5095ED2}"/>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es-ES" sz="3800">
                  <a:solidFill>
                    <a:srgbClr val="0664C2"/>
                  </a:solidFill>
                  <a:latin typeface="Community" panose="02000303040000020003" pitchFamily="2" charset="0"/>
                  <a:cs typeface="AvenirNext LT Pro Regular"/>
                </a:rPr>
                <a:t>3</a:t>
              </a:r>
            </a:p>
          </p:txBody>
        </p:sp>
      </p:grpSp>
      <p:cxnSp>
        <p:nvCxnSpPr>
          <p:cNvPr id="57" name="Straight Connector 56">
            <a:extLst>
              <a:ext uri="{FF2B5EF4-FFF2-40B4-BE49-F238E27FC236}">
                <a16:creationId xmlns:a16="http://schemas.microsoft.com/office/drawing/2014/main" id="{09F684CE-DB2D-7D4F-9702-07DFD0DD6A02}"/>
              </a:ext>
            </a:extLst>
          </p:cNvPr>
          <p:cNvCxnSpPr>
            <a:cxnSpLocks/>
          </p:cNvCxnSpPr>
          <p:nvPr/>
        </p:nvCxnSpPr>
        <p:spPr>
          <a:xfrm>
            <a:off x="12467386" y="3567361"/>
            <a:ext cx="70575" cy="8053237"/>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E1FE4D3-26B2-7641-A0D6-61BF537C8838}"/>
              </a:ext>
            </a:extLst>
          </p:cNvPr>
          <p:cNvCxnSpPr>
            <a:cxnSpLocks/>
          </p:cNvCxnSpPr>
          <p:nvPr/>
        </p:nvCxnSpPr>
        <p:spPr>
          <a:xfrm>
            <a:off x="17990011" y="3567361"/>
            <a:ext cx="70575" cy="8053237"/>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59" name="Picture 58" descr="A close up of a sign&#10;&#10;Description automatically generated">
            <a:extLst>
              <a:ext uri="{FF2B5EF4-FFF2-40B4-BE49-F238E27FC236}">
                <a16:creationId xmlns:a16="http://schemas.microsoft.com/office/drawing/2014/main" id="{4F8D4246-0BBE-8C46-9273-EE30307E3AD6}"/>
              </a:ext>
            </a:extLst>
          </p:cNvPr>
          <p:cNvPicPr>
            <a:picLocks noChangeAspect="1"/>
          </p:cNvPicPr>
          <p:nvPr/>
        </p:nvPicPr>
        <p:blipFill>
          <a:blip r:embed="rId9"/>
          <a:stretch>
            <a:fillRect/>
          </a:stretch>
        </p:blipFill>
        <p:spPr>
          <a:xfrm>
            <a:off x="20944324" y="12888051"/>
            <a:ext cx="2090518" cy="287078"/>
          </a:xfrm>
          <a:prstGeom prst="rect">
            <a:avLst/>
          </a:prstGeom>
        </p:spPr>
      </p:pic>
    </p:spTree>
    <p:extLst>
      <p:ext uri="{BB962C8B-B14F-4D97-AF65-F5344CB8AC3E}">
        <p14:creationId xmlns:p14="http://schemas.microsoft.com/office/powerpoint/2010/main" val="925427906"/>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0"/>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7" y="2114093"/>
            <a:ext cx="4408325" cy="8201260"/>
            <a:chOff x="18626517" y="2441577"/>
            <a:chExt cx="4408325" cy="8201260"/>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7"/>
              <a:ext cx="4408325" cy="8201260"/>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7" y="3066098"/>
              <a:ext cx="4408325" cy="6590737"/>
              <a:chOff x="18626517" y="3245000"/>
              <a:chExt cx="4408325" cy="6590737"/>
            </a:xfrm>
          </p:grpSpPr>
          <p:sp>
            <p:nvSpPr>
              <p:cNvPr id="42" name="TextBox 41">
                <a:extLst>
                  <a:ext uri="{FF2B5EF4-FFF2-40B4-BE49-F238E27FC236}">
                    <a16:creationId xmlns:a16="http://schemas.microsoft.com/office/drawing/2014/main" id="{31F759AC-1C6B-604A-80EC-FDC1745B2CCD}"/>
                  </a:ext>
                </a:extLst>
              </p:cNvPr>
              <p:cNvSpPr txBox="1"/>
              <p:nvPr/>
            </p:nvSpPr>
            <p:spPr>
              <a:xfrm>
                <a:off x="19043374" y="5571749"/>
                <a:ext cx="3625090" cy="4263988"/>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es-ES" sz="2800">
                    <a:solidFill>
                      <a:srgbClr val="556679"/>
                    </a:solidFill>
                    <a:latin typeface="Community Light" panose="02000303040000020003" pitchFamily="2" charset="0"/>
                    <a:cs typeface="Arial" panose="020B0604020202020204" pitchFamily="34" charset="0"/>
                  </a:rPr>
                  <a:t>de los empleados dice que dedicaría más tiempo a la formación si su gerente o responsable de departamento le pidiera hacer un curso concreto para adquirir aptitudes o mejorarlas.*</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3245000"/>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es-ES" sz="16000">
                    <a:solidFill>
                      <a:srgbClr val="0664C2"/>
                    </a:solidFill>
                    <a:latin typeface="Community Light" panose="02000303040000020003" pitchFamily="2" charset="0"/>
                    <a:cs typeface="AvenirNext LT Pro Regular"/>
                  </a:rPr>
                  <a:t>56 %</a:t>
                </a:r>
              </a:p>
            </p:txBody>
          </p:sp>
        </p:grpSp>
      </p:grpSp>
      <p:sp>
        <p:nvSpPr>
          <p:cNvPr id="37" name="TextBox 36">
            <a:extLst>
              <a:ext uri="{FF2B5EF4-FFF2-40B4-BE49-F238E27FC236}">
                <a16:creationId xmlns:a16="http://schemas.microsoft.com/office/drawing/2014/main" id="{9C1F6B4A-1C57-C744-9383-3664CE91F707}"/>
              </a:ext>
            </a:extLst>
          </p:cNvPr>
          <p:cNvSpPr txBox="1"/>
          <p:nvPr/>
        </p:nvSpPr>
        <p:spPr>
          <a:xfrm>
            <a:off x="7848211" y="2012496"/>
            <a:ext cx="9457093" cy="830996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dirty="0">
                <a:solidFill>
                  <a:srgbClr val="5E6869"/>
                </a:solidFill>
                <a:latin typeface="Community Light"/>
                <a:cs typeface="Arial"/>
              </a:rPr>
              <a:t>Aunque es mejor asignar cursos sencillos el día del lanzamiento, la frecuencia es lo más importante a la hora de motivar a los empleados a formarse.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dirty="0">
                <a:solidFill>
                  <a:srgbClr val="5E6869"/>
                </a:solidFill>
                <a:latin typeface="Community Light"/>
                <a:cs typeface="Arial"/>
              </a:rPr>
              <a:t>Colabora con los directores y los responsables de departamento para identificar las necesidades formativas prioritarias para tu organización. O basa tu formación en iniciativas estratégicas existentes, como la atención al cliente o la ciberseguridad.</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dirty="0">
                <a:solidFill>
                  <a:srgbClr val="5E6869"/>
                </a:solidFill>
                <a:latin typeface="Community Light"/>
                <a:cs typeface="Arial"/>
              </a:rPr>
              <a:t>Además, si es necesario, puedes conceder permisos administrativos a los socios de RR.HH. y otros gerentes para que puedan asignar cursos a sus equipos. Lleva la iniciativa y haz recomendaciones oportunas para promover siempre la formación. </a:t>
            </a:r>
          </a:p>
        </p:txBody>
      </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553453" y="1419689"/>
            <a:ext cx="5942427" cy="9824041"/>
            <a:chOff x="1352331" y="4407371"/>
            <a:chExt cx="4599003" cy="9824041"/>
          </a:xfrm>
        </p:grpSpPr>
        <p:sp>
          <p:nvSpPr>
            <p:cNvPr id="35" name="Rectangle 34">
              <a:extLst>
                <a:ext uri="{FF2B5EF4-FFF2-40B4-BE49-F238E27FC236}">
                  <a16:creationId xmlns:a16="http://schemas.microsoft.com/office/drawing/2014/main" id="{2F526CA9-E580-304B-8474-B9D560354268}"/>
                </a:ext>
              </a:extLst>
            </p:cNvPr>
            <p:cNvSpPr/>
            <p:nvPr/>
          </p:nvSpPr>
          <p:spPr>
            <a:xfrm>
              <a:off x="1352331" y="4407371"/>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dirty="0">
                  <a:solidFill>
                    <a:srgbClr val="0664C2"/>
                  </a:solidFill>
                  <a:latin typeface="Community" panose="02000303040000020003" pitchFamily="2" charset="0"/>
                  <a:cs typeface="Arial"/>
                </a:rPr>
                <a:t>Estrategia de administración 4</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599003"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500" dirty="0">
                  <a:solidFill>
                    <a:srgbClr val="0465C3"/>
                  </a:solidFill>
                  <a:latin typeface="Community Light"/>
                  <a:cs typeface="Arial"/>
                </a:rPr>
                <a:t>Asigna contenido para responder a las necesidades más importantes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20" name="TextBox 19">
            <a:extLst>
              <a:ext uri="{FF2B5EF4-FFF2-40B4-BE49-F238E27FC236}">
                <a16:creationId xmlns:a16="http://schemas.microsoft.com/office/drawing/2014/main" id="{3531C1EA-CBC6-3346-AC62-4C8E884AF323}"/>
              </a:ext>
            </a:extLst>
          </p:cNvPr>
          <p:cNvSpPr txBox="1"/>
          <p:nvPr/>
        </p:nvSpPr>
        <p:spPr>
          <a:xfrm>
            <a:off x="18657635" y="10753351"/>
            <a:ext cx="4377207"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es-ES" sz="2200">
                <a:solidFill>
                  <a:srgbClr val="5E6869"/>
                </a:solidFill>
                <a:latin typeface="Community Light" panose="02000303040000020003" pitchFamily="2" charset="0"/>
                <a:cs typeface="Arial" panose="020B0604020202020204" pitchFamily="34" charset="0"/>
              </a:rPr>
              <a:t>* Fuente: </a:t>
            </a:r>
            <a:br>
              <a:rPr lang="en-US" sz="2200" dirty="0">
                <a:solidFill>
                  <a:srgbClr val="5E6869"/>
                </a:solidFill>
                <a:latin typeface="Community Light" panose="02000303040000020003" pitchFamily="2" charset="0"/>
                <a:cs typeface="Arial" panose="020B0604020202020204" pitchFamily="34" charset="0"/>
              </a:rPr>
            </a:br>
            <a:r>
              <a:rPr lang="es-ES" sz="2200">
                <a:solidFill>
                  <a:srgbClr val="5E6869"/>
                </a:solidFill>
                <a:latin typeface="Community Light" panose="02000303040000020003" pitchFamily="2" charset="0"/>
                <a:cs typeface="Arial" panose="020B0604020202020204" pitchFamily="34" charset="0"/>
                <a:hlinkClick r:id="rId5"/>
              </a:rPr>
              <a:t>2018 Workplace Learning Report</a:t>
            </a:r>
            <a:r>
              <a:rPr lang="es-ES" sz="2200">
                <a:solidFill>
                  <a:srgbClr val="5E6869"/>
                </a:solidFill>
                <a:latin typeface="Community Light" panose="02000303040000020003" pitchFamily="2" charset="0"/>
                <a:cs typeface="Arial" panose="020B0604020202020204" pitchFamily="34" charset="0"/>
              </a:rPr>
              <a:t> (Informe de LinkedIn Learning para 2018 sobre formación en el lugar de trabajo)</a:t>
            </a:r>
          </a:p>
        </p:txBody>
      </p:sp>
    </p:spTree>
    <p:extLst>
      <p:ext uri="{BB962C8B-B14F-4D97-AF65-F5344CB8AC3E}">
        <p14:creationId xmlns:p14="http://schemas.microsoft.com/office/powerpoint/2010/main" val="1225642995"/>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433138" y="1239143"/>
            <a:ext cx="6062742" cy="10004587"/>
            <a:chOff x="1352331" y="4226825"/>
            <a:chExt cx="4437408" cy="10004587"/>
          </a:xfrm>
        </p:grpSpPr>
        <p:sp>
          <p:nvSpPr>
            <p:cNvPr id="35" name="Rectangle 34">
              <a:extLst>
                <a:ext uri="{FF2B5EF4-FFF2-40B4-BE49-F238E27FC236}">
                  <a16:creationId xmlns:a16="http://schemas.microsoft.com/office/drawing/2014/main" id="{2F526CA9-E580-304B-8474-B9D560354268}"/>
                </a:ext>
              </a:extLst>
            </p:cNvPr>
            <p:cNvSpPr/>
            <p:nvPr/>
          </p:nvSpPr>
          <p:spPr>
            <a:xfrm>
              <a:off x="1352331" y="4226825"/>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dirty="0">
                  <a:solidFill>
                    <a:srgbClr val="0664C2"/>
                  </a:solidFill>
                  <a:latin typeface="Community" panose="02000303040000020003" pitchFamily="2" charset="0"/>
                  <a:cs typeface="Arial"/>
                </a:rPr>
                <a:t>Estrategia de administración 4</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500" dirty="0">
                  <a:solidFill>
                    <a:srgbClr val="0465C3"/>
                  </a:solidFill>
                  <a:latin typeface="Community Light"/>
                  <a:cs typeface="Arial"/>
                </a:rPr>
                <a:t>Asigna contenido para responder a las necesidades más importantes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5036415E-32DB-E542-A0B4-B9E9DEA48F6F}"/>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5E6869"/>
                </a:solidFill>
                <a:latin typeface="Community" panose="02000303040000020003" pitchFamily="2" charset="0"/>
                <a:cs typeface="Arial"/>
              </a:rPr>
              <a:t>Casos habituales de asignación de contenido:</a:t>
            </a:r>
          </a:p>
        </p:txBody>
      </p:sp>
      <p:sp>
        <p:nvSpPr>
          <p:cNvPr id="22" name="TextBox 21">
            <a:extLst>
              <a:ext uri="{FF2B5EF4-FFF2-40B4-BE49-F238E27FC236}">
                <a16:creationId xmlns:a16="http://schemas.microsoft.com/office/drawing/2014/main" id="{16541464-D60C-D940-9B1B-5FD113CF5F3A}"/>
              </a:ext>
            </a:extLst>
          </p:cNvPr>
          <p:cNvSpPr txBox="1"/>
          <p:nvPr/>
        </p:nvSpPr>
        <p:spPr>
          <a:xfrm>
            <a:off x="7910322" y="3349126"/>
            <a:ext cx="6854908" cy="2369880"/>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0664C2"/>
                </a:solidFill>
                <a:latin typeface="Community Light"/>
                <a:cs typeface="Arial"/>
              </a:rPr>
              <a:t>Orientación inicial: </a:t>
            </a:r>
          </a:p>
          <a:p>
            <a:pPr defTabSz="1828514" rtl="0">
              <a:spcBef>
                <a:spcPct val="0"/>
              </a:spcBef>
              <a:spcAft>
                <a:spcPct val="0"/>
              </a:spcAft>
              <a:defRPr/>
            </a:pPr>
            <a:r>
              <a:rPr lang="es-ES" sz="3600">
                <a:solidFill>
                  <a:srgbClr val="5E6869"/>
                </a:solidFill>
                <a:latin typeface="Community Light"/>
                <a:cs typeface="Arial"/>
              </a:rPr>
              <a:t>Ayuda a las nuevas incorporaciones a conocer tus sistemas, tu cultura y tus expectativas de inmediato.</a:t>
            </a:r>
          </a:p>
        </p:txBody>
      </p:sp>
      <p:sp>
        <p:nvSpPr>
          <p:cNvPr id="23" name="TextBox 22">
            <a:extLst>
              <a:ext uri="{FF2B5EF4-FFF2-40B4-BE49-F238E27FC236}">
                <a16:creationId xmlns:a16="http://schemas.microsoft.com/office/drawing/2014/main" id="{F8AE09A1-EEA9-2643-9C18-562AB5B59313}"/>
              </a:ext>
            </a:extLst>
          </p:cNvPr>
          <p:cNvSpPr txBox="1"/>
          <p:nvPr/>
        </p:nvSpPr>
        <p:spPr>
          <a:xfrm>
            <a:off x="16109782" y="3334414"/>
            <a:ext cx="6927814" cy="181588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0664C2"/>
                </a:solidFill>
                <a:latin typeface="Community Light"/>
                <a:cs typeface="Arial"/>
              </a:rPr>
              <a:t>Actualizaciones tecnológicas: </a:t>
            </a:r>
          </a:p>
          <a:p>
            <a:pPr defTabSz="1828514" rtl="0">
              <a:spcBef>
                <a:spcPct val="0"/>
              </a:spcBef>
              <a:spcAft>
                <a:spcPct val="0"/>
              </a:spcAft>
              <a:defRPr/>
            </a:pPr>
            <a:r>
              <a:rPr lang="es-ES" sz="3600">
                <a:solidFill>
                  <a:srgbClr val="5E6869"/>
                </a:solidFill>
                <a:latin typeface="Community Light"/>
                <a:cs typeface="Arial"/>
              </a:rPr>
              <a:t>Enseña al personal a usar los nuevos sistemas en cuanto estén disponibles. </a:t>
            </a:r>
          </a:p>
        </p:txBody>
      </p:sp>
      <p:sp>
        <p:nvSpPr>
          <p:cNvPr id="24" name="TextBox 23">
            <a:extLst>
              <a:ext uri="{FF2B5EF4-FFF2-40B4-BE49-F238E27FC236}">
                <a16:creationId xmlns:a16="http://schemas.microsoft.com/office/drawing/2014/main" id="{4A87084B-F8C2-4C40-AB2D-D4964007DC09}"/>
              </a:ext>
            </a:extLst>
          </p:cNvPr>
          <p:cNvSpPr txBox="1"/>
          <p:nvPr/>
        </p:nvSpPr>
        <p:spPr>
          <a:xfrm>
            <a:off x="7910322" y="6800103"/>
            <a:ext cx="6854908" cy="2369880"/>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0664C2"/>
                </a:solidFill>
                <a:latin typeface="Community Light"/>
                <a:cs typeface="Arial"/>
              </a:rPr>
              <a:t>Carencias de aptitudes generales: </a:t>
            </a:r>
            <a:r>
              <a:rPr lang="es-ES" sz="3600">
                <a:solidFill>
                  <a:srgbClr val="5E6869"/>
                </a:solidFill>
                <a:latin typeface="Community Light"/>
                <a:cs typeface="Arial"/>
              </a:rPr>
              <a:t>Da respuesta a las necesidades formativas de tu administración pública, como la gestión de proyectos o la comunicación.</a:t>
            </a:r>
          </a:p>
        </p:txBody>
      </p:sp>
      <p:sp>
        <p:nvSpPr>
          <p:cNvPr id="25" name="TextBox 24">
            <a:extLst>
              <a:ext uri="{FF2B5EF4-FFF2-40B4-BE49-F238E27FC236}">
                <a16:creationId xmlns:a16="http://schemas.microsoft.com/office/drawing/2014/main" id="{C1EB04C8-856C-1A44-AC04-B6D4C9FF701D}"/>
              </a:ext>
            </a:extLst>
          </p:cNvPr>
          <p:cNvSpPr txBox="1"/>
          <p:nvPr/>
        </p:nvSpPr>
        <p:spPr>
          <a:xfrm>
            <a:off x="16109782" y="6785391"/>
            <a:ext cx="6927814" cy="181588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0664C2"/>
                </a:solidFill>
                <a:latin typeface="Community Light"/>
                <a:cs typeface="Arial"/>
              </a:rPr>
              <a:t>El momento adecuado: </a:t>
            </a:r>
          </a:p>
          <a:p>
            <a:pPr defTabSz="1828514" rtl="0">
              <a:spcBef>
                <a:spcPct val="0"/>
              </a:spcBef>
              <a:spcAft>
                <a:spcPct val="0"/>
              </a:spcAft>
              <a:defRPr/>
            </a:pPr>
            <a:r>
              <a:rPr lang="es-ES" sz="3600">
                <a:solidFill>
                  <a:srgbClr val="5E6869"/>
                </a:solidFill>
                <a:latin typeface="Community Light"/>
                <a:cs typeface="Arial"/>
              </a:rPr>
              <a:t>Aborda las necesidades en el momento oportuno, como el cambio repentino al teletrabajo.</a:t>
            </a:r>
          </a:p>
        </p:txBody>
      </p:sp>
    </p:spTree>
    <p:extLst>
      <p:ext uri="{BB962C8B-B14F-4D97-AF65-F5344CB8AC3E}">
        <p14:creationId xmlns:p14="http://schemas.microsoft.com/office/powerpoint/2010/main" val="3150336289"/>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457200" y="1366216"/>
            <a:ext cx="5847347" cy="9877514"/>
            <a:chOff x="1352331" y="4353898"/>
            <a:chExt cx="4437408" cy="9877514"/>
          </a:xfrm>
        </p:grpSpPr>
        <p:sp>
          <p:nvSpPr>
            <p:cNvPr id="35" name="Rectangle 34">
              <a:extLst>
                <a:ext uri="{FF2B5EF4-FFF2-40B4-BE49-F238E27FC236}">
                  <a16:creationId xmlns:a16="http://schemas.microsoft.com/office/drawing/2014/main" id="{2F526CA9-E580-304B-8474-B9D560354268}"/>
                </a:ext>
              </a:extLst>
            </p:cNvPr>
            <p:cNvSpPr/>
            <p:nvPr/>
          </p:nvSpPr>
          <p:spPr>
            <a:xfrm>
              <a:off x="1352331" y="4353898"/>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dirty="0">
                  <a:solidFill>
                    <a:srgbClr val="0664C2"/>
                  </a:solidFill>
                  <a:latin typeface="Community" panose="02000303040000020003" pitchFamily="2" charset="0"/>
                  <a:cs typeface="Arial"/>
                </a:rPr>
                <a:t>Estrategia de administración 4</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500" dirty="0">
                  <a:solidFill>
                    <a:srgbClr val="0465C3"/>
                  </a:solidFill>
                  <a:latin typeface="Community Light"/>
                  <a:cs typeface="Arial"/>
                </a:rPr>
                <a:t>Asigna contenido para responder a las necesidades más importantes.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27B13B9A-2EEC-4D4C-9341-F27EA3F1968B}"/>
              </a:ext>
            </a:extLst>
          </p:cNvPr>
          <p:cNvSpPr txBox="1"/>
          <p:nvPr/>
        </p:nvSpPr>
        <p:spPr>
          <a:xfrm>
            <a:off x="7826342" y="2012495"/>
            <a:ext cx="15180190" cy="141577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5E6869"/>
                </a:solidFill>
                <a:latin typeface="Community" panose="02000303040000020003" pitchFamily="2" charset="0"/>
                <a:cs typeface="Arial"/>
              </a:rPr>
              <a:t>Aprovecha el contenido que ya tienes para facilitar la asignación.</a:t>
            </a:r>
          </a:p>
          <a:p>
            <a:pPr defTabSz="1828514">
              <a:spcBef>
                <a:spcPct val="0"/>
              </a:spcBef>
              <a:spcAft>
                <a:spcPct val="0"/>
              </a:spcAft>
              <a:defRPr/>
            </a:pPr>
            <a:endParaRPr lang="en-US" sz="4600" dirty="0">
              <a:solidFill>
                <a:srgbClr val="5E6869"/>
              </a:solidFill>
              <a:latin typeface="Community" panose="02000303040000020003" pitchFamily="2" charset="0"/>
              <a:cs typeface="Arial"/>
            </a:endParaRPr>
          </a:p>
        </p:txBody>
      </p:sp>
      <p:sp>
        <p:nvSpPr>
          <p:cNvPr id="32" name="TextBox 31">
            <a:extLst>
              <a:ext uri="{FF2B5EF4-FFF2-40B4-BE49-F238E27FC236}">
                <a16:creationId xmlns:a16="http://schemas.microsoft.com/office/drawing/2014/main" id="{64679DD9-930A-2E40-8D46-D1B1BD9EF1A2}"/>
              </a:ext>
            </a:extLst>
          </p:cNvPr>
          <p:cNvSpPr txBox="1"/>
          <p:nvPr/>
        </p:nvSpPr>
        <p:spPr>
          <a:xfrm>
            <a:off x="9557456" y="3561776"/>
            <a:ext cx="7972266" cy="209288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000">
                <a:solidFill>
                  <a:srgbClr val="0664C2"/>
                </a:solidFill>
                <a:latin typeface="Community Light"/>
                <a:cs typeface="Arial"/>
              </a:rPr>
              <a:t>Selección de itinerarios</a:t>
            </a:r>
          </a:p>
          <a:p>
            <a:pPr defTabSz="1828514" rtl="0">
              <a:spcBef>
                <a:spcPct val="0"/>
              </a:spcBef>
              <a:spcAft>
                <a:spcPct val="0"/>
              </a:spcAft>
              <a:defRPr/>
            </a:pPr>
            <a:r>
              <a:rPr lang="es-ES" sz="3200">
                <a:solidFill>
                  <a:srgbClr val="5E6869"/>
                </a:solidFill>
                <a:latin typeface="Community Light"/>
                <a:cs typeface="Arial"/>
              </a:rPr>
              <a:t>Asigna o personaliza más de 100 itinerarios de aprendizaje sobre una gran variedad de temas, seleccionados por nuestros expertos en contenido.</a:t>
            </a:r>
          </a:p>
        </p:txBody>
      </p:sp>
      <p:sp>
        <p:nvSpPr>
          <p:cNvPr id="38" name="Oval 37">
            <a:extLst>
              <a:ext uri="{FF2B5EF4-FFF2-40B4-BE49-F238E27FC236}">
                <a16:creationId xmlns:a16="http://schemas.microsoft.com/office/drawing/2014/main" id="{19CEE324-F401-EC45-8275-320E99D4316F}"/>
              </a:ext>
            </a:extLst>
          </p:cNvPr>
          <p:cNvSpPr/>
          <p:nvPr/>
        </p:nvSpPr>
        <p:spPr>
          <a:xfrm>
            <a:off x="7833662" y="6798187"/>
            <a:ext cx="1344554" cy="1344556"/>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2880" tIns="91440" rIns="182880" bIns="91440" numCol="1" spcCol="0" rtlCol="0" fromWordArt="0" anchor="ctr" anchorCtr="0" forceAA="0" compatLnSpc="1">
            <a:prstTxWarp prst="textNoShape">
              <a:avLst/>
            </a:prstTxWarp>
            <a:noAutofit/>
          </a:bodyPr>
          <a:lstStyle/>
          <a:p>
            <a:pPr algn="ctr" defTabSz="1828752">
              <a:defRPr/>
            </a:pPr>
            <a:endParaRPr lang="en-US" sz="3602" dirty="0">
              <a:solidFill>
                <a:prstClr val="white"/>
              </a:solidFill>
              <a:latin typeface="Source Sans Pro" charset="0"/>
              <a:ea typeface="Source Sans Pro" charset="0"/>
              <a:cs typeface="Source Sans Pro" charset="0"/>
            </a:endParaRPr>
          </a:p>
        </p:txBody>
      </p:sp>
      <p:sp>
        <p:nvSpPr>
          <p:cNvPr id="42" name="Oval 41">
            <a:extLst>
              <a:ext uri="{FF2B5EF4-FFF2-40B4-BE49-F238E27FC236}">
                <a16:creationId xmlns:a16="http://schemas.microsoft.com/office/drawing/2014/main" id="{EB378B9F-4A3A-A745-A0D4-4A7CDECA5DC5}"/>
              </a:ext>
            </a:extLst>
          </p:cNvPr>
          <p:cNvSpPr/>
          <p:nvPr/>
        </p:nvSpPr>
        <p:spPr>
          <a:xfrm>
            <a:off x="7840713" y="3640917"/>
            <a:ext cx="1339552" cy="1339552"/>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2880" tIns="91440" rIns="182880" bIns="91440" numCol="1" spcCol="0" rtlCol="0" fromWordArt="0" anchor="ctr" anchorCtr="0" forceAA="0" compatLnSpc="1">
            <a:prstTxWarp prst="textNoShape">
              <a:avLst/>
            </a:prstTxWarp>
            <a:noAutofit/>
          </a:bodyPr>
          <a:lstStyle/>
          <a:p>
            <a:pPr algn="ctr" defTabSz="1828752">
              <a:defRPr/>
            </a:pPr>
            <a:endParaRPr lang="en-US" sz="3602" dirty="0">
              <a:solidFill>
                <a:prstClr val="white"/>
              </a:solidFill>
              <a:latin typeface="Source Sans Pro" charset="0"/>
              <a:ea typeface="Source Sans Pro" charset="0"/>
              <a:cs typeface="Source Sans Pro" charset="0"/>
            </a:endParaRPr>
          </a:p>
        </p:txBody>
      </p:sp>
      <p:sp>
        <p:nvSpPr>
          <p:cNvPr id="46" name="Oval 45">
            <a:extLst>
              <a:ext uri="{FF2B5EF4-FFF2-40B4-BE49-F238E27FC236}">
                <a16:creationId xmlns:a16="http://schemas.microsoft.com/office/drawing/2014/main" id="{257DCEF0-C489-9140-ADF2-A7E0216A311D}"/>
              </a:ext>
            </a:extLst>
          </p:cNvPr>
          <p:cNvSpPr/>
          <p:nvPr/>
        </p:nvSpPr>
        <p:spPr>
          <a:xfrm>
            <a:off x="7841466" y="9595668"/>
            <a:ext cx="1344554" cy="1344554"/>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2880" tIns="91440" rIns="182880" bIns="91440" numCol="1" spcCol="0" rtlCol="0" fromWordArt="0" anchor="ctr" anchorCtr="0" forceAA="0" compatLnSpc="1">
            <a:prstTxWarp prst="textNoShape">
              <a:avLst/>
            </a:prstTxWarp>
            <a:noAutofit/>
          </a:bodyPr>
          <a:lstStyle/>
          <a:p>
            <a:pPr algn="ctr" defTabSz="1828752">
              <a:defRPr/>
            </a:pPr>
            <a:endParaRPr lang="en-US" sz="3602">
              <a:solidFill>
                <a:prstClr val="white"/>
              </a:solidFill>
              <a:latin typeface="Source Sans Pro" charset="0"/>
              <a:ea typeface="Source Sans Pro" charset="0"/>
              <a:cs typeface="Source Sans Pro" charset="0"/>
            </a:endParaRPr>
          </a:p>
        </p:txBody>
      </p:sp>
      <p:sp>
        <p:nvSpPr>
          <p:cNvPr id="49" name="TextBox 48">
            <a:extLst>
              <a:ext uri="{FF2B5EF4-FFF2-40B4-BE49-F238E27FC236}">
                <a16:creationId xmlns:a16="http://schemas.microsoft.com/office/drawing/2014/main" id="{4E9142ED-6C1D-A346-A7EA-1169F5F2AEAE}"/>
              </a:ext>
            </a:extLst>
          </p:cNvPr>
          <p:cNvSpPr txBox="1"/>
          <p:nvPr/>
        </p:nvSpPr>
        <p:spPr>
          <a:xfrm>
            <a:off x="9557456" y="6726498"/>
            <a:ext cx="7972266" cy="209288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000" dirty="0">
                <a:solidFill>
                  <a:srgbClr val="0664C2"/>
                </a:solidFill>
                <a:latin typeface="Community Light"/>
                <a:cs typeface="Arial"/>
              </a:rPr>
              <a:t>Importación de contenido propio</a:t>
            </a:r>
          </a:p>
          <a:p>
            <a:pPr defTabSz="1828514" rtl="0">
              <a:spcBef>
                <a:spcPct val="0"/>
              </a:spcBef>
              <a:spcAft>
                <a:spcPct val="0"/>
              </a:spcAft>
              <a:defRPr/>
            </a:pPr>
            <a:r>
              <a:rPr lang="es-ES" sz="3200" dirty="0">
                <a:solidFill>
                  <a:srgbClr val="5E6869"/>
                </a:solidFill>
                <a:latin typeface="Community Light"/>
                <a:cs typeface="Arial"/>
              </a:rPr>
              <a:t>Incluye vídeos, documentación y enlaces internos de tu administración para personalizar la formación y ofrecer una marca conjunta. </a:t>
            </a:r>
          </a:p>
        </p:txBody>
      </p:sp>
      <p:sp>
        <p:nvSpPr>
          <p:cNvPr id="50" name="TextBox 49">
            <a:extLst>
              <a:ext uri="{FF2B5EF4-FFF2-40B4-BE49-F238E27FC236}">
                <a16:creationId xmlns:a16="http://schemas.microsoft.com/office/drawing/2014/main" id="{A8F0FFB9-1B51-9D45-A678-FD18F15FEBEE}"/>
              </a:ext>
            </a:extLst>
          </p:cNvPr>
          <p:cNvSpPr txBox="1"/>
          <p:nvPr/>
        </p:nvSpPr>
        <p:spPr>
          <a:xfrm>
            <a:off x="9557456" y="9595667"/>
            <a:ext cx="7972266" cy="209288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000">
                <a:solidFill>
                  <a:srgbClr val="0664C2"/>
                </a:solidFill>
                <a:latin typeface="Community Light"/>
                <a:cs typeface="Arial"/>
              </a:rPr>
              <a:t>Planificación de contenido</a:t>
            </a:r>
          </a:p>
          <a:p>
            <a:pPr defTabSz="1828514" rtl="0">
              <a:spcBef>
                <a:spcPct val="0"/>
              </a:spcBef>
              <a:spcAft>
                <a:spcPct val="0"/>
              </a:spcAft>
              <a:defRPr/>
            </a:pPr>
            <a:r>
              <a:rPr lang="es-ES" sz="3200">
                <a:solidFill>
                  <a:srgbClr val="5E6869"/>
                </a:solidFill>
                <a:latin typeface="Community Light"/>
                <a:cs typeface="Arial"/>
              </a:rPr>
              <a:t>Coordina las competencias mediante el </a:t>
            </a:r>
            <a:r>
              <a:rPr lang="es-ES" sz="3200">
                <a:solidFill>
                  <a:srgbClr val="5E6869"/>
                </a:solidFill>
                <a:latin typeface="Community Light"/>
                <a:cs typeface="Arial"/>
                <a:hlinkClick r:id="rId5"/>
              </a:rPr>
              <a:t>repositorio de aptitudes principales</a:t>
            </a:r>
            <a:r>
              <a:rPr lang="es-ES" sz="3200">
                <a:solidFill>
                  <a:srgbClr val="5E6869"/>
                </a:solidFill>
                <a:latin typeface="Community Light"/>
                <a:cs typeface="Arial"/>
              </a:rPr>
              <a:t> o aprovecha los servicios gratuitos de planificación de contenido. Pide más información al equipo de tu cuenta.</a:t>
            </a:r>
          </a:p>
        </p:txBody>
      </p:sp>
      <p:sp>
        <p:nvSpPr>
          <p:cNvPr id="51" name="TextBox 50">
            <a:extLst>
              <a:ext uri="{FF2B5EF4-FFF2-40B4-BE49-F238E27FC236}">
                <a16:creationId xmlns:a16="http://schemas.microsoft.com/office/drawing/2014/main" id="{0E1E96DF-67D9-5E4A-8F33-2C80B8C93A28}"/>
              </a:ext>
            </a:extLst>
          </p:cNvPr>
          <p:cNvSpPr txBox="1"/>
          <p:nvPr/>
        </p:nvSpPr>
        <p:spPr>
          <a:xfrm>
            <a:off x="18861510" y="3640917"/>
            <a:ext cx="4181111" cy="9140964"/>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0664C2"/>
                </a:solidFill>
                <a:latin typeface="Community Light"/>
                <a:cs typeface="Arial"/>
              </a:rPr>
              <a:t>Desarrollamos cursos para apoyar a las administraciones en momentos de cambio:</a:t>
            </a:r>
          </a:p>
          <a:p>
            <a:pPr marL="287338" indent="-287338" defTabSz="1828514">
              <a:spcBef>
                <a:spcPct val="0"/>
              </a:spcBef>
              <a:spcAft>
                <a:spcPct val="0"/>
              </a:spcAft>
              <a:buFont typeface="Arial" panose="020B0604020202020204" pitchFamily="34" charset="0"/>
              <a:buChar char="•"/>
              <a:defRPr/>
            </a:pPr>
            <a:endParaRPr lang="en-US" sz="3000" dirty="0">
              <a:solidFill>
                <a:srgbClr val="5E6869"/>
              </a:solidFill>
              <a:latin typeface="Community Light"/>
              <a:cs typeface="Arial"/>
            </a:endParaRPr>
          </a:p>
          <a:p>
            <a:pPr marL="287338" indent="-287338" defTabSz="1828514" rtl="0">
              <a:spcBef>
                <a:spcPct val="0"/>
              </a:spcBef>
              <a:spcAft>
                <a:spcPct val="0"/>
              </a:spcAft>
              <a:buFont typeface="Arial" panose="020B0604020202020204" pitchFamily="34" charset="0"/>
              <a:buChar char="•"/>
              <a:defRPr/>
            </a:pPr>
            <a:r>
              <a:rPr lang="es-ES" sz="3000" u="sng">
                <a:solidFill>
                  <a:srgbClr val="5E6869"/>
                </a:solidFill>
                <a:latin typeface="Community Light"/>
                <a:cs typeface="Arial"/>
              </a:rPr>
              <a:t>Diversidad, inclusión y pertenencia</a:t>
            </a:r>
            <a:br>
              <a:rPr lang="en-US" sz="3000" u="sng" dirty="0">
                <a:solidFill>
                  <a:srgbClr val="5E6869"/>
                </a:solidFill>
                <a:latin typeface="Community Light"/>
                <a:cs typeface="Arial"/>
              </a:rPr>
            </a:br>
            <a:endParaRPr lang="en-US" sz="3000" u="sng" dirty="0">
              <a:solidFill>
                <a:srgbClr val="5E6869"/>
              </a:solidFill>
              <a:latin typeface="Community Light"/>
              <a:cs typeface="Arial"/>
            </a:endParaRPr>
          </a:p>
          <a:p>
            <a:pPr marL="287338" indent="-287338" defTabSz="1828514" rtl="0">
              <a:spcBef>
                <a:spcPct val="0"/>
              </a:spcBef>
              <a:spcAft>
                <a:spcPct val="0"/>
              </a:spcAft>
              <a:buFont typeface="Arial" panose="020B0604020202020204" pitchFamily="34" charset="0"/>
              <a:buChar char="•"/>
              <a:defRPr/>
            </a:pPr>
            <a:r>
              <a:rPr lang="es-ES" sz="3000" u="sng">
                <a:solidFill>
                  <a:srgbClr val="5E6869"/>
                </a:solidFill>
                <a:latin typeface="Community Light"/>
                <a:cs typeface="Arial"/>
              </a:rPr>
              <a:t>Trabajar desde casa: formas de alcanzar el éxito personal y colectivo</a:t>
            </a:r>
          </a:p>
          <a:p>
            <a:pPr marL="287338" indent="-287338" defTabSz="1828514">
              <a:spcBef>
                <a:spcPct val="0"/>
              </a:spcBef>
              <a:spcAft>
                <a:spcPct val="0"/>
              </a:spcAft>
              <a:buFont typeface="Arial" panose="020B0604020202020204" pitchFamily="34" charset="0"/>
              <a:buChar char="•"/>
              <a:defRPr/>
            </a:pPr>
            <a:endParaRPr lang="en-US" sz="3000" u="sng" dirty="0">
              <a:solidFill>
                <a:srgbClr val="5E6869"/>
              </a:solidFill>
              <a:latin typeface="Community Light"/>
              <a:cs typeface="Arial"/>
            </a:endParaRPr>
          </a:p>
          <a:p>
            <a:pPr marL="287338" indent="-287338" defTabSz="1828514" rtl="0">
              <a:spcBef>
                <a:spcPct val="0"/>
              </a:spcBef>
              <a:spcAft>
                <a:spcPct val="0"/>
              </a:spcAft>
              <a:buFont typeface="Arial" panose="020B0604020202020204" pitchFamily="34" charset="0"/>
              <a:buChar char="•"/>
              <a:defRPr/>
            </a:pPr>
            <a:r>
              <a:rPr lang="es-ES" sz="3000" u="sng">
                <a:solidFill>
                  <a:srgbClr val="5E6869"/>
                </a:solidFill>
                <a:latin typeface="Community Light"/>
                <a:cs typeface="Arial"/>
              </a:rPr>
              <a:t>El bienestar en épocas de incertidumbre</a:t>
            </a:r>
          </a:p>
          <a:p>
            <a:pPr marL="287338" indent="-287338" defTabSz="1828514">
              <a:spcBef>
                <a:spcPct val="0"/>
              </a:spcBef>
              <a:spcAft>
                <a:spcPct val="0"/>
              </a:spcAft>
              <a:buFont typeface="Arial" panose="020B0604020202020204" pitchFamily="34" charset="0"/>
              <a:buChar char="•"/>
              <a:defRPr/>
            </a:pPr>
            <a:endParaRPr lang="en-US" sz="3000" u="sng" dirty="0">
              <a:solidFill>
                <a:srgbClr val="5E6869"/>
              </a:solidFill>
              <a:latin typeface="Community Light"/>
              <a:cs typeface="Arial"/>
            </a:endParaRPr>
          </a:p>
          <a:p>
            <a:pPr marL="287338" indent="-287338" defTabSz="1828514" rtl="0">
              <a:spcBef>
                <a:spcPct val="0"/>
              </a:spcBef>
              <a:spcAft>
                <a:spcPct val="0"/>
              </a:spcAft>
              <a:buFont typeface="Arial" panose="020B0604020202020204" pitchFamily="34" charset="0"/>
              <a:buChar char="•"/>
              <a:defRPr/>
            </a:pPr>
            <a:r>
              <a:rPr lang="es-ES" sz="3000" u="sng">
                <a:solidFill>
                  <a:srgbClr val="5E6869"/>
                </a:solidFill>
                <a:latin typeface="Community Light"/>
                <a:cs typeface="Arial"/>
              </a:rPr>
              <a:t>Capacidad de adaptación y determinación</a:t>
            </a:r>
          </a:p>
          <a:p>
            <a:pPr defTabSz="1828514">
              <a:spcBef>
                <a:spcPct val="0"/>
              </a:spcBef>
              <a:spcAft>
                <a:spcPct val="0"/>
              </a:spcAft>
              <a:defRPr/>
            </a:pPr>
            <a:endParaRPr lang="en-US" sz="3000" dirty="0">
              <a:solidFill>
                <a:srgbClr val="5E6869"/>
              </a:solidFill>
              <a:latin typeface="Community Light"/>
              <a:cs typeface="Arial"/>
            </a:endParaRPr>
          </a:p>
        </p:txBody>
      </p:sp>
      <p:cxnSp>
        <p:nvCxnSpPr>
          <p:cNvPr id="52" name="Straight Connector 51">
            <a:extLst>
              <a:ext uri="{FF2B5EF4-FFF2-40B4-BE49-F238E27FC236}">
                <a16:creationId xmlns:a16="http://schemas.microsoft.com/office/drawing/2014/main" id="{6EF1A6C9-D967-A14B-B02D-6B43D5E97129}"/>
              </a:ext>
            </a:extLst>
          </p:cNvPr>
          <p:cNvCxnSpPr>
            <a:cxnSpLocks/>
          </p:cNvCxnSpPr>
          <p:nvPr/>
        </p:nvCxnSpPr>
        <p:spPr>
          <a:xfrm>
            <a:off x="18356072" y="3780011"/>
            <a:ext cx="55194" cy="8511225"/>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B39F5163-2378-4244-9145-909F24AC2505}"/>
              </a:ext>
            </a:extLst>
          </p:cNvPr>
          <p:cNvPicPr>
            <a:picLocks noChangeAspect="1"/>
          </p:cNvPicPr>
          <p:nvPr/>
        </p:nvPicPr>
        <p:blipFill>
          <a:blip r:embed="rId6"/>
          <a:stretch>
            <a:fillRect/>
          </a:stretch>
        </p:blipFill>
        <p:spPr>
          <a:xfrm>
            <a:off x="8149346" y="3945127"/>
            <a:ext cx="731132" cy="731132"/>
          </a:xfrm>
          <a:prstGeom prst="rect">
            <a:avLst/>
          </a:prstGeom>
        </p:spPr>
      </p:pic>
      <p:pic>
        <p:nvPicPr>
          <p:cNvPr id="6" name="Picture 5">
            <a:extLst>
              <a:ext uri="{FF2B5EF4-FFF2-40B4-BE49-F238E27FC236}">
                <a16:creationId xmlns:a16="http://schemas.microsoft.com/office/drawing/2014/main" id="{1FFC463B-10D1-0F44-AC0C-ADFF3DECF625}"/>
              </a:ext>
            </a:extLst>
          </p:cNvPr>
          <p:cNvPicPr>
            <a:picLocks noChangeAspect="1"/>
          </p:cNvPicPr>
          <p:nvPr/>
        </p:nvPicPr>
        <p:blipFill>
          <a:blip r:embed="rId7"/>
          <a:stretch>
            <a:fillRect/>
          </a:stretch>
        </p:blipFill>
        <p:spPr>
          <a:xfrm>
            <a:off x="8075339" y="9792584"/>
            <a:ext cx="850209" cy="850209"/>
          </a:xfrm>
          <a:prstGeom prst="rect">
            <a:avLst/>
          </a:prstGeom>
        </p:spPr>
      </p:pic>
      <p:pic>
        <p:nvPicPr>
          <p:cNvPr id="8" name="Picture 7">
            <a:extLst>
              <a:ext uri="{FF2B5EF4-FFF2-40B4-BE49-F238E27FC236}">
                <a16:creationId xmlns:a16="http://schemas.microsoft.com/office/drawing/2014/main" id="{CAE6AF16-1FE0-4544-8B76-FBDB6E456E9E}"/>
              </a:ext>
            </a:extLst>
          </p:cNvPr>
          <p:cNvPicPr>
            <a:picLocks noChangeAspect="1"/>
          </p:cNvPicPr>
          <p:nvPr/>
        </p:nvPicPr>
        <p:blipFill>
          <a:blip r:embed="rId8"/>
          <a:stretch>
            <a:fillRect/>
          </a:stretch>
        </p:blipFill>
        <p:spPr>
          <a:xfrm>
            <a:off x="8157125" y="7084473"/>
            <a:ext cx="697628" cy="697628"/>
          </a:xfrm>
          <a:prstGeom prst="rect">
            <a:avLst/>
          </a:prstGeom>
        </p:spPr>
      </p:pic>
    </p:spTree>
    <p:extLst>
      <p:ext uri="{BB962C8B-B14F-4D97-AF65-F5344CB8AC3E}">
        <p14:creationId xmlns:p14="http://schemas.microsoft.com/office/powerpoint/2010/main" val="105763974"/>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7" y="2114093"/>
            <a:ext cx="5075694" cy="7100375"/>
            <a:chOff x="18626517" y="2441577"/>
            <a:chExt cx="4408325" cy="7100375"/>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7"/>
              <a:ext cx="4408325" cy="7100375"/>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7" y="3024664"/>
              <a:ext cx="4408325" cy="6093562"/>
              <a:chOff x="18626517" y="3203566"/>
              <a:chExt cx="4408325" cy="6093562"/>
            </a:xfrm>
          </p:grpSpPr>
          <p:sp>
            <p:nvSpPr>
              <p:cNvPr id="42" name="TextBox 41">
                <a:extLst>
                  <a:ext uri="{FF2B5EF4-FFF2-40B4-BE49-F238E27FC236}">
                    <a16:creationId xmlns:a16="http://schemas.microsoft.com/office/drawing/2014/main" id="{31F759AC-1C6B-604A-80EC-FDC1745B2CCD}"/>
                  </a:ext>
                </a:extLst>
              </p:cNvPr>
              <p:cNvSpPr txBox="1"/>
              <p:nvPr/>
            </p:nvSpPr>
            <p:spPr>
              <a:xfrm>
                <a:off x="18626517" y="5571749"/>
                <a:ext cx="4408325" cy="3725379"/>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es-ES" sz="2800" dirty="0">
                    <a:solidFill>
                      <a:srgbClr val="556679"/>
                    </a:solidFill>
                    <a:latin typeface="Community Light" panose="02000303040000020003" pitchFamily="2" charset="0"/>
                    <a:cs typeface="Arial" panose="020B0604020202020204" pitchFamily="34" charset="0"/>
                  </a:rPr>
                  <a:t>de los expertos en formación del sector público no evalúan la efectividad de sus </a:t>
                </a:r>
                <a:br>
                  <a:rPr lang="en-US" sz="2800" dirty="0">
                    <a:solidFill>
                      <a:srgbClr val="556679"/>
                    </a:solidFill>
                    <a:latin typeface="Community Light" panose="02000303040000020003" pitchFamily="2" charset="0"/>
                    <a:cs typeface="Arial" panose="020B0604020202020204" pitchFamily="34" charset="0"/>
                  </a:rPr>
                </a:br>
                <a:r>
                  <a:rPr lang="es-ES" sz="2800" dirty="0">
                    <a:solidFill>
                      <a:srgbClr val="556679"/>
                    </a:solidFill>
                    <a:latin typeface="Community Light" panose="02000303040000020003" pitchFamily="2" charset="0"/>
                    <a:cs typeface="Arial" panose="020B0604020202020204" pitchFamily="34" charset="0"/>
                  </a:rPr>
                  <a:t>programas formativos.*  </a:t>
                </a:r>
                <a:br>
                  <a:rPr lang="en-US" sz="2800" dirty="0">
                    <a:solidFill>
                      <a:srgbClr val="556679"/>
                    </a:solidFill>
                    <a:latin typeface="Community Light" panose="02000303040000020003" pitchFamily="2" charset="0"/>
                    <a:cs typeface="Arial" panose="020B0604020202020204" pitchFamily="34" charset="0"/>
                  </a:rPr>
                </a:br>
                <a:r>
                  <a:rPr lang="es-ES" sz="2800" dirty="0">
                    <a:solidFill>
                      <a:srgbClr val="556679"/>
                    </a:solidFill>
                    <a:latin typeface="Community Light" panose="02000303040000020003" pitchFamily="2" charset="0"/>
                    <a:cs typeface="Arial" panose="020B0604020202020204" pitchFamily="34" charset="0"/>
                  </a:rPr>
                  <a:t>Las encuestas sobre la repercusión </a:t>
                </a:r>
                <a:br>
                  <a:rPr lang="en-US" sz="2800" dirty="0">
                    <a:solidFill>
                      <a:srgbClr val="556679"/>
                    </a:solidFill>
                    <a:latin typeface="Community Light" panose="02000303040000020003" pitchFamily="2" charset="0"/>
                    <a:cs typeface="Arial" panose="020B0604020202020204" pitchFamily="34" charset="0"/>
                  </a:rPr>
                </a:br>
                <a:r>
                  <a:rPr lang="es-ES" sz="2800" dirty="0">
                    <a:solidFill>
                      <a:srgbClr val="556679"/>
                    </a:solidFill>
                    <a:latin typeface="Community Light" panose="02000303040000020003" pitchFamily="2" charset="0"/>
                    <a:cs typeface="Arial" panose="020B0604020202020204" pitchFamily="34" charset="0"/>
                  </a:rPr>
                  <a:t>son un gran punto de partida.</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3203566"/>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es-ES" sz="16000">
                    <a:solidFill>
                      <a:srgbClr val="0664C2"/>
                    </a:solidFill>
                    <a:latin typeface="Community Light" panose="02000303040000020003" pitchFamily="2" charset="0"/>
                    <a:cs typeface="AvenirNext LT Pro Regular"/>
                  </a:rPr>
                  <a:t>22 %</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50539" y="1366216"/>
            <a:ext cx="4437408" cy="9877514"/>
            <a:chOff x="1352331" y="4353898"/>
            <a:chExt cx="4437408" cy="9877514"/>
          </a:xfrm>
        </p:grpSpPr>
        <p:sp>
          <p:nvSpPr>
            <p:cNvPr id="35" name="Rectangle 34">
              <a:extLst>
                <a:ext uri="{FF2B5EF4-FFF2-40B4-BE49-F238E27FC236}">
                  <a16:creationId xmlns:a16="http://schemas.microsoft.com/office/drawing/2014/main" id="{2F526CA9-E580-304B-8474-B9D560354268}"/>
                </a:ext>
              </a:extLst>
            </p:cNvPr>
            <p:cNvSpPr/>
            <p:nvPr/>
          </p:nvSpPr>
          <p:spPr>
            <a:xfrm>
              <a:off x="1352331" y="4353898"/>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dirty="0">
                  <a:solidFill>
                    <a:srgbClr val="0664C2"/>
                  </a:solidFill>
                  <a:latin typeface="Community" panose="02000303040000020003" pitchFamily="2" charset="0"/>
                  <a:cs typeface="Arial"/>
                </a:rPr>
                <a:t>Estrategia de administración 5</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800" dirty="0">
                  <a:solidFill>
                    <a:srgbClr val="0465C3"/>
                  </a:solidFill>
                  <a:latin typeface="Community Light"/>
                  <a:cs typeface="Arial"/>
                </a:rPr>
                <a:t>Encuesta al personal para orientar tu estrategia</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C33B7A72-7945-B047-A151-50D5820DCF6E}"/>
              </a:ext>
            </a:extLst>
          </p:cNvPr>
          <p:cNvSpPr txBox="1"/>
          <p:nvPr/>
        </p:nvSpPr>
        <p:spPr>
          <a:xfrm>
            <a:off x="7819362" y="2012496"/>
            <a:ext cx="4168347" cy="7201972"/>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Los responsables de formación deben apoyar a los empleados. ¿Sabes lo que quieren?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a:solidFill>
                  <a:srgbClr val="5E6869"/>
                </a:solidFill>
                <a:latin typeface="Community Light"/>
                <a:cs typeface="Arial"/>
              </a:rPr>
              <a:t>Seguramente pasas tiempo con ellos y escuchas sus opiniones. Pero eso no es más que la punta del iceberg respecto a cómo se sienten.</a:t>
            </a:r>
          </a:p>
        </p:txBody>
      </p:sp>
      <p:sp>
        <p:nvSpPr>
          <p:cNvPr id="22" name="TextBox 21">
            <a:extLst>
              <a:ext uri="{FF2B5EF4-FFF2-40B4-BE49-F238E27FC236}">
                <a16:creationId xmlns:a16="http://schemas.microsoft.com/office/drawing/2014/main" id="{7A8362BE-9F5A-534F-AE6A-7964C1970BC2}"/>
              </a:ext>
            </a:extLst>
          </p:cNvPr>
          <p:cNvSpPr txBox="1"/>
          <p:nvPr/>
        </p:nvSpPr>
        <p:spPr>
          <a:xfrm>
            <a:off x="13332261" y="2012495"/>
            <a:ext cx="4168348" cy="886396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El contenido con el que interactúan te dará una pista. También puedes usar nuestra encuesta sobre la repercusión para conocer sus necesidades en detalle. A partir de ahí, podrás perfilar tu estrategia para acompañarlos.</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a:solidFill>
                  <a:srgbClr val="5E6869"/>
                </a:solidFill>
                <a:latin typeface="Community Light"/>
                <a:cs typeface="Arial"/>
              </a:rPr>
              <a:t>Por si fuera poco, los resultados de la encuesta te ayudarán a entender mejor la repercusión de tu estrategia formativa.</a:t>
            </a:r>
          </a:p>
        </p:txBody>
      </p:sp>
      <p:sp>
        <p:nvSpPr>
          <p:cNvPr id="23" name="TextBox 22">
            <a:extLst>
              <a:ext uri="{FF2B5EF4-FFF2-40B4-BE49-F238E27FC236}">
                <a16:creationId xmlns:a16="http://schemas.microsoft.com/office/drawing/2014/main" id="{83ABD573-CF51-F24B-A65F-C7549AD4C8BB}"/>
              </a:ext>
            </a:extLst>
          </p:cNvPr>
          <p:cNvSpPr txBox="1"/>
          <p:nvPr/>
        </p:nvSpPr>
        <p:spPr>
          <a:xfrm>
            <a:off x="18626517" y="9741162"/>
            <a:ext cx="4408325"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es-ES" sz="2200">
                <a:solidFill>
                  <a:srgbClr val="5E6869"/>
                </a:solidFill>
                <a:latin typeface="Community Light" panose="02000303040000020003" pitchFamily="2" charset="0"/>
                <a:cs typeface="Arial" panose="020B0604020202020204" pitchFamily="34" charset="0"/>
              </a:rPr>
              <a:t>* Fuente: </a:t>
            </a:r>
            <a:r>
              <a:rPr lang="es-ES" sz="2200">
                <a:solidFill>
                  <a:srgbClr val="5E6869"/>
                </a:solidFill>
                <a:latin typeface="Community Light" panose="02000303040000020003" pitchFamily="2" charset="0"/>
                <a:cs typeface="Arial" panose="020B0604020202020204" pitchFamily="34" charset="0"/>
                <a:hlinkClick r:id="rId5"/>
              </a:rPr>
              <a:t>Workplace Learning Report 2020</a:t>
            </a:r>
            <a:r>
              <a:rPr lang="es-ES" sz="2200">
                <a:solidFill>
                  <a:srgbClr val="5E6869"/>
                </a:solidFill>
                <a:latin typeface="Community Light" panose="02000303040000020003" pitchFamily="2" charset="0"/>
                <a:cs typeface="Arial" panose="020B0604020202020204" pitchFamily="34" charset="0"/>
              </a:rPr>
              <a:t> (Informe de LinkedIn Learning para 2020 sobre formación en el lugar de trabajo)</a:t>
            </a:r>
          </a:p>
        </p:txBody>
      </p:sp>
    </p:spTree>
    <p:extLst>
      <p:ext uri="{BB962C8B-B14F-4D97-AF65-F5344CB8AC3E}">
        <p14:creationId xmlns:p14="http://schemas.microsoft.com/office/powerpoint/2010/main" val="3577888590"/>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37" name="TextBox 36">
            <a:extLst>
              <a:ext uri="{FF2B5EF4-FFF2-40B4-BE49-F238E27FC236}">
                <a16:creationId xmlns:a16="http://schemas.microsoft.com/office/drawing/2014/main" id="{9C1F6B4A-1C57-C744-9383-3664CE91F707}"/>
              </a:ext>
            </a:extLst>
          </p:cNvPr>
          <p:cNvSpPr txBox="1"/>
          <p:nvPr/>
        </p:nvSpPr>
        <p:spPr>
          <a:xfrm>
            <a:off x="7856521" y="5452713"/>
            <a:ext cx="4131188" cy="2769989"/>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Descubre de primera mano lo que aporta LinkedIn Learning a la plantilla.</a:t>
            </a:r>
          </a:p>
        </p:txBody>
      </p:sp>
      <p:cxnSp>
        <p:nvCxnSpPr>
          <p:cNvPr id="46" name="Straight Connector 45">
            <a:extLst>
              <a:ext uri="{FF2B5EF4-FFF2-40B4-BE49-F238E27FC236}">
                <a16:creationId xmlns:a16="http://schemas.microsoft.com/office/drawing/2014/main" id="{52E3A60D-E7AE-9343-A90D-470B6C8E4B85}"/>
              </a:ext>
            </a:extLst>
          </p:cNvPr>
          <p:cNvCxnSpPr>
            <a:cxnSpLocks/>
          </p:cNvCxnSpPr>
          <p:nvPr/>
        </p:nvCxnSpPr>
        <p:spPr>
          <a:xfrm>
            <a:off x="-2309440" y="2012495"/>
            <a:ext cx="0" cy="9238601"/>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A264825-D634-D34B-8BAB-8FDAAE7A46EA}"/>
              </a:ext>
            </a:extLst>
          </p:cNvPr>
          <p:cNvSpPr txBox="1"/>
          <p:nvPr/>
        </p:nvSpPr>
        <p:spPr>
          <a:xfrm>
            <a:off x="782634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5E6869"/>
                </a:solidFill>
                <a:latin typeface="Community" panose="02000303040000020003" pitchFamily="2" charset="0"/>
                <a:cs typeface="Arial"/>
              </a:rPr>
              <a:t>Cómo conseguirlo</a:t>
            </a:r>
          </a:p>
        </p:txBody>
      </p:sp>
      <p:sp>
        <p:nvSpPr>
          <p:cNvPr id="41" name="TextBox 40">
            <a:extLst>
              <a:ext uri="{FF2B5EF4-FFF2-40B4-BE49-F238E27FC236}">
                <a16:creationId xmlns:a16="http://schemas.microsoft.com/office/drawing/2014/main" id="{5E0278FB-9AB1-884B-BE26-464004A63AA0}"/>
              </a:ext>
            </a:extLst>
          </p:cNvPr>
          <p:cNvSpPr txBox="1"/>
          <p:nvPr/>
        </p:nvSpPr>
        <p:spPr>
          <a:xfrm>
            <a:off x="8734645" y="3508816"/>
            <a:ext cx="3320534"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600">
                <a:solidFill>
                  <a:srgbClr val="0664C2"/>
                </a:solidFill>
                <a:latin typeface="Community Light" panose="02000303040000020003" pitchFamily="2" charset="0"/>
                <a:cs typeface="Arial" panose="020B0604020202020204" pitchFamily="34" charset="0"/>
              </a:rPr>
              <a:t>Usa nuestra encuesta</a:t>
            </a:r>
          </a:p>
        </p:txBody>
      </p:sp>
      <p:grpSp>
        <p:nvGrpSpPr>
          <p:cNvPr id="2" name="Group 1">
            <a:extLst>
              <a:ext uri="{FF2B5EF4-FFF2-40B4-BE49-F238E27FC236}">
                <a16:creationId xmlns:a16="http://schemas.microsoft.com/office/drawing/2014/main" id="{69522927-F54B-4042-89CF-8204225116C4}"/>
              </a:ext>
            </a:extLst>
          </p:cNvPr>
          <p:cNvGrpSpPr/>
          <p:nvPr/>
        </p:nvGrpSpPr>
        <p:grpSpPr>
          <a:xfrm>
            <a:off x="7856521" y="3567361"/>
            <a:ext cx="584698" cy="587024"/>
            <a:chOff x="7856521" y="4136749"/>
            <a:chExt cx="584698" cy="587024"/>
          </a:xfrm>
        </p:grpSpPr>
        <p:sp>
          <p:nvSpPr>
            <p:cNvPr id="42" name="Oval 41">
              <a:extLst>
                <a:ext uri="{FF2B5EF4-FFF2-40B4-BE49-F238E27FC236}">
                  <a16:creationId xmlns:a16="http://schemas.microsoft.com/office/drawing/2014/main" id="{61E61644-8CC4-8847-8410-1FA1D8C79399}"/>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43" name="TextBox 42">
              <a:extLst>
                <a:ext uri="{FF2B5EF4-FFF2-40B4-BE49-F238E27FC236}">
                  <a16:creationId xmlns:a16="http://schemas.microsoft.com/office/drawing/2014/main" id="{E7C9A7DA-F0CA-E247-AE8C-6D0F0CA2290E}"/>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es-ES" sz="3800">
                  <a:solidFill>
                    <a:srgbClr val="0664C2"/>
                  </a:solidFill>
                  <a:latin typeface="Community" panose="02000303040000020003" pitchFamily="2" charset="0"/>
                  <a:cs typeface="AvenirNext LT Pro Regular"/>
                </a:rPr>
                <a:t>1</a:t>
              </a:r>
            </a:p>
          </p:txBody>
        </p:sp>
      </p:grpSp>
      <p:sp>
        <p:nvSpPr>
          <p:cNvPr id="47" name="TextBox 46">
            <a:extLst>
              <a:ext uri="{FF2B5EF4-FFF2-40B4-BE49-F238E27FC236}">
                <a16:creationId xmlns:a16="http://schemas.microsoft.com/office/drawing/2014/main" id="{D774843C-040B-C148-8C10-D5BF25AB9F4E}"/>
              </a:ext>
            </a:extLst>
          </p:cNvPr>
          <p:cNvSpPr txBox="1"/>
          <p:nvPr/>
        </p:nvSpPr>
        <p:spPr>
          <a:xfrm>
            <a:off x="13353328" y="5452713"/>
            <a:ext cx="4131188" cy="2769989"/>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Comprueba si tu estrategia está funcionando y qué hace falta cambiar.</a:t>
            </a:r>
          </a:p>
        </p:txBody>
      </p:sp>
      <p:sp>
        <p:nvSpPr>
          <p:cNvPr id="48" name="TextBox 47">
            <a:extLst>
              <a:ext uri="{FF2B5EF4-FFF2-40B4-BE49-F238E27FC236}">
                <a16:creationId xmlns:a16="http://schemas.microsoft.com/office/drawing/2014/main" id="{8825E32B-0DB6-7B4C-A02E-16EE9664F79B}"/>
              </a:ext>
            </a:extLst>
          </p:cNvPr>
          <p:cNvSpPr txBox="1"/>
          <p:nvPr/>
        </p:nvSpPr>
        <p:spPr>
          <a:xfrm>
            <a:off x="14200857" y="3510554"/>
            <a:ext cx="3302859"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600">
                <a:solidFill>
                  <a:srgbClr val="0664C2"/>
                </a:solidFill>
                <a:latin typeface="Community Light" panose="02000303040000020003" pitchFamily="2" charset="0"/>
                <a:cs typeface="Arial" panose="020B0604020202020204" pitchFamily="34" charset="0"/>
              </a:rPr>
              <a:t>Tómala como referencia</a:t>
            </a:r>
          </a:p>
        </p:txBody>
      </p:sp>
      <p:grpSp>
        <p:nvGrpSpPr>
          <p:cNvPr id="49" name="Group 48">
            <a:extLst>
              <a:ext uri="{FF2B5EF4-FFF2-40B4-BE49-F238E27FC236}">
                <a16:creationId xmlns:a16="http://schemas.microsoft.com/office/drawing/2014/main" id="{76C900B0-9E24-1C45-898A-597C107FBD38}"/>
              </a:ext>
            </a:extLst>
          </p:cNvPr>
          <p:cNvGrpSpPr/>
          <p:nvPr/>
        </p:nvGrpSpPr>
        <p:grpSpPr>
          <a:xfrm>
            <a:off x="13353328" y="3567361"/>
            <a:ext cx="584698" cy="587024"/>
            <a:chOff x="7856521" y="4136749"/>
            <a:chExt cx="584698" cy="587024"/>
          </a:xfrm>
        </p:grpSpPr>
        <p:sp>
          <p:nvSpPr>
            <p:cNvPr id="50" name="Oval 49">
              <a:extLst>
                <a:ext uri="{FF2B5EF4-FFF2-40B4-BE49-F238E27FC236}">
                  <a16:creationId xmlns:a16="http://schemas.microsoft.com/office/drawing/2014/main" id="{7413B7EE-9712-4A40-916F-76CF4C0364C1}"/>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51" name="TextBox 50">
              <a:extLst>
                <a:ext uri="{FF2B5EF4-FFF2-40B4-BE49-F238E27FC236}">
                  <a16:creationId xmlns:a16="http://schemas.microsoft.com/office/drawing/2014/main" id="{26011827-1A15-CB41-B734-EE8FB04A3C4C}"/>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es-ES" sz="3800">
                  <a:solidFill>
                    <a:srgbClr val="0664C2"/>
                  </a:solidFill>
                  <a:latin typeface="Community" panose="02000303040000020003" pitchFamily="2" charset="0"/>
                  <a:cs typeface="AvenirNext LT Pro Regular"/>
                </a:rPr>
                <a:t>2</a:t>
              </a:r>
            </a:p>
          </p:txBody>
        </p:sp>
      </p:grpSp>
      <p:sp>
        <p:nvSpPr>
          <p:cNvPr id="52" name="TextBox 51">
            <a:extLst>
              <a:ext uri="{FF2B5EF4-FFF2-40B4-BE49-F238E27FC236}">
                <a16:creationId xmlns:a16="http://schemas.microsoft.com/office/drawing/2014/main" id="{BA12FD29-050E-A340-9787-EEE56A57C7B4}"/>
              </a:ext>
            </a:extLst>
          </p:cNvPr>
          <p:cNvSpPr txBox="1"/>
          <p:nvPr/>
        </p:nvSpPr>
        <p:spPr>
          <a:xfrm>
            <a:off x="18874272" y="5452713"/>
            <a:ext cx="5068567" cy="387798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dirty="0">
                <a:solidFill>
                  <a:srgbClr val="5E6869"/>
                </a:solidFill>
                <a:latin typeface="Community Light"/>
                <a:cs typeface="Arial"/>
              </a:rPr>
              <a:t>Obtén el apoyo de la directiva y los responsables de departamento mostrándoles la repercusión que tiene la formación en tu administración pública.</a:t>
            </a:r>
          </a:p>
          <a:p>
            <a:pPr defTabSz="1828514">
              <a:spcBef>
                <a:spcPct val="0"/>
              </a:spcBef>
              <a:spcAft>
                <a:spcPct val="0"/>
              </a:spcAft>
              <a:defRPr/>
            </a:pPr>
            <a:endParaRPr lang="en-US" sz="3600" dirty="0">
              <a:solidFill>
                <a:srgbClr val="5E6869"/>
              </a:solidFill>
              <a:latin typeface="Community Light"/>
              <a:cs typeface="Arial"/>
            </a:endParaRPr>
          </a:p>
        </p:txBody>
      </p:sp>
      <p:sp>
        <p:nvSpPr>
          <p:cNvPr id="53" name="TextBox 52">
            <a:extLst>
              <a:ext uri="{FF2B5EF4-FFF2-40B4-BE49-F238E27FC236}">
                <a16:creationId xmlns:a16="http://schemas.microsoft.com/office/drawing/2014/main" id="{AE38A717-4E2A-7044-9A9E-E9757F7735E9}"/>
              </a:ext>
            </a:extLst>
          </p:cNvPr>
          <p:cNvSpPr txBox="1"/>
          <p:nvPr/>
        </p:nvSpPr>
        <p:spPr>
          <a:xfrm>
            <a:off x="19697664" y="3508816"/>
            <a:ext cx="3344957" cy="1415772"/>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600">
                <a:solidFill>
                  <a:srgbClr val="0664C2"/>
                </a:solidFill>
                <a:latin typeface="Community Light" panose="02000303040000020003" pitchFamily="2" charset="0"/>
                <a:cs typeface="Arial" panose="020B0604020202020204" pitchFamily="34" charset="0"/>
              </a:rPr>
              <a:t>Comparte los resultados</a:t>
            </a:r>
          </a:p>
        </p:txBody>
      </p:sp>
      <p:grpSp>
        <p:nvGrpSpPr>
          <p:cNvPr id="54" name="Group 53">
            <a:extLst>
              <a:ext uri="{FF2B5EF4-FFF2-40B4-BE49-F238E27FC236}">
                <a16:creationId xmlns:a16="http://schemas.microsoft.com/office/drawing/2014/main" id="{CC28102C-EDC8-C14B-AE15-BA2AE4940ACE}"/>
              </a:ext>
            </a:extLst>
          </p:cNvPr>
          <p:cNvGrpSpPr/>
          <p:nvPr/>
        </p:nvGrpSpPr>
        <p:grpSpPr>
          <a:xfrm>
            <a:off x="18874273" y="3567361"/>
            <a:ext cx="584698" cy="587024"/>
            <a:chOff x="7856521" y="4136749"/>
            <a:chExt cx="584698" cy="587024"/>
          </a:xfrm>
        </p:grpSpPr>
        <p:sp>
          <p:nvSpPr>
            <p:cNvPr id="55" name="Oval 54">
              <a:extLst>
                <a:ext uri="{FF2B5EF4-FFF2-40B4-BE49-F238E27FC236}">
                  <a16:creationId xmlns:a16="http://schemas.microsoft.com/office/drawing/2014/main" id="{D8CE0C38-CA78-D749-8590-503EB872552D}"/>
                </a:ext>
              </a:extLst>
            </p:cNvPr>
            <p:cNvSpPr/>
            <p:nvPr/>
          </p:nvSpPr>
          <p:spPr>
            <a:xfrm>
              <a:off x="7856521" y="4136749"/>
              <a:ext cx="584698" cy="584698"/>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56" name="TextBox 55">
              <a:extLst>
                <a:ext uri="{FF2B5EF4-FFF2-40B4-BE49-F238E27FC236}">
                  <a16:creationId xmlns:a16="http://schemas.microsoft.com/office/drawing/2014/main" id="{D5BF24F4-02E9-9940-ACB2-63A5B5095ED2}"/>
                </a:ext>
              </a:extLst>
            </p:cNvPr>
            <p:cNvSpPr txBox="1"/>
            <p:nvPr/>
          </p:nvSpPr>
          <p:spPr>
            <a:xfrm>
              <a:off x="7981413" y="4138999"/>
              <a:ext cx="334912" cy="584774"/>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es-ES" sz="3800">
                  <a:solidFill>
                    <a:srgbClr val="0664C2"/>
                  </a:solidFill>
                  <a:latin typeface="Community" panose="02000303040000020003" pitchFamily="2" charset="0"/>
                  <a:cs typeface="AvenirNext LT Pro Regular"/>
                </a:rPr>
                <a:t>3</a:t>
              </a:r>
            </a:p>
          </p:txBody>
        </p:sp>
      </p:grpSp>
      <p:cxnSp>
        <p:nvCxnSpPr>
          <p:cNvPr id="57" name="Straight Connector 56">
            <a:extLst>
              <a:ext uri="{FF2B5EF4-FFF2-40B4-BE49-F238E27FC236}">
                <a16:creationId xmlns:a16="http://schemas.microsoft.com/office/drawing/2014/main" id="{09F684CE-DB2D-7D4F-9702-07DFD0DD6A02}"/>
              </a:ext>
            </a:extLst>
          </p:cNvPr>
          <p:cNvCxnSpPr>
            <a:cxnSpLocks/>
          </p:cNvCxnSpPr>
          <p:nvPr/>
        </p:nvCxnSpPr>
        <p:spPr>
          <a:xfrm>
            <a:off x="12653649" y="3567361"/>
            <a:ext cx="0" cy="5475039"/>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E1FE4D3-26B2-7641-A0D6-61BF537C8838}"/>
              </a:ext>
            </a:extLst>
          </p:cNvPr>
          <p:cNvCxnSpPr>
            <a:cxnSpLocks/>
          </p:cNvCxnSpPr>
          <p:nvPr/>
        </p:nvCxnSpPr>
        <p:spPr>
          <a:xfrm>
            <a:off x="18176274" y="3567361"/>
            <a:ext cx="0" cy="5475039"/>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59" name="Picture 58" descr="A close up of a sign&#10;&#10;Description automatically generated">
            <a:extLst>
              <a:ext uri="{FF2B5EF4-FFF2-40B4-BE49-F238E27FC236}">
                <a16:creationId xmlns:a16="http://schemas.microsoft.com/office/drawing/2014/main" id="{4F8D4246-0BBE-8C46-9273-EE30307E3AD6}"/>
              </a:ext>
            </a:extLst>
          </p:cNvPr>
          <p:cNvPicPr>
            <a:picLocks noChangeAspect="1"/>
          </p:cNvPicPr>
          <p:nvPr/>
        </p:nvPicPr>
        <p:blipFill>
          <a:blip r:embed="rId4"/>
          <a:stretch>
            <a:fillRect/>
          </a:stretch>
        </p:blipFill>
        <p:spPr>
          <a:xfrm>
            <a:off x="20944324" y="12888051"/>
            <a:ext cx="2090518" cy="287078"/>
          </a:xfrm>
          <a:prstGeom prst="rect">
            <a:avLst/>
          </a:prstGeom>
        </p:spPr>
      </p:pic>
      <p:sp>
        <p:nvSpPr>
          <p:cNvPr id="44" name="Rectangle 43">
            <a:extLst>
              <a:ext uri="{FF2B5EF4-FFF2-40B4-BE49-F238E27FC236}">
                <a16:creationId xmlns:a16="http://schemas.microsoft.com/office/drawing/2014/main" id="{98FA1632-DE67-CE45-9266-8E0759DAEA42}"/>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5" name="Group 44">
            <a:extLst>
              <a:ext uri="{FF2B5EF4-FFF2-40B4-BE49-F238E27FC236}">
                <a16:creationId xmlns:a16="http://schemas.microsoft.com/office/drawing/2014/main" id="{60CD1AF0-AAEE-4E40-B6CD-1F97C15F6571}"/>
              </a:ext>
            </a:extLst>
          </p:cNvPr>
          <p:cNvGrpSpPr/>
          <p:nvPr/>
        </p:nvGrpSpPr>
        <p:grpSpPr>
          <a:xfrm>
            <a:off x="1047370" y="1414342"/>
            <a:ext cx="4437408" cy="9829388"/>
            <a:chOff x="1352331" y="4402024"/>
            <a:chExt cx="4437408" cy="9829388"/>
          </a:xfrm>
        </p:grpSpPr>
        <p:sp>
          <p:nvSpPr>
            <p:cNvPr id="60" name="Rectangle 59">
              <a:extLst>
                <a:ext uri="{FF2B5EF4-FFF2-40B4-BE49-F238E27FC236}">
                  <a16:creationId xmlns:a16="http://schemas.microsoft.com/office/drawing/2014/main" id="{5F7FBC30-39A5-D74F-84A0-A9470F42DA74}"/>
                </a:ext>
              </a:extLst>
            </p:cNvPr>
            <p:cNvSpPr/>
            <p:nvPr/>
          </p:nvSpPr>
          <p:spPr>
            <a:xfrm>
              <a:off x="1352331" y="4402024"/>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dirty="0">
                  <a:solidFill>
                    <a:srgbClr val="0664C2"/>
                  </a:solidFill>
                  <a:latin typeface="Community" panose="02000303040000020003" pitchFamily="2" charset="0"/>
                  <a:cs typeface="Arial"/>
                </a:rPr>
                <a:t>Estrategia de administración 5</a:t>
              </a:r>
            </a:p>
          </p:txBody>
        </p:sp>
        <p:sp>
          <p:nvSpPr>
            <p:cNvPr id="61" name="Rectangle 60">
              <a:extLst>
                <a:ext uri="{FF2B5EF4-FFF2-40B4-BE49-F238E27FC236}">
                  <a16:creationId xmlns:a16="http://schemas.microsoft.com/office/drawing/2014/main" id="{838D0C09-7F50-5A46-AA9A-59AECA997A22}"/>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800" dirty="0">
                  <a:solidFill>
                    <a:srgbClr val="0465C3"/>
                  </a:solidFill>
                  <a:latin typeface="Community Light"/>
                  <a:cs typeface="Arial"/>
                </a:rPr>
                <a:t>Encuesta al personal para orientar tu estrategia</a:t>
              </a:r>
            </a:p>
          </p:txBody>
        </p:sp>
        <p:cxnSp>
          <p:nvCxnSpPr>
            <p:cNvPr id="62" name="Straight Connector 61">
              <a:extLst>
                <a:ext uri="{FF2B5EF4-FFF2-40B4-BE49-F238E27FC236}">
                  <a16:creationId xmlns:a16="http://schemas.microsoft.com/office/drawing/2014/main" id="{5E0AFC01-2026-B245-8F00-350A326C30A1}"/>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9676338"/>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1334092" y="12888051"/>
            <a:ext cx="2090518" cy="287078"/>
          </a:xfrm>
          <a:prstGeom prst="rect">
            <a:avLst/>
          </a:prstGeom>
        </p:spPr>
      </p:pic>
      <p:sp>
        <p:nvSpPr>
          <p:cNvPr id="24" name="Rectangle 23">
            <a:extLst>
              <a:ext uri="{FF2B5EF4-FFF2-40B4-BE49-F238E27FC236}">
                <a16:creationId xmlns:a16="http://schemas.microsoft.com/office/drawing/2014/main" id="{9E744DCC-CBC1-1A4F-A347-823F957E3241}"/>
              </a:ext>
            </a:extLst>
          </p:cNvPr>
          <p:cNvSpPr/>
          <p:nvPr/>
        </p:nvSpPr>
        <p:spPr>
          <a:xfrm>
            <a:off x="1010653" y="4774226"/>
            <a:ext cx="7965287" cy="416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10000" dirty="0">
                <a:solidFill>
                  <a:srgbClr val="B03F1F"/>
                </a:solidFill>
                <a:latin typeface="Community Light"/>
                <a:cs typeface="Arial"/>
              </a:rPr>
              <a:t>5 estrategias de comunicación comprobadas</a:t>
            </a:r>
          </a:p>
        </p:txBody>
      </p:sp>
      <p:pic>
        <p:nvPicPr>
          <p:cNvPr id="3" name="Picture 2">
            <a:extLst>
              <a:ext uri="{FF2B5EF4-FFF2-40B4-BE49-F238E27FC236}">
                <a16:creationId xmlns:a16="http://schemas.microsoft.com/office/drawing/2014/main" id="{9A327814-DC95-C343-8880-53BD754C1089}"/>
              </a:ext>
            </a:extLst>
          </p:cNvPr>
          <p:cNvPicPr>
            <a:picLocks noChangeAspect="1"/>
          </p:cNvPicPr>
          <p:nvPr/>
        </p:nvPicPr>
        <p:blipFill>
          <a:blip r:embed="rId5"/>
          <a:stretch>
            <a:fillRect/>
          </a:stretch>
        </p:blipFill>
        <p:spPr>
          <a:xfrm>
            <a:off x="8975940" y="-1"/>
            <a:ext cx="15411235" cy="13715999"/>
          </a:xfrm>
          <a:prstGeom prst="rect">
            <a:avLst/>
          </a:prstGeom>
        </p:spPr>
      </p:pic>
    </p:spTree>
    <p:extLst>
      <p:ext uri="{BB962C8B-B14F-4D97-AF65-F5344CB8AC3E}">
        <p14:creationId xmlns:p14="http://schemas.microsoft.com/office/powerpoint/2010/main" val="578143741"/>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7" y="2114093"/>
            <a:ext cx="4408325" cy="7046840"/>
            <a:chOff x="18626517" y="2441577"/>
            <a:chExt cx="4408325" cy="7046840"/>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7"/>
              <a:ext cx="4408325" cy="7046840"/>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7" y="3063121"/>
              <a:ext cx="4408325" cy="5516496"/>
              <a:chOff x="18626517" y="3242023"/>
              <a:chExt cx="4408325" cy="5516496"/>
            </a:xfrm>
          </p:grpSpPr>
          <p:sp>
            <p:nvSpPr>
              <p:cNvPr id="42" name="TextBox 41">
                <a:extLst>
                  <a:ext uri="{FF2B5EF4-FFF2-40B4-BE49-F238E27FC236}">
                    <a16:creationId xmlns:a16="http://schemas.microsoft.com/office/drawing/2014/main" id="{31F759AC-1C6B-604A-80EC-FDC1745B2CCD}"/>
                  </a:ext>
                </a:extLst>
              </p:cNvPr>
              <p:cNvSpPr txBox="1"/>
              <p:nvPr/>
            </p:nvSpPr>
            <p:spPr>
              <a:xfrm>
                <a:off x="19043374" y="5571749"/>
                <a:ext cx="3625090" cy="3186770"/>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es-ES" sz="2800">
                    <a:solidFill>
                      <a:srgbClr val="556679"/>
                    </a:solidFill>
                    <a:latin typeface="Community Light" panose="02000303040000020003" pitchFamily="2" charset="0"/>
                    <a:cs typeface="Arial" panose="020B0604020202020204" pitchFamily="34" charset="0"/>
                  </a:rPr>
                  <a:t>Solo el 41 % de los expertos en formación del sector público integran la formación online en sus programas actuales, en comparación con el 48 % del sector privado.*</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3242023"/>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es-ES" sz="16000">
                    <a:solidFill>
                      <a:srgbClr val="B03F1F"/>
                    </a:solidFill>
                    <a:latin typeface="Community Light" panose="02000303040000020003" pitchFamily="2" charset="0"/>
                    <a:cs typeface="AvenirNext LT Pro Regular"/>
                  </a:rPr>
                  <a:t>41 %</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437408"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a:solidFill>
                    <a:srgbClr val="B03F1F"/>
                  </a:solidFill>
                  <a:latin typeface="Community" panose="02000303040000020003" pitchFamily="2" charset="0"/>
                  <a:cs typeface="Arial"/>
                </a:rPr>
                <a:t>Estrategia</a:t>
              </a:r>
              <a:br>
                <a:rPr lang="en-US" sz="4600" spc="-100" dirty="0">
                  <a:solidFill>
                    <a:srgbClr val="B03F1F"/>
                  </a:solidFill>
                  <a:latin typeface="Community" panose="02000303040000020003" pitchFamily="2" charset="0"/>
                  <a:cs typeface="Arial"/>
                </a:rPr>
              </a:br>
              <a:r>
                <a:rPr lang="es-ES" sz="4600">
                  <a:solidFill>
                    <a:srgbClr val="B03F1F"/>
                  </a:solidFill>
                  <a:latin typeface="Community" panose="02000303040000020003" pitchFamily="2" charset="0"/>
                  <a:cs typeface="Arial"/>
                </a:rPr>
                <a:t>de comunicación 1</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200" dirty="0">
                  <a:solidFill>
                    <a:srgbClr val="B03F1F"/>
                  </a:solidFill>
                  <a:latin typeface="Community Light"/>
                  <a:cs typeface="Arial"/>
                </a:rPr>
                <a:t>Integra la formación online en tus programas de desarrollo existentes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C33B7A72-7945-B047-A151-50D5820DCF6E}"/>
              </a:ext>
            </a:extLst>
          </p:cNvPr>
          <p:cNvSpPr txBox="1"/>
          <p:nvPr/>
        </p:nvSpPr>
        <p:spPr>
          <a:xfrm>
            <a:off x="7819362" y="2012496"/>
            <a:ext cx="9681247" cy="997196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Seguro que en tu administración pública ya hay programas formativos en marcha. Por ejemplo, un programa de desarrollo de liderazgo, una orientación para nuevas incorporaciones o evaluaciones de rendimiento.</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a:solidFill>
                  <a:srgbClr val="B03F1F"/>
                </a:solidFill>
                <a:latin typeface="Community Light"/>
                <a:cs typeface="Arial"/>
              </a:rPr>
              <a:t>¿Qué podría aportar la formación online?</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a:solidFill>
                  <a:srgbClr val="5E6869"/>
                </a:solidFill>
                <a:latin typeface="Community Light"/>
                <a:cs typeface="Arial"/>
              </a:rPr>
              <a:t>En el caso de un programa de desarrollo de liderazgo, podría ser buena idea asignar cursos antes de una sesión presencial para promover la autoformación. O para la orientación inicial, quizá te interese añadir un vídeo de algún alto cargo o un curso sobre atención al cliente.</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a:solidFill>
                  <a:srgbClr val="5E6869"/>
                </a:solidFill>
                <a:latin typeface="Community Light"/>
                <a:cs typeface="Arial"/>
              </a:rPr>
              <a:t>Combinar la formación online con estos programas aumentará su eficacia. Además, permite llevar a los empleados a LinkedIn Learning y hay más probabilidades de que vuelvan a usarlo.</a:t>
            </a:r>
          </a:p>
        </p:txBody>
      </p:sp>
      <p:sp>
        <p:nvSpPr>
          <p:cNvPr id="24" name="TextBox 23">
            <a:extLst>
              <a:ext uri="{FF2B5EF4-FFF2-40B4-BE49-F238E27FC236}">
                <a16:creationId xmlns:a16="http://schemas.microsoft.com/office/drawing/2014/main" id="{CA85E72D-39D7-D043-89A4-950E77193EB5}"/>
              </a:ext>
            </a:extLst>
          </p:cNvPr>
          <p:cNvSpPr txBox="1"/>
          <p:nvPr/>
        </p:nvSpPr>
        <p:spPr>
          <a:xfrm>
            <a:off x="18626516" y="9782477"/>
            <a:ext cx="4408325"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es-ES" sz="2200">
                <a:solidFill>
                  <a:srgbClr val="5E6869"/>
                </a:solidFill>
                <a:latin typeface="Community Light" panose="02000303040000020003" pitchFamily="2" charset="0"/>
                <a:cs typeface="Arial" panose="020B0604020202020204" pitchFamily="34" charset="0"/>
              </a:rPr>
              <a:t>* Fuente: </a:t>
            </a:r>
            <a:r>
              <a:rPr lang="es-ES" sz="2200">
                <a:solidFill>
                  <a:srgbClr val="B03F1F"/>
                </a:solidFill>
                <a:latin typeface="Community Light" panose="02000303040000020003" pitchFamily="2" charset="0"/>
                <a:cs typeface="Arial" panose="020B0604020202020204" pitchFamily="34" charset="0"/>
                <a:hlinkClick r:id="rId5"/>
              </a:rPr>
              <a:t>2020 Government Workplace Learning Report</a:t>
            </a:r>
            <a:r>
              <a:rPr lang="es-ES" sz="2200">
                <a:solidFill>
                  <a:srgbClr val="5E6869"/>
                </a:solidFill>
                <a:latin typeface="Community Light" panose="02000303040000020003" pitchFamily="2" charset="0"/>
                <a:cs typeface="Arial" panose="020B0604020202020204" pitchFamily="34" charset="0"/>
              </a:rPr>
              <a:t> (Informe de LinkedIn Learning para 2020 sobre formación en el lugar de trabajo para organismos públicos)</a:t>
            </a:r>
          </a:p>
        </p:txBody>
      </p:sp>
    </p:spTree>
    <p:extLst>
      <p:ext uri="{BB962C8B-B14F-4D97-AF65-F5344CB8AC3E}">
        <p14:creationId xmlns:p14="http://schemas.microsoft.com/office/powerpoint/2010/main" val="2382761150"/>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437408"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a:solidFill>
                    <a:srgbClr val="B03F1F"/>
                  </a:solidFill>
                  <a:latin typeface="Community" panose="02000303040000020003" pitchFamily="2" charset="0"/>
                  <a:cs typeface="Arial"/>
                </a:rPr>
                <a:t>Estrategia</a:t>
              </a:r>
              <a:br>
                <a:rPr lang="en-US" sz="4600" spc="-100" dirty="0">
                  <a:solidFill>
                    <a:srgbClr val="B03F1F"/>
                  </a:solidFill>
                  <a:latin typeface="Community" panose="02000303040000020003" pitchFamily="2" charset="0"/>
                  <a:cs typeface="Arial"/>
                </a:rPr>
              </a:br>
              <a:r>
                <a:rPr lang="es-ES" sz="4600">
                  <a:solidFill>
                    <a:srgbClr val="B03F1F"/>
                  </a:solidFill>
                  <a:latin typeface="Community" panose="02000303040000020003" pitchFamily="2" charset="0"/>
                  <a:cs typeface="Arial"/>
                </a:rPr>
                <a:t>de comunicación 1</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200" dirty="0">
                  <a:solidFill>
                    <a:srgbClr val="B03F1F"/>
                  </a:solidFill>
                  <a:latin typeface="Community Light"/>
                  <a:cs typeface="Arial"/>
                </a:rPr>
                <a:t>Integra la formación online en tus programas de desarrollo existentes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61372713-526E-2849-8D1B-40C124B47A48}"/>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5E6869"/>
                </a:solidFill>
                <a:latin typeface="Community" panose="02000303040000020003" pitchFamily="2" charset="0"/>
                <a:cs typeface="Arial"/>
              </a:rPr>
              <a:t>Cómo conseguirlo</a:t>
            </a:r>
          </a:p>
        </p:txBody>
      </p:sp>
      <p:sp>
        <p:nvSpPr>
          <p:cNvPr id="20" name="TextBox 19">
            <a:extLst>
              <a:ext uri="{FF2B5EF4-FFF2-40B4-BE49-F238E27FC236}">
                <a16:creationId xmlns:a16="http://schemas.microsoft.com/office/drawing/2014/main" id="{72BB133B-70E6-1B44-ABF1-F1D2DA1FF38E}"/>
              </a:ext>
            </a:extLst>
          </p:cNvPr>
          <p:cNvSpPr txBox="1"/>
          <p:nvPr/>
        </p:nvSpPr>
        <p:spPr>
          <a:xfrm>
            <a:off x="7910322" y="3349126"/>
            <a:ext cx="6854908" cy="4031873"/>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B03F1F"/>
                </a:solidFill>
                <a:latin typeface="Community Light"/>
                <a:cs typeface="Arial"/>
              </a:rPr>
              <a:t>Elige los programas</a:t>
            </a:r>
          </a:p>
          <a:p>
            <a:pPr defTabSz="1828514" rtl="0">
              <a:spcBef>
                <a:spcPct val="0"/>
              </a:spcBef>
              <a:spcAft>
                <a:spcPct val="0"/>
              </a:spcAft>
              <a:defRPr/>
            </a:pPr>
            <a:r>
              <a:rPr lang="es-ES" sz="3600">
                <a:solidFill>
                  <a:srgbClr val="5E6869"/>
                </a:solidFill>
                <a:latin typeface="Community Light"/>
                <a:cs typeface="Arial"/>
              </a:rPr>
              <a:t>Determina qué programas puedes mejorar al incorporar la formación online. Entre los más habituales están el proceso de orientación inicial, las evaluaciones de rendimiento y el desarrollo de liderazgo. </a:t>
            </a:r>
          </a:p>
          <a:p>
            <a:pPr defTabSz="1828514">
              <a:spcBef>
                <a:spcPct val="0"/>
              </a:spcBef>
              <a:spcAft>
                <a:spcPct val="0"/>
              </a:spcAft>
              <a:defRPr/>
            </a:pPr>
            <a:endParaRPr lang="en-US" sz="3600" dirty="0">
              <a:solidFill>
                <a:srgbClr val="5E6869"/>
              </a:solidFill>
              <a:latin typeface="Community Light"/>
              <a:cs typeface="Arial"/>
            </a:endParaRPr>
          </a:p>
        </p:txBody>
      </p:sp>
      <p:sp>
        <p:nvSpPr>
          <p:cNvPr id="22" name="TextBox 21">
            <a:extLst>
              <a:ext uri="{FF2B5EF4-FFF2-40B4-BE49-F238E27FC236}">
                <a16:creationId xmlns:a16="http://schemas.microsoft.com/office/drawing/2014/main" id="{D38B3F2B-5BDB-AB46-A16F-F24307CAC070}"/>
              </a:ext>
            </a:extLst>
          </p:cNvPr>
          <p:cNvSpPr txBox="1"/>
          <p:nvPr/>
        </p:nvSpPr>
        <p:spPr>
          <a:xfrm>
            <a:off x="16109782" y="3334414"/>
            <a:ext cx="6927814" cy="292387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B03F1F"/>
                </a:solidFill>
                <a:latin typeface="Community Light"/>
                <a:cs typeface="Arial"/>
              </a:rPr>
              <a:t>Da una vuelta de tuerca a los cursos</a:t>
            </a:r>
          </a:p>
          <a:p>
            <a:pPr defTabSz="1828514" rtl="0">
              <a:spcBef>
                <a:spcPct val="0"/>
              </a:spcBef>
              <a:spcAft>
                <a:spcPct val="0"/>
              </a:spcAft>
              <a:defRPr/>
            </a:pPr>
            <a:r>
              <a:rPr lang="es-ES" sz="3600">
                <a:solidFill>
                  <a:srgbClr val="5E6869"/>
                </a:solidFill>
                <a:latin typeface="Community Light"/>
                <a:cs typeface="Arial"/>
              </a:rPr>
              <a:t>Apuesta por la formación online autónoma y dedica las sesiones presenciales a la colaboración y los debates.</a:t>
            </a:r>
          </a:p>
        </p:txBody>
      </p:sp>
      <p:sp>
        <p:nvSpPr>
          <p:cNvPr id="23" name="TextBox 22">
            <a:extLst>
              <a:ext uri="{FF2B5EF4-FFF2-40B4-BE49-F238E27FC236}">
                <a16:creationId xmlns:a16="http://schemas.microsoft.com/office/drawing/2014/main" id="{D9CDF8A3-F4D5-C340-9E79-827AE3C254A4}"/>
              </a:ext>
            </a:extLst>
          </p:cNvPr>
          <p:cNvSpPr txBox="1"/>
          <p:nvPr/>
        </p:nvSpPr>
        <p:spPr>
          <a:xfrm>
            <a:off x="7910322" y="7866903"/>
            <a:ext cx="6854908" cy="347787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B03F1F"/>
                </a:solidFill>
                <a:latin typeface="Community Light"/>
                <a:cs typeface="Arial"/>
              </a:rPr>
              <a:t>Perfecciona tu estrategia</a:t>
            </a:r>
          </a:p>
          <a:p>
            <a:pPr defTabSz="1828514" rtl="0">
              <a:spcBef>
                <a:spcPct val="0"/>
              </a:spcBef>
              <a:spcAft>
                <a:spcPct val="0"/>
              </a:spcAft>
              <a:defRPr/>
            </a:pPr>
            <a:r>
              <a:rPr lang="es-ES" sz="3600">
                <a:solidFill>
                  <a:srgbClr val="5E6869"/>
                </a:solidFill>
                <a:latin typeface="Community Light"/>
                <a:cs typeface="Arial"/>
              </a:rPr>
              <a:t>¿Qué cursos deberías impartir online y cuáles requieren sesiones presenciales? Haz pruebas y pregunta a los usuarios para optimizar tu enfoque.</a:t>
            </a:r>
          </a:p>
        </p:txBody>
      </p:sp>
      <p:sp>
        <p:nvSpPr>
          <p:cNvPr id="25" name="TextBox 24">
            <a:extLst>
              <a:ext uri="{FF2B5EF4-FFF2-40B4-BE49-F238E27FC236}">
                <a16:creationId xmlns:a16="http://schemas.microsoft.com/office/drawing/2014/main" id="{9099F79C-CAF9-E246-8C60-2F561F9FCBC1}"/>
              </a:ext>
            </a:extLst>
          </p:cNvPr>
          <p:cNvSpPr txBox="1"/>
          <p:nvPr/>
        </p:nvSpPr>
        <p:spPr>
          <a:xfrm>
            <a:off x="16109782" y="7866903"/>
            <a:ext cx="6927814" cy="292387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B03F1F"/>
                </a:solidFill>
                <a:latin typeface="Community Light"/>
                <a:cs typeface="Arial"/>
              </a:rPr>
              <a:t>LinkedIn Learning puede ayudarte</a:t>
            </a:r>
          </a:p>
          <a:p>
            <a:pPr defTabSz="1828514" rtl="0">
              <a:spcBef>
                <a:spcPct val="0"/>
              </a:spcBef>
              <a:spcAft>
                <a:spcPct val="0"/>
              </a:spcAft>
              <a:defRPr/>
            </a:pPr>
            <a:r>
              <a:rPr lang="es-ES" sz="3600">
                <a:solidFill>
                  <a:srgbClr val="5E6869"/>
                </a:solidFill>
                <a:latin typeface="Community Light"/>
                <a:cs typeface="Arial"/>
              </a:rPr>
              <a:t>Ofrecemos itinerarios que son ideales para complementar los programas formativos más habituales (desarrollo de liderazgo, evaluaciones de rendimiento, etc.)</a:t>
            </a:r>
          </a:p>
        </p:txBody>
      </p:sp>
    </p:spTree>
    <p:extLst>
      <p:ext uri="{BB962C8B-B14F-4D97-AF65-F5344CB8AC3E}">
        <p14:creationId xmlns:p14="http://schemas.microsoft.com/office/powerpoint/2010/main" val="1600227309"/>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437408"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a:solidFill>
                    <a:srgbClr val="B03F1F"/>
                  </a:solidFill>
                  <a:latin typeface="Community" panose="02000303040000020003" pitchFamily="2" charset="0"/>
                  <a:cs typeface="Arial"/>
                </a:rPr>
                <a:t>Estrategia</a:t>
              </a:r>
              <a:br>
                <a:rPr lang="en-US" sz="4600" spc="-100" dirty="0">
                  <a:solidFill>
                    <a:srgbClr val="B03F1F"/>
                  </a:solidFill>
                  <a:latin typeface="Community" panose="02000303040000020003" pitchFamily="2" charset="0"/>
                  <a:cs typeface="Arial"/>
                </a:rPr>
              </a:br>
              <a:r>
                <a:rPr lang="es-ES" sz="4600">
                  <a:solidFill>
                    <a:srgbClr val="B03F1F"/>
                  </a:solidFill>
                  <a:latin typeface="Community" panose="02000303040000020003" pitchFamily="2" charset="0"/>
                  <a:cs typeface="Arial"/>
                </a:rPr>
                <a:t>de comunicación 1</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200" dirty="0">
                  <a:solidFill>
                    <a:srgbClr val="B03F1F"/>
                  </a:solidFill>
                  <a:latin typeface="Community Light"/>
                  <a:cs typeface="Arial"/>
                </a:rPr>
                <a:t>Integra la formación online en tus programas de desarrollo existentes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61372713-526E-2849-8D1B-40C124B47A48}"/>
              </a:ext>
            </a:extLst>
          </p:cNvPr>
          <p:cNvSpPr txBox="1"/>
          <p:nvPr/>
        </p:nvSpPr>
        <p:spPr>
          <a:xfrm>
            <a:off x="7826342" y="2012495"/>
            <a:ext cx="9674267"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5E6869"/>
                </a:solidFill>
                <a:latin typeface="Community" panose="02000303040000020003" pitchFamily="2" charset="0"/>
                <a:cs typeface="Arial"/>
              </a:rPr>
              <a:t>Ejemplo: Estado de Nebraska en EE. UU.</a:t>
            </a:r>
          </a:p>
        </p:txBody>
      </p:sp>
      <p:sp>
        <p:nvSpPr>
          <p:cNvPr id="18" name="TextBox 17">
            <a:extLst>
              <a:ext uri="{FF2B5EF4-FFF2-40B4-BE49-F238E27FC236}">
                <a16:creationId xmlns:a16="http://schemas.microsoft.com/office/drawing/2014/main" id="{15D3FF5F-E321-2D49-AC36-A237B7ECA160}"/>
              </a:ext>
            </a:extLst>
          </p:cNvPr>
          <p:cNvSpPr txBox="1"/>
          <p:nvPr/>
        </p:nvSpPr>
        <p:spPr>
          <a:xfrm>
            <a:off x="7819362" y="3363488"/>
            <a:ext cx="9674267" cy="609397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Para reforzar su planificación de la sucesión, la administración del Estado de Nebraska desarrolló un programa de liderazgo voluntario. Este programa incluía una lista de reproducción de LinkedIn Learning.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a:solidFill>
                  <a:srgbClr val="B03F1F"/>
                </a:solidFill>
                <a:latin typeface="Community" panose="02000303040000020003" pitchFamily="2" charset="0"/>
                <a:cs typeface="Arial"/>
              </a:rPr>
              <a:t>¿Los resultados?</a:t>
            </a:r>
            <a:br>
              <a:rPr lang="en-US" sz="3600" dirty="0">
                <a:solidFill>
                  <a:srgbClr val="5E6869"/>
                </a:solidFill>
                <a:latin typeface="Community Light"/>
                <a:cs typeface="Arial"/>
              </a:rPr>
            </a:br>
            <a:r>
              <a:rPr lang="es-ES" sz="3600">
                <a:solidFill>
                  <a:srgbClr val="5E6869"/>
                </a:solidFill>
                <a:latin typeface="Community" panose="02000303040000020003" pitchFamily="2" charset="0"/>
                <a:cs typeface="Arial"/>
              </a:rPr>
              <a:t>Además de una mayor participación, los empleados que completaban el programa tenían 5 veces más probabilidades de sentirse realizados en el trabajo y 4 veces menos probabilidades de renunciar.</a:t>
            </a:r>
          </a:p>
          <a:p>
            <a:pPr defTabSz="1828514">
              <a:spcBef>
                <a:spcPct val="0"/>
              </a:spcBef>
              <a:spcAft>
                <a:spcPct val="0"/>
              </a:spcAft>
              <a:defRPr/>
            </a:pPr>
            <a:endParaRPr lang="en-US" sz="3600" dirty="0">
              <a:solidFill>
                <a:srgbClr val="5E6869"/>
              </a:solidFill>
              <a:latin typeface="Community Light"/>
              <a:cs typeface="Arial"/>
            </a:endParaRPr>
          </a:p>
        </p:txBody>
      </p:sp>
      <p:pic>
        <p:nvPicPr>
          <p:cNvPr id="3" name="Picture 2">
            <a:extLst>
              <a:ext uri="{FF2B5EF4-FFF2-40B4-BE49-F238E27FC236}">
                <a16:creationId xmlns:a16="http://schemas.microsoft.com/office/drawing/2014/main" id="{2338F852-E1C2-B84B-9239-D41A3B4E7405}"/>
              </a:ext>
            </a:extLst>
          </p:cNvPr>
          <p:cNvPicPr>
            <a:picLocks noChangeAspect="1"/>
          </p:cNvPicPr>
          <p:nvPr/>
        </p:nvPicPr>
        <p:blipFill>
          <a:blip r:embed="rId5"/>
          <a:stretch>
            <a:fillRect/>
          </a:stretch>
        </p:blipFill>
        <p:spPr>
          <a:xfrm>
            <a:off x="18874277" y="-11434"/>
            <a:ext cx="5512898" cy="13713677"/>
          </a:xfrm>
          <a:prstGeom prst="rect">
            <a:avLst/>
          </a:prstGeom>
        </p:spPr>
      </p:pic>
      <p:pic>
        <p:nvPicPr>
          <p:cNvPr id="26" name="Picture 25" descr="A close up of a sign&#10;&#10;Description automatically generated">
            <a:extLst>
              <a:ext uri="{FF2B5EF4-FFF2-40B4-BE49-F238E27FC236}">
                <a16:creationId xmlns:a16="http://schemas.microsoft.com/office/drawing/2014/main" id="{3900E7E4-8E52-E348-AE5D-87BD8F62EC68}"/>
              </a:ext>
            </a:extLst>
          </p:cNvPr>
          <p:cNvPicPr>
            <a:picLocks noChangeAspect="1"/>
          </p:cNvPicPr>
          <p:nvPr/>
        </p:nvPicPr>
        <p:blipFill>
          <a:blip r:embed="rId4"/>
          <a:stretch>
            <a:fillRect/>
          </a:stretch>
        </p:blipFill>
        <p:spPr>
          <a:xfrm>
            <a:off x="1050539" y="12888051"/>
            <a:ext cx="2090518" cy="287078"/>
          </a:xfrm>
          <a:prstGeom prst="rect">
            <a:avLst/>
          </a:prstGeom>
        </p:spPr>
      </p:pic>
    </p:spTree>
    <p:extLst>
      <p:ext uri="{BB962C8B-B14F-4D97-AF65-F5344CB8AC3E}">
        <p14:creationId xmlns:p14="http://schemas.microsoft.com/office/powerpoint/2010/main" val="400062262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4" name="Rectangle 23">
            <a:extLst>
              <a:ext uri="{FF2B5EF4-FFF2-40B4-BE49-F238E27FC236}">
                <a16:creationId xmlns:a16="http://schemas.microsoft.com/office/drawing/2014/main" id="{9E744DCC-CBC1-1A4F-A347-823F957E3241}"/>
              </a:ext>
            </a:extLst>
          </p:cNvPr>
          <p:cNvSpPr/>
          <p:nvPr/>
        </p:nvSpPr>
        <p:spPr>
          <a:xfrm>
            <a:off x="1331025" y="1006535"/>
            <a:ext cx="21711596" cy="9728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7700">
                <a:solidFill>
                  <a:srgbClr val="44702B"/>
                </a:solidFill>
                <a:latin typeface="Community Light"/>
                <a:cs typeface="Arial"/>
              </a:rPr>
              <a:t>Introducción: por qué hemos creado esta guía y cómo usarla</a:t>
            </a:r>
          </a:p>
        </p:txBody>
      </p:sp>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1334092" y="12888051"/>
            <a:ext cx="2090518" cy="287078"/>
          </a:xfrm>
          <a:prstGeom prst="rect">
            <a:avLst/>
          </a:prstGeom>
        </p:spPr>
      </p:pic>
      <p:sp>
        <p:nvSpPr>
          <p:cNvPr id="22" name="TextBox 21">
            <a:extLst>
              <a:ext uri="{FF2B5EF4-FFF2-40B4-BE49-F238E27FC236}">
                <a16:creationId xmlns:a16="http://schemas.microsoft.com/office/drawing/2014/main" id="{A96179BB-E6EC-B141-B2B8-B3E2DC57C711}"/>
              </a:ext>
            </a:extLst>
          </p:cNvPr>
          <p:cNvSpPr txBox="1"/>
          <p:nvPr/>
        </p:nvSpPr>
        <p:spPr>
          <a:xfrm>
            <a:off x="1331025" y="3764980"/>
            <a:ext cx="6365413" cy="553997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En nuestro </a:t>
            </a:r>
            <a:r>
              <a:rPr lang="es-ES" sz="3600">
                <a:solidFill>
                  <a:srgbClr val="44702B"/>
                </a:solidFill>
                <a:latin typeface="Community Light"/>
                <a:cs typeface="Arial"/>
                <a:hlinkClick r:id="rId5"/>
              </a:rPr>
              <a:t>Government Workplace Learning Report 2020 (Informe de LinkedIn Learning para 2020 sobre formación en el lugar de trabajo para organismos públicos)</a:t>
            </a:r>
            <a:r>
              <a:rPr lang="es-ES" sz="3600">
                <a:solidFill>
                  <a:srgbClr val="5E6869"/>
                </a:solidFill>
                <a:latin typeface="Community Light"/>
                <a:cs typeface="Arial"/>
              </a:rPr>
              <a:t>, encuestamos a expertos en formación del sector público de todo el mundo. ¿Cuál fue la principal tendencia que observamos?</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a:solidFill>
                  <a:srgbClr val="5E6869"/>
                </a:solidFill>
                <a:latin typeface="Community Light"/>
                <a:cs typeface="Arial"/>
              </a:rPr>
              <a:t>Parece que el objetivo que encabeza la lista de prioridades de los expertos en formación del sector público es aumentar la implicación en sus programas formativos.</a:t>
            </a:r>
          </a:p>
        </p:txBody>
      </p:sp>
      <p:grpSp>
        <p:nvGrpSpPr>
          <p:cNvPr id="32" name="Group 31">
            <a:extLst>
              <a:ext uri="{FF2B5EF4-FFF2-40B4-BE49-F238E27FC236}">
                <a16:creationId xmlns:a16="http://schemas.microsoft.com/office/drawing/2014/main" id="{34B385BC-5CE5-D048-824F-DCC37C089410}"/>
              </a:ext>
            </a:extLst>
          </p:cNvPr>
          <p:cNvGrpSpPr/>
          <p:nvPr/>
        </p:nvGrpSpPr>
        <p:grpSpPr>
          <a:xfrm>
            <a:off x="16713683" y="3764980"/>
            <a:ext cx="6286234" cy="7484102"/>
            <a:chOff x="16713683" y="4619439"/>
            <a:chExt cx="6286234" cy="7484102"/>
          </a:xfrm>
        </p:grpSpPr>
        <p:sp>
          <p:nvSpPr>
            <p:cNvPr id="33" name="Oval 32">
              <a:extLst>
                <a:ext uri="{FF2B5EF4-FFF2-40B4-BE49-F238E27FC236}">
                  <a16:creationId xmlns:a16="http://schemas.microsoft.com/office/drawing/2014/main" id="{EFB46198-8EB0-1B4F-A3BE-EDF2C4E94E5A}"/>
                </a:ext>
              </a:extLst>
            </p:cNvPr>
            <p:cNvSpPr/>
            <p:nvPr/>
          </p:nvSpPr>
          <p:spPr>
            <a:xfrm>
              <a:off x="16713683" y="4619439"/>
              <a:ext cx="6286234" cy="6242418"/>
            </a:xfrm>
            <a:prstGeom prst="ellipse">
              <a:avLst/>
            </a:prstGeom>
            <a:solidFill>
              <a:srgbClr val="D6EB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1pPr>
              <a:lvl2pPr marL="457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2pPr>
              <a:lvl3pPr marL="914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3pPr>
              <a:lvl4pPr marL="1371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4pPr>
              <a:lvl5pPr marL="18288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5pPr>
              <a:lvl6pPr marL="22860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6pPr>
              <a:lvl7pPr marL="27432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7pPr>
              <a:lvl8pPr marL="32004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8pPr>
              <a:lvl9pPr marL="3657600" marR="0" indent="0" algn="l" defTabSz="914400" rtl="0" eaLnBrk="1"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lt1"/>
                  </a:solidFill>
                  <a:uLnTx/>
                  <a:uFillTx/>
                  <a:latin typeface="Calibri"/>
                  <a:ea typeface="Arial" panose="020B0604020202020204" pitchFamily="34" charset="0"/>
                  <a:cs typeface="Arial" panose="020B0604020202020204" pitchFamily="34" charset="0"/>
                  <a:sym typeface="Wingdings"/>
                </a:defRPr>
              </a:lvl9pPr>
            </a:lstStyle>
            <a:p>
              <a:pPr algn="ctr" defTabSz="457096">
                <a:defRPr/>
              </a:pPr>
              <a:endParaRPr lang="en-US" sz="900">
                <a:solidFill>
                  <a:srgbClr val="FFFFFF"/>
                </a:solidFill>
                <a:latin typeface="Community" panose="02000303040000020003" pitchFamily="2" charset="0"/>
                <a:ea typeface="+mn-ea"/>
              </a:endParaRPr>
            </a:p>
          </p:txBody>
        </p:sp>
        <p:sp>
          <p:nvSpPr>
            <p:cNvPr id="34" name="TextBox 33">
              <a:extLst>
                <a:ext uri="{FF2B5EF4-FFF2-40B4-BE49-F238E27FC236}">
                  <a16:creationId xmlns:a16="http://schemas.microsoft.com/office/drawing/2014/main" id="{7F211364-A121-8A4D-929A-9C395019A319}"/>
                </a:ext>
              </a:extLst>
            </p:cNvPr>
            <p:cNvSpPr txBox="1"/>
            <p:nvPr/>
          </p:nvSpPr>
          <p:spPr>
            <a:xfrm>
              <a:off x="17509068" y="7520515"/>
              <a:ext cx="4695462" cy="2092881"/>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es-ES" sz="3400">
                  <a:solidFill>
                    <a:srgbClr val="5E6869"/>
                  </a:solidFill>
                  <a:latin typeface="Community Light" panose="02000303040000020003" pitchFamily="2" charset="0"/>
                  <a:cs typeface="Arial" panose="020B0604020202020204" pitchFamily="34" charset="0"/>
                </a:rPr>
                <a:t>La prioridad para los expertos en formación del sector público en 2020 es aumentar la implicación en sus programas formativos.*</a:t>
              </a:r>
            </a:p>
          </p:txBody>
        </p:sp>
        <p:sp>
          <p:nvSpPr>
            <p:cNvPr id="35" name="TextBox 34">
              <a:extLst>
                <a:ext uri="{FF2B5EF4-FFF2-40B4-BE49-F238E27FC236}">
                  <a16:creationId xmlns:a16="http://schemas.microsoft.com/office/drawing/2014/main" id="{44910551-2143-6E41-9BB4-B774F47D1A72}"/>
                </a:ext>
              </a:extLst>
            </p:cNvPr>
            <p:cNvSpPr txBox="1"/>
            <p:nvPr/>
          </p:nvSpPr>
          <p:spPr>
            <a:xfrm>
              <a:off x="17994169" y="5250246"/>
              <a:ext cx="3831862"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es-ES" sz="16000" dirty="0">
                  <a:solidFill>
                    <a:srgbClr val="44702B"/>
                  </a:solidFill>
                  <a:latin typeface="Community Light" panose="02000303040000020003" pitchFamily="2" charset="0"/>
                  <a:cs typeface="AvenirNext LT Pro Regular"/>
                </a:rPr>
                <a:t>N.º 1</a:t>
              </a:r>
            </a:p>
          </p:txBody>
        </p:sp>
        <p:sp>
          <p:nvSpPr>
            <p:cNvPr id="36" name="TextBox 35">
              <a:extLst>
                <a:ext uri="{FF2B5EF4-FFF2-40B4-BE49-F238E27FC236}">
                  <a16:creationId xmlns:a16="http://schemas.microsoft.com/office/drawing/2014/main" id="{8FEF1066-659F-4D48-B247-547DAF309D49}"/>
                </a:ext>
              </a:extLst>
            </p:cNvPr>
            <p:cNvSpPr txBox="1"/>
            <p:nvPr/>
          </p:nvSpPr>
          <p:spPr>
            <a:xfrm>
              <a:off x="17887567" y="11426433"/>
              <a:ext cx="3938464"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es-ES" sz="2200">
                  <a:solidFill>
                    <a:srgbClr val="5E6869"/>
                  </a:solidFill>
                  <a:latin typeface="Community Light" panose="02000303040000020003" pitchFamily="2" charset="0"/>
                  <a:cs typeface="Arial" panose="020B0604020202020204" pitchFamily="34" charset="0"/>
                </a:rPr>
                <a:t>* Fuente: </a:t>
              </a:r>
              <a:r>
                <a:rPr lang="es-ES" sz="2200">
                  <a:solidFill>
                    <a:srgbClr val="44702B"/>
                  </a:solidFill>
                  <a:latin typeface="Community Light" panose="02000303040000020003" pitchFamily="2" charset="0"/>
                  <a:cs typeface="Arial" panose="020B0604020202020204" pitchFamily="34" charset="0"/>
                  <a:hlinkClick r:id="rId5"/>
                </a:rPr>
                <a:t>2020 Government Workplace Learning Report</a:t>
              </a:r>
              <a:r>
                <a:rPr lang="es-ES" sz="2200">
                  <a:solidFill>
                    <a:srgbClr val="5E6869"/>
                  </a:solidFill>
                  <a:latin typeface="Community Light" panose="02000303040000020003" pitchFamily="2" charset="0"/>
                  <a:cs typeface="Arial" panose="020B0604020202020204" pitchFamily="34" charset="0"/>
                </a:rPr>
                <a:t> (Informe de LinkedIn Learning para 2020 sobre formación en el lugar de trabajo para organismos públicos)</a:t>
              </a:r>
            </a:p>
          </p:txBody>
        </p:sp>
      </p:grpSp>
      <p:sp>
        <p:nvSpPr>
          <p:cNvPr id="37" name="TextBox 36">
            <a:extLst>
              <a:ext uri="{FF2B5EF4-FFF2-40B4-BE49-F238E27FC236}">
                <a16:creationId xmlns:a16="http://schemas.microsoft.com/office/drawing/2014/main" id="{9C1F6B4A-1C57-C744-9383-3664CE91F707}"/>
              </a:ext>
            </a:extLst>
          </p:cNvPr>
          <p:cNvSpPr txBox="1"/>
          <p:nvPr/>
        </p:nvSpPr>
        <p:spPr>
          <a:xfrm>
            <a:off x="9040990" y="3764980"/>
            <a:ext cx="6320758" cy="892398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dirty="0">
                <a:solidFill>
                  <a:srgbClr val="5E6869"/>
                </a:solidFill>
                <a:latin typeface="Community Light"/>
                <a:cs typeface="Arial"/>
              </a:rPr>
              <a:t>La pregunta es cómo lograrlo. ¿Cómo puedes promover la formación online en tu organización?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dirty="0">
                <a:solidFill>
                  <a:srgbClr val="5E6869"/>
                </a:solidFill>
                <a:latin typeface="Community Light"/>
                <a:cs typeface="Arial"/>
              </a:rPr>
              <a:t>En esta guía encontrarás la respuesta. Hemos recopilado 10 estrategias comprobadas para fomentar el uso de LinkedIn </a:t>
            </a:r>
            <a:r>
              <a:rPr lang="es-ES" sz="3600" dirty="0" err="1">
                <a:solidFill>
                  <a:srgbClr val="5E6869"/>
                </a:solidFill>
                <a:latin typeface="Community Light"/>
                <a:cs typeface="Arial"/>
              </a:rPr>
              <a:t>Learning</a:t>
            </a:r>
            <a:r>
              <a:rPr lang="es-ES" sz="3600" dirty="0">
                <a:solidFill>
                  <a:srgbClr val="5E6869"/>
                </a:solidFill>
                <a:latin typeface="Community Light"/>
                <a:cs typeface="Arial"/>
              </a:rPr>
              <a:t> entre el personal de la administración pública. No hace falta que pongas en marcha todas ellas. Céntrate en las más adecuadas según tu caso y empieza a ver resultados.</a:t>
            </a:r>
          </a:p>
          <a:p>
            <a:pPr defTabSz="914036">
              <a:lnSpc>
                <a:spcPct val="120000"/>
              </a:lnSpc>
              <a:spcBef>
                <a:spcPct val="0"/>
              </a:spcBef>
              <a:spcAft>
                <a:spcPct val="0"/>
              </a:spcAft>
              <a:defRPr/>
            </a:pPr>
            <a:endParaRPr lang="en-US" sz="3600" dirty="0">
              <a:solidFill>
                <a:srgbClr val="5E6869"/>
              </a:solidFill>
              <a:latin typeface="Community Light" panose="02000303040000020003" pitchFamily="2" charset="0"/>
              <a:cs typeface="Arial" panose="020B0604020202020204" pitchFamily="34" charset="0"/>
            </a:endParaRPr>
          </a:p>
        </p:txBody>
      </p:sp>
    </p:spTree>
    <p:extLst>
      <p:ext uri="{BB962C8B-B14F-4D97-AF65-F5344CB8AC3E}">
        <p14:creationId xmlns:p14="http://schemas.microsoft.com/office/powerpoint/2010/main" val="2742594902"/>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0" y="662335"/>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7" y="1385159"/>
            <a:ext cx="4408325" cy="6620210"/>
            <a:chOff x="18626517" y="2441578"/>
            <a:chExt cx="4408325" cy="6620210"/>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8"/>
              <a:ext cx="4408325" cy="6620210"/>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7" y="3061229"/>
              <a:ext cx="4408325" cy="4979779"/>
              <a:chOff x="18626517" y="3240131"/>
              <a:chExt cx="4408325" cy="4979779"/>
            </a:xfrm>
          </p:grpSpPr>
          <p:sp>
            <p:nvSpPr>
              <p:cNvPr id="42" name="TextBox 41">
                <a:extLst>
                  <a:ext uri="{FF2B5EF4-FFF2-40B4-BE49-F238E27FC236}">
                    <a16:creationId xmlns:a16="http://schemas.microsoft.com/office/drawing/2014/main" id="{31F759AC-1C6B-604A-80EC-FDC1745B2CCD}"/>
                  </a:ext>
                </a:extLst>
              </p:cNvPr>
              <p:cNvSpPr txBox="1"/>
              <p:nvPr/>
            </p:nvSpPr>
            <p:spPr>
              <a:xfrm>
                <a:off x="19043374" y="5571749"/>
                <a:ext cx="3625090" cy="2648161"/>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es-ES" sz="2800">
                    <a:solidFill>
                      <a:srgbClr val="556679"/>
                    </a:solidFill>
                    <a:latin typeface="Community Light" panose="02000303040000020003" pitchFamily="2" charset="0"/>
                    <a:cs typeface="Arial" panose="020B0604020202020204" pitchFamily="34" charset="0"/>
                  </a:rPr>
                  <a:t>de los empleados dice que se quedaría más tiempo en su empresa si le dieran la oportunidad de formarse y progresar.*</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3240131"/>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es-ES" sz="16000">
                    <a:solidFill>
                      <a:srgbClr val="B03F1F"/>
                    </a:solidFill>
                    <a:latin typeface="Community Light" panose="02000303040000020003" pitchFamily="2" charset="0"/>
                    <a:cs typeface="AvenirNext LT Pro Regular"/>
                  </a:rPr>
                  <a:t>94 %</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4" y="1385160"/>
            <a:ext cx="5034681"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a:solidFill>
                    <a:srgbClr val="B03F1F"/>
                  </a:solidFill>
                  <a:latin typeface="Community" panose="02000303040000020003" pitchFamily="2" charset="0"/>
                  <a:cs typeface="Arial"/>
                </a:rPr>
                <a:t>Estrategia</a:t>
              </a:r>
              <a:br>
                <a:rPr lang="en-US" sz="4600" spc="-100" dirty="0">
                  <a:solidFill>
                    <a:srgbClr val="B03F1F"/>
                  </a:solidFill>
                  <a:latin typeface="Community" panose="02000303040000020003" pitchFamily="2" charset="0"/>
                  <a:cs typeface="Arial"/>
                </a:rPr>
              </a:br>
              <a:r>
                <a:rPr lang="es-ES" sz="4600">
                  <a:solidFill>
                    <a:srgbClr val="B03F1F"/>
                  </a:solidFill>
                  <a:latin typeface="Community" panose="02000303040000020003" pitchFamily="2" charset="0"/>
                  <a:cs typeface="Arial"/>
                </a:rPr>
                <a:t>de comunicación 2</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200" dirty="0">
                  <a:solidFill>
                    <a:srgbClr val="B03F1F"/>
                  </a:solidFill>
                  <a:latin typeface="Community Light"/>
                  <a:cs typeface="Arial"/>
                </a:rPr>
                <a:t>Fomenta la promoción por parte de los empleados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FCC46B48-0762-1C49-8927-87B1B7BBB34C}"/>
              </a:ext>
            </a:extLst>
          </p:cNvPr>
          <p:cNvSpPr txBox="1"/>
          <p:nvPr/>
        </p:nvSpPr>
        <p:spPr>
          <a:xfrm>
            <a:off x="7819362" y="1385160"/>
            <a:ext cx="4168347" cy="1052595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Decir a alguien lo que tiene que hacer (en este caso, formarse) rara vez da buenos resultados. Es preferible intentar implicar a los empleados en el proceso para que sean parte de la solución.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a:solidFill>
                  <a:srgbClr val="5E6869"/>
                </a:solidFill>
                <a:latin typeface="Community Light"/>
                <a:cs typeface="Arial"/>
              </a:rPr>
              <a:t>Por eso conviene animarlos a promover la formación. Al convertirlos en embajadores, la implicación surgirá de forma natural en toda tu organización.</a:t>
            </a:r>
          </a:p>
          <a:p>
            <a:pPr defTabSz="1828514">
              <a:spcBef>
                <a:spcPct val="0"/>
              </a:spcBef>
              <a:spcAft>
                <a:spcPct val="0"/>
              </a:spcAft>
              <a:defRPr/>
            </a:pPr>
            <a:endParaRPr lang="en-US" sz="3600" dirty="0">
              <a:solidFill>
                <a:srgbClr val="5E6869"/>
              </a:solidFill>
              <a:latin typeface="Community Light"/>
              <a:cs typeface="Arial"/>
            </a:endParaRPr>
          </a:p>
        </p:txBody>
      </p:sp>
      <p:sp>
        <p:nvSpPr>
          <p:cNvPr id="20" name="TextBox 19">
            <a:extLst>
              <a:ext uri="{FF2B5EF4-FFF2-40B4-BE49-F238E27FC236}">
                <a16:creationId xmlns:a16="http://schemas.microsoft.com/office/drawing/2014/main" id="{753CDFFB-798E-3C48-A083-FC030E9DEEFD}"/>
              </a:ext>
            </a:extLst>
          </p:cNvPr>
          <p:cNvSpPr txBox="1"/>
          <p:nvPr/>
        </p:nvSpPr>
        <p:spPr>
          <a:xfrm>
            <a:off x="13332261" y="1385159"/>
            <a:ext cx="4168348" cy="1052595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Algunos de nuestros clientes (sobre todo el Estado de Misuri) han podido constatarlo: sus empleados han generado un verdadero entusiasmo por la formación, llegando incluso a crear grupos de estudio.</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a:solidFill>
                  <a:srgbClr val="5E6869"/>
                </a:solidFill>
                <a:latin typeface="Community Light"/>
                <a:cs typeface="Arial"/>
              </a:rPr>
              <a:t>Esto conlleva un trabajo previo, pero ver a tus empleados convertirse en los primeros promotores de la formación es increíblemente gratificante.</a:t>
            </a:r>
          </a:p>
          <a:p>
            <a:pPr defTabSz="1828514">
              <a:spcBef>
                <a:spcPct val="0"/>
              </a:spcBef>
              <a:spcAft>
                <a:spcPct val="0"/>
              </a:spcAft>
              <a:defRPr/>
            </a:pPr>
            <a:endParaRPr lang="en-US" sz="3600" dirty="0">
              <a:solidFill>
                <a:srgbClr val="5E6869"/>
              </a:solidFill>
              <a:latin typeface="Community Light"/>
              <a:cs typeface="Arial"/>
            </a:endParaRPr>
          </a:p>
        </p:txBody>
      </p:sp>
      <p:sp>
        <p:nvSpPr>
          <p:cNvPr id="22" name="TextBox 21">
            <a:extLst>
              <a:ext uri="{FF2B5EF4-FFF2-40B4-BE49-F238E27FC236}">
                <a16:creationId xmlns:a16="http://schemas.microsoft.com/office/drawing/2014/main" id="{866AE37D-5376-D243-BE30-AF286DC6271C}"/>
              </a:ext>
            </a:extLst>
          </p:cNvPr>
          <p:cNvSpPr txBox="1"/>
          <p:nvPr/>
        </p:nvSpPr>
        <p:spPr>
          <a:xfrm>
            <a:off x="18626515" y="8529373"/>
            <a:ext cx="4408325"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es-ES" sz="2200">
                <a:solidFill>
                  <a:srgbClr val="5E6869"/>
                </a:solidFill>
                <a:latin typeface="Community Light" panose="02000303040000020003" pitchFamily="2" charset="0"/>
                <a:cs typeface="Arial" panose="020B0604020202020204" pitchFamily="34" charset="0"/>
              </a:rPr>
              <a:t>* Fuente: </a:t>
            </a:r>
            <a:r>
              <a:rPr lang="es-ES" sz="2200">
                <a:solidFill>
                  <a:srgbClr val="B03F1F"/>
                </a:solidFill>
                <a:latin typeface="Community Light" panose="02000303040000020003" pitchFamily="2" charset="0"/>
                <a:cs typeface="Arial" panose="020B0604020202020204" pitchFamily="34" charset="0"/>
                <a:hlinkClick r:id="rId5"/>
              </a:rPr>
              <a:t>2018 Workplace Learning Report</a:t>
            </a:r>
            <a:r>
              <a:rPr lang="es-ES" sz="2200">
                <a:solidFill>
                  <a:srgbClr val="5E6869"/>
                </a:solidFill>
                <a:latin typeface="Community Light" panose="02000303040000020003" pitchFamily="2" charset="0"/>
                <a:cs typeface="Arial" panose="020B0604020202020204" pitchFamily="34" charset="0"/>
              </a:rPr>
              <a:t> (Informe de LinkedIn Learning para 2018 sobre formación en el lugar de trabajo)</a:t>
            </a:r>
          </a:p>
        </p:txBody>
      </p:sp>
    </p:spTree>
    <p:extLst>
      <p:ext uri="{BB962C8B-B14F-4D97-AF65-F5344CB8AC3E}">
        <p14:creationId xmlns:p14="http://schemas.microsoft.com/office/powerpoint/2010/main" val="1163826686"/>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4" y="1385160"/>
            <a:ext cx="5154997"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a:solidFill>
                    <a:srgbClr val="B03F1F"/>
                  </a:solidFill>
                  <a:latin typeface="Community" panose="02000303040000020003" pitchFamily="2" charset="0"/>
                  <a:cs typeface="Arial"/>
                </a:rPr>
                <a:t>Estrategia</a:t>
              </a:r>
              <a:br>
                <a:rPr lang="en-US" sz="4600" spc="-100" dirty="0">
                  <a:solidFill>
                    <a:srgbClr val="B03F1F"/>
                  </a:solidFill>
                  <a:latin typeface="Community" panose="02000303040000020003" pitchFamily="2" charset="0"/>
                  <a:cs typeface="Arial"/>
                </a:rPr>
              </a:br>
              <a:r>
                <a:rPr lang="es-ES" sz="4600">
                  <a:solidFill>
                    <a:srgbClr val="B03F1F"/>
                  </a:solidFill>
                  <a:latin typeface="Community" panose="02000303040000020003" pitchFamily="2" charset="0"/>
                  <a:cs typeface="Arial"/>
                </a:rPr>
                <a:t>de comunicación 2</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200" dirty="0">
                  <a:solidFill>
                    <a:srgbClr val="B03F1F"/>
                  </a:solidFill>
                  <a:latin typeface="Community Light"/>
                  <a:cs typeface="Arial"/>
                </a:rPr>
                <a:t>Fomenta la promoción por parte de los empleados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3BF049A2-CDC2-AB40-9F65-3C76B548A012}"/>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5E6869"/>
                </a:solidFill>
                <a:latin typeface="Community" panose="02000303040000020003" pitchFamily="2" charset="0"/>
                <a:cs typeface="Arial"/>
              </a:rPr>
              <a:t>Cómo conseguirlo</a:t>
            </a:r>
          </a:p>
        </p:txBody>
      </p:sp>
      <p:sp>
        <p:nvSpPr>
          <p:cNvPr id="23" name="TextBox 22">
            <a:extLst>
              <a:ext uri="{FF2B5EF4-FFF2-40B4-BE49-F238E27FC236}">
                <a16:creationId xmlns:a16="http://schemas.microsoft.com/office/drawing/2014/main" id="{4DAB8DEC-8314-D74D-B05F-DF54F72A7626}"/>
              </a:ext>
            </a:extLst>
          </p:cNvPr>
          <p:cNvSpPr txBox="1"/>
          <p:nvPr/>
        </p:nvSpPr>
        <p:spPr>
          <a:xfrm>
            <a:off x="7910322" y="3349126"/>
            <a:ext cx="6686211"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800">
                <a:solidFill>
                  <a:srgbClr val="B13F21"/>
                </a:solidFill>
                <a:latin typeface="Community Light" panose="02000303040000020003" pitchFamily="2" charset="0"/>
                <a:cs typeface="Arial" panose="020B0604020202020204" pitchFamily="34" charset="0"/>
              </a:rPr>
              <a:t>Pide opinión al personal</a:t>
            </a:r>
          </a:p>
          <a:p>
            <a:pPr defTabSz="914012" rtl="0">
              <a:spcBef>
                <a:spcPct val="0"/>
              </a:spcBef>
              <a:spcAft>
                <a:spcPct val="0"/>
              </a:spcAft>
              <a:defRPr/>
            </a:pPr>
            <a:r>
              <a:rPr lang="es-ES" sz="3600">
                <a:solidFill>
                  <a:srgbClr val="5E6869"/>
                </a:solidFill>
                <a:latin typeface="Community Light" panose="02000303040000020003" pitchFamily="2" charset="0"/>
                <a:cs typeface="Arial" panose="020B0604020202020204" pitchFamily="34" charset="0"/>
              </a:rPr>
              <a:t>Para impulsar la participación, pregunta a los empleados qué esperan de la formación y crea listas de reproducción en consecuencia.</a:t>
            </a:r>
          </a:p>
        </p:txBody>
      </p:sp>
      <p:sp>
        <p:nvSpPr>
          <p:cNvPr id="24" name="TextBox 23">
            <a:extLst>
              <a:ext uri="{FF2B5EF4-FFF2-40B4-BE49-F238E27FC236}">
                <a16:creationId xmlns:a16="http://schemas.microsoft.com/office/drawing/2014/main" id="{3BF8344F-8C5F-EF45-88BD-9387BC687B76}"/>
              </a:ext>
            </a:extLst>
          </p:cNvPr>
          <p:cNvSpPr txBox="1"/>
          <p:nvPr/>
        </p:nvSpPr>
        <p:spPr>
          <a:xfrm>
            <a:off x="16109782" y="3334414"/>
            <a:ext cx="6927814"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800">
                <a:solidFill>
                  <a:srgbClr val="B13F21"/>
                </a:solidFill>
                <a:latin typeface="Community Light" panose="02000303040000020003" pitchFamily="2" charset="0"/>
                <a:cs typeface="Arial" panose="020B0604020202020204" pitchFamily="34" charset="0"/>
              </a:rPr>
              <a:t>Haz equipo</a:t>
            </a:r>
          </a:p>
          <a:p>
            <a:pPr defTabSz="914012" rtl="0">
              <a:spcBef>
                <a:spcPct val="0"/>
              </a:spcBef>
              <a:spcAft>
                <a:spcPct val="0"/>
              </a:spcAft>
              <a:defRPr/>
            </a:pPr>
            <a:r>
              <a:rPr lang="es-ES" sz="3600">
                <a:solidFill>
                  <a:srgbClr val="5E6869"/>
                </a:solidFill>
                <a:latin typeface="Community Light" panose="02000303040000020003" pitchFamily="2" charset="0"/>
                <a:cs typeface="Arial" panose="020B0604020202020204" pitchFamily="34" charset="0"/>
              </a:rPr>
              <a:t>Empieza por los empleados con más ganas de aprender y conviértelos en un gran apoyo a la hora de promover la formación.</a:t>
            </a:r>
          </a:p>
        </p:txBody>
      </p:sp>
      <p:sp>
        <p:nvSpPr>
          <p:cNvPr id="25" name="TextBox 24">
            <a:extLst>
              <a:ext uri="{FF2B5EF4-FFF2-40B4-BE49-F238E27FC236}">
                <a16:creationId xmlns:a16="http://schemas.microsoft.com/office/drawing/2014/main" id="{5A3FF73A-4E21-A44A-9ABB-9994F8E12244}"/>
              </a:ext>
            </a:extLst>
          </p:cNvPr>
          <p:cNvSpPr txBox="1"/>
          <p:nvPr/>
        </p:nvSpPr>
        <p:spPr>
          <a:xfrm>
            <a:off x="7910322" y="7557234"/>
            <a:ext cx="6686211" cy="4062651"/>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800">
                <a:solidFill>
                  <a:srgbClr val="B13F21"/>
                </a:solidFill>
                <a:latin typeface="Community Light" panose="02000303040000020003" pitchFamily="2" charset="0"/>
                <a:cs typeface="Arial" panose="020B0604020202020204" pitchFamily="34" charset="0"/>
              </a:rPr>
              <a:t>Destaca su aportación</a:t>
            </a:r>
          </a:p>
          <a:p>
            <a:pPr defTabSz="914012" rtl="0">
              <a:spcBef>
                <a:spcPct val="0"/>
              </a:spcBef>
              <a:spcAft>
                <a:spcPct val="0"/>
              </a:spcAft>
              <a:defRPr/>
            </a:pPr>
            <a:r>
              <a:rPr lang="es-ES" sz="3600">
                <a:solidFill>
                  <a:srgbClr val="5E6869"/>
                </a:solidFill>
                <a:latin typeface="Community Light" panose="02000303040000020003" pitchFamily="2" charset="0"/>
                <a:cs typeface="Arial" panose="020B0604020202020204" pitchFamily="34" charset="0"/>
              </a:rPr>
              <a:t>Una vez que cuentes con su apoyo, dales protagonismo. Comparte sus historias en tus boletines. O pídeles que sean ponentes en alguna reunión general o que dirijan grupos de estudio. Los empleados siempre tienen más en cuenta a sus compañeros.</a:t>
            </a:r>
          </a:p>
        </p:txBody>
      </p:sp>
      <p:sp>
        <p:nvSpPr>
          <p:cNvPr id="26" name="TextBox 25">
            <a:extLst>
              <a:ext uri="{FF2B5EF4-FFF2-40B4-BE49-F238E27FC236}">
                <a16:creationId xmlns:a16="http://schemas.microsoft.com/office/drawing/2014/main" id="{5879877A-0379-CD41-8F91-EA25C48977F9}"/>
              </a:ext>
            </a:extLst>
          </p:cNvPr>
          <p:cNvSpPr txBox="1"/>
          <p:nvPr/>
        </p:nvSpPr>
        <p:spPr>
          <a:xfrm>
            <a:off x="16109782" y="7557234"/>
            <a:ext cx="6927814"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800" dirty="0">
                <a:solidFill>
                  <a:srgbClr val="B13F21"/>
                </a:solidFill>
                <a:latin typeface="Community Light" panose="02000303040000020003" pitchFamily="2" charset="0"/>
                <a:cs typeface="Arial" panose="020B0604020202020204" pitchFamily="34" charset="0"/>
              </a:rPr>
              <a:t>LinkedIn </a:t>
            </a:r>
            <a:r>
              <a:rPr lang="es-ES" sz="4800" dirty="0" err="1">
                <a:solidFill>
                  <a:srgbClr val="B13F21"/>
                </a:solidFill>
                <a:latin typeface="Community Light" panose="02000303040000020003" pitchFamily="2" charset="0"/>
                <a:cs typeface="Arial" panose="020B0604020202020204" pitchFamily="34" charset="0"/>
              </a:rPr>
              <a:t>Learning</a:t>
            </a:r>
            <a:r>
              <a:rPr lang="es-ES" sz="4800" dirty="0">
                <a:solidFill>
                  <a:srgbClr val="B13F21"/>
                </a:solidFill>
                <a:latin typeface="Community Light" panose="02000303040000020003" pitchFamily="2" charset="0"/>
                <a:cs typeface="Arial" panose="020B0604020202020204" pitchFamily="34" charset="0"/>
              </a:rPr>
              <a:t> puede ayudarte</a:t>
            </a:r>
          </a:p>
          <a:p>
            <a:pPr defTabSz="914012" rtl="0">
              <a:spcBef>
                <a:spcPct val="0"/>
              </a:spcBef>
              <a:spcAft>
                <a:spcPct val="0"/>
              </a:spcAft>
              <a:defRPr/>
            </a:pPr>
            <a:r>
              <a:rPr lang="es-ES" sz="3600" dirty="0">
                <a:solidFill>
                  <a:srgbClr val="5E6869"/>
                </a:solidFill>
                <a:latin typeface="Community Light" panose="02000303040000020003" pitchFamily="2" charset="0"/>
                <a:cs typeface="Arial" panose="020B0604020202020204" pitchFamily="34" charset="0"/>
              </a:rPr>
              <a:t>Consulta informes para saber quién está aprendiendo en tu administración, así podrás centrarte en lo que funciona e identificar a posibles promotores.</a:t>
            </a:r>
          </a:p>
        </p:txBody>
      </p:sp>
    </p:spTree>
    <p:extLst>
      <p:ext uri="{BB962C8B-B14F-4D97-AF65-F5344CB8AC3E}">
        <p14:creationId xmlns:p14="http://schemas.microsoft.com/office/powerpoint/2010/main" val="1206387667"/>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4" y="1385160"/>
            <a:ext cx="5034681"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a:solidFill>
                    <a:srgbClr val="B03F1F"/>
                  </a:solidFill>
                  <a:latin typeface="Community" panose="02000303040000020003" pitchFamily="2" charset="0"/>
                  <a:cs typeface="Arial"/>
                </a:rPr>
                <a:t>Estrategia</a:t>
              </a:r>
              <a:br>
                <a:rPr lang="en-US" sz="4600" spc="-100" dirty="0">
                  <a:solidFill>
                    <a:srgbClr val="B03F1F"/>
                  </a:solidFill>
                  <a:latin typeface="Community" panose="02000303040000020003" pitchFamily="2" charset="0"/>
                  <a:cs typeface="Arial"/>
                </a:rPr>
              </a:br>
              <a:r>
                <a:rPr lang="es-ES" sz="4600">
                  <a:solidFill>
                    <a:srgbClr val="B03F1F"/>
                  </a:solidFill>
                  <a:latin typeface="Community" panose="02000303040000020003" pitchFamily="2" charset="0"/>
                  <a:cs typeface="Arial"/>
                </a:rPr>
                <a:t>de comunicación 2</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200" dirty="0">
                  <a:solidFill>
                    <a:srgbClr val="B03F1F"/>
                  </a:solidFill>
                  <a:latin typeface="Community Light"/>
                  <a:cs typeface="Arial"/>
                </a:rPr>
                <a:t>Fomenta la promoción por parte de los empleados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3BF049A2-CDC2-AB40-9F65-3C76B548A012}"/>
              </a:ext>
            </a:extLst>
          </p:cNvPr>
          <p:cNvSpPr txBox="1"/>
          <p:nvPr/>
        </p:nvSpPr>
        <p:spPr>
          <a:xfrm>
            <a:off x="782634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5E6869"/>
                </a:solidFill>
                <a:latin typeface="Community" panose="02000303040000020003" pitchFamily="2" charset="0"/>
                <a:cs typeface="Arial"/>
              </a:rPr>
              <a:t>Ejemplo: Estado de Misuri en EE. UU.</a:t>
            </a:r>
          </a:p>
        </p:txBody>
      </p:sp>
      <p:pic>
        <p:nvPicPr>
          <p:cNvPr id="17" name="Picture 16" descr="A close up of a sign&#10;&#10;Description automatically generated">
            <a:extLst>
              <a:ext uri="{FF2B5EF4-FFF2-40B4-BE49-F238E27FC236}">
                <a16:creationId xmlns:a16="http://schemas.microsoft.com/office/drawing/2014/main" id="{35164D47-7DD1-CF47-8A5B-16DC429919F2}"/>
              </a:ext>
            </a:extLst>
          </p:cNvPr>
          <p:cNvPicPr>
            <a:picLocks noChangeAspect="1"/>
          </p:cNvPicPr>
          <p:nvPr/>
        </p:nvPicPr>
        <p:blipFill>
          <a:blip r:embed="rId4"/>
          <a:stretch>
            <a:fillRect/>
          </a:stretch>
        </p:blipFill>
        <p:spPr>
          <a:xfrm>
            <a:off x="1050539" y="12888051"/>
            <a:ext cx="2090518" cy="287078"/>
          </a:xfrm>
          <a:prstGeom prst="rect">
            <a:avLst/>
          </a:prstGeom>
        </p:spPr>
      </p:pic>
      <p:sp>
        <p:nvSpPr>
          <p:cNvPr id="19" name="TextBox 18">
            <a:extLst>
              <a:ext uri="{FF2B5EF4-FFF2-40B4-BE49-F238E27FC236}">
                <a16:creationId xmlns:a16="http://schemas.microsoft.com/office/drawing/2014/main" id="{02848CE4-8761-6D48-895F-82B76CC61FA6}"/>
              </a:ext>
            </a:extLst>
          </p:cNvPr>
          <p:cNvSpPr txBox="1"/>
          <p:nvPr/>
        </p:nvSpPr>
        <p:spPr>
          <a:xfrm>
            <a:off x="7819362" y="3363488"/>
            <a:ext cx="9681247" cy="6980372"/>
          </a:xfrm>
          <a:prstGeom prst="rect">
            <a:avLst/>
          </a:prstGeom>
        </p:spPr>
        <p:txBody>
          <a:bodyPr vert="horz" wrap="square" lIns="0" tIns="0" rIns="0" bIns="0" rtlCol="0">
            <a:spAutoFit/>
          </a:bodyPr>
          <a:lstStyle>
            <a:defPPr>
              <a:defRPr lang="en-US"/>
            </a:defPPr>
          </a:lstStyle>
          <a:p>
            <a:pPr rtl="0">
              <a:lnSpc>
                <a:spcPct val="90000"/>
              </a:lnSpc>
            </a:pPr>
            <a:r>
              <a:rPr lang="es-ES" sz="3600" dirty="0">
                <a:solidFill>
                  <a:srgbClr val="556679"/>
                </a:solidFill>
                <a:latin typeface="Community Light" panose="02000303040000020003" pitchFamily="2" charset="0"/>
              </a:rPr>
              <a:t>Antes de estrenar LinkedIn </a:t>
            </a:r>
            <a:r>
              <a:rPr lang="es-ES" sz="3600" dirty="0" err="1">
                <a:solidFill>
                  <a:srgbClr val="556679"/>
                </a:solidFill>
                <a:latin typeface="Community Light" panose="02000303040000020003" pitchFamily="2" charset="0"/>
              </a:rPr>
              <a:t>Learning</a:t>
            </a:r>
            <a:r>
              <a:rPr lang="es-ES" sz="3600" dirty="0">
                <a:solidFill>
                  <a:srgbClr val="556679"/>
                </a:solidFill>
                <a:latin typeface="Community Light" panose="02000303040000020003" pitchFamily="2" charset="0"/>
              </a:rPr>
              <a:t>, la administración estatal de Missouri se reunió con un grupo de empleados para averiguar lo que querían aprender.</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es-ES" sz="3600" dirty="0">
                <a:solidFill>
                  <a:srgbClr val="556679"/>
                </a:solidFill>
                <a:latin typeface="Community Light" panose="02000303040000020003" pitchFamily="2" charset="0"/>
              </a:rPr>
              <a:t>Después, el equipo de formación creó listas de reproducción de cursos para dar respuesta a esas necesidades. Los empleados se sintieron escuchados y corrieron la voz entre sus compañeros.</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es-ES" sz="3600" dirty="0">
                <a:solidFill>
                  <a:srgbClr val="B03F1F"/>
                </a:solidFill>
                <a:latin typeface="Community" panose="02000303040000020003" pitchFamily="2" charset="0"/>
              </a:rPr>
              <a:t>¿El resultado? </a:t>
            </a:r>
            <a:br>
              <a:rPr lang="en-US" sz="3600" dirty="0">
                <a:solidFill>
                  <a:srgbClr val="B03F1F"/>
                </a:solidFill>
                <a:latin typeface="Community" panose="02000303040000020003" pitchFamily="2" charset="0"/>
              </a:rPr>
            </a:br>
            <a:r>
              <a:rPr lang="es-ES" sz="3600" dirty="0">
                <a:solidFill>
                  <a:srgbClr val="556679"/>
                </a:solidFill>
                <a:latin typeface="Community" panose="02000303040000020003" pitchFamily="2" charset="0"/>
              </a:rPr>
              <a:t>92.000 horas de visualización de cursos en siete meses.</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es-ES" sz="3600" dirty="0">
                <a:solidFill>
                  <a:srgbClr val="B03F1F"/>
                </a:solidFill>
                <a:latin typeface="Community Light" panose="02000303040000020003" pitchFamily="2" charset="0"/>
                <a:hlinkClick r:id="rId5"/>
              </a:rPr>
              <a:t>Leer la historia</a:t>
            </a:r>
          </a:p>
        </p:txBody>
      </p:sp>
      <p:pic>
        <p:nvPicPr>
          <p:cNvPr id="3" name="Picture 2">
            <a:extLst>
              <a:ext uri="{FF2B5EF4-FFF2-40B4-BE49-F238E27FC236}">
                <a16:creationId xmlns:a16="http://schemas.microsoft.com/office/drawing/2014/main" id="{CF23D83B-8E3D-6F4A-961D-3ABEA51F5FFA}"/>
              </a:ext>
            </a:extLst>
          </p:cNvPr>
          <p:cNvPicPr>
            <a:picLocks noChangeAspect="1"/>
          </p:cNvPicPr>
          <p:nvPr/>
        </p:nvPicPr>
        <p:blipFill>
          <a:blip r:embed="rId6"/>
          <a:stretch>
            <a:fillRect/>
          </a:stretch>
        </p:blipFill>
        <p:spPr>
          <a:xfrm>
            <a:off x="18873343" y="-1"/>
            <a:ext cx="5513832" cy="13715999"/>
          </a:xfrm>
          <a:prstGeom prst="rect">
            <a:avLst/>
          </a:prstGeom>
        </p:spPr>
      </p:pic>
    </p:spTree>
    <p:extLst>
      <p:ext uri="{BB962C8B-B14F-4D97-AF65-F5344CB8AC3E}">
        <p14:creationId xmlns:p14="http://schemas.microsoft.com/office/powerpoint/2010/main" val="1512138237"/>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7" y="1385159"/>
            <a:ext cx="4408325" cy="5963908"/>
            <a:chOff x="18626517" y="2441578"/>
            <a:chExt cx="4408325" cy="5963908"/>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8"/>
              <a:ext cx="4408325" cy="5963908"/>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7" y="3029250"/>
              <a:ext cx="4408325" cy="4439283"/>
              <a:chOff x="18626517" y="3208152"/>
              <a:chExt cx="4408325" cy="4439283"/>
            </a:xfrm>
          </p:grpSpPr>
          <p:sp>
            <p:nvSpPr>
              <p:cNvPr id="42" name="TextBox 41">
                <a:extLst>
                  <a:ext uri="{FF2B5EF4-FFF2-40B4-BE49-F238E27FC236}">
                    <a16:creationId xmlns:a16="http://schemas.microsoft.com/office/drawing/2014/main" id="{31F759AC-1C6B-604A-80EC-FDC1745B2CCD}"/>
                  </a:ext>
                </a:extLst>
              </p:cNvPr>
              <p:cNvSpPr txBox="1"/>
              <p:nvPr/>
            </p:nvSpPr>
            <p:spPr>
              <a:xfrm>
                <a:off x="19043374" y="5537883"/>
                <a:ext cx="3625090" cy="2109552"/>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es-ES" sz="2800">
                    <a:solidFill>
                      <a:srgbClr val="556679"/>
                    </a:solidFill>
                    <a:latin typeface="Community Light" panose="02000303040000020003" pitchFamily="2" charset="0"/>
                    <a:cs typeface="Arial" panose="020B0604020202020204" pitchFamily="34" charset="0"/>
                  </a:rPr>
                  <a:t>de los empleados dice que sentiría más motivación por aprender si su gerente se implicara.*</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3208152"/>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es-ES" sz="16000">
                    <a:solidFill>
                      <a:srgbClr val="B03F1F"/>
                    </a:solidFill>
                    <a:latin typeface="Community Light" panose="02000303040000020003" pitchFamily="2" charset="0"/>
                    <a:cs typeface="AvenirNext LT Pro Regular"/>
                  </a:rPr>
                  <a:t>2/3</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5058744"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dirty="0">
                  <a:solidFill>
                    <a:srgbClr val="B03F1F"/>
                  </a:solidFill>
                  <a:latin typeface="Community" panose="02000303040000020003" pitchFamily="2" charset="0"/>
                  <a:cs typeface="Arial"/>
                </a:rPr>
                <a:t>Estrategia</a:t>
              </a:r>
              <a:br>
                <a:rPr lang="en-US" sz="4600" spc="-100" dirty="0">
                  <a:solidFill>
                    <a:srgbClr val="B03F1F"/>
                  </a:solidFill>
                  <a:latin typeface="Community" panose="02000303040000020003" pitchFamily="2" charset="0"/>
                  <a:cs typeface="Arial"/>
                </a:rPr>
              </a:br>
              <a:r>
                <a:rPr lang="es-ES" sz="4600" dirty="0">
                  <a:solidFill>
                    <a:srgbClr val="B03F1F"/>
                  </a:solidFill>
                  <a:latin typeface="Community" panose="02000303040000020003" pitchFamily="2" charset="0"/>
                  <a:cs typeface="Arial"/>
                </a:rPr>
                <a:t>de comunicación 3</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800" dirty="0">
                  <a:solidFill>
                    <a:srgbClr val="B03F1F"/>
                  </a:solidFill>
                  <a:latin typeface="Community Light"/>
                  <a:cs typeface="Arial"/>
                </a:rPr>
                <a:t>Moviliza a los gerentes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FCC46B48-0762-1C49-8927-87B1B7BBB34C}"/>
              </a:ext>
            </a:extLst>
          </p:cNvPr>
          <p:cNvSpPr txBox="1"/>
          <p:nvPr/>
        </p:nvSpPr>
        <p:spPr>
          <a:xfrm>
            <a:off x="7819362" y="1385160"/>
            <a:ext cx="4717543" cy="1107995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dirty="0">
                <a:solidFill>
                  <a:srgbClr val="5E6869"/>
                </a:solidFill>
                <a:latin typeface="Community Light"/>
                <a:cs typeface="Arial"/>
              </a:rPr>
              <a:t>Los gerentes tienen mucho peso en la vida profesional de los empleados. Un estudio de Gallup reveló que la relación de los empleados con su gerente es el factor que más influye en el nivel de implicación en el trabajo.</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dirty="0">
                <a:solidFill>
                  <a:srgbClr val="5E6869"/>
                </a:solidFill>
                <a:latin typeface="Community Light"/>
                <a:cs typeface="Arial"/>
              </a:rPr>
              <a:t>¿Cómo puedes mejorar estas relaciones en tu administración? Según un estudio de LinkedIn, es mucho más probable que los empleados se impliquen si su gerente da prioridad al desarrollo profesional.</a:t>
            </a:r>
          </a:p>
        </p:txBody>
      </p:sp>
      <p:sp>
        <p:nvSpPr>
          <p:cNvPr id="20" name="TextBox 19">
            <a:extLst>
              <a:ext uri="{FF2B5EF4-FFF2-40B4-BE49-F238E27FC236}">
                <a16:creationId xmlns:a16="http://schemas.microsoft.com/office/drawing/2014/main" id="{753CDFFB-798E-3C48-A083-FC030E9DEEFD}"/>
              </a:ext>
            </a:extLst>
          </p:cNvPr>
          <p:cNvSpPr txBox="1"/>
          <p:nvPr/>
        </p:nvSpPr>
        <p:spPr>
          <a:xfrm>
            <a:off x="13332260" y="1385159"/>
            <a:ext cx="4868617" cy="10525958"/>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dirty="0">
                <a:solidFill>
                  <a:srgbClr val="5E6869"/>
                </a:solidFill>
                <a:latin typeface="Community Light"/>
                <a:cs typeface="Arial"/>
              </a:rPr>
              <a:t>Y es ahí es donde LinkedIn </a:t>
            </a:r>
            <a:r>
              <a:rPr lang="es-ES" sz="3600" dirty="0" err="1">
                <a:solidFill>
                  <a:srgbClr val="5E6869"/>
                </a:solidFill>
                <a:latin typeface="Community Light"/>
                <a:cs typeface="Arial"/>
              </a:rPr>
              <a:t>Learning</a:t>
            </a:r>
            <a:r>
              <a:rPr lang="es-ES" sz="3600" dirty="0">
                <a:solidFill>
                  <a:srgbClr val="5E6869"/>
                </a:solidFill>
                <a:latin typeface="Community Light"/>
                <a:cs typeface="Arial"/>
              </a:rPr>
              <a:t> entra en acción. Los gerentes pueden demostrar que dan importancia a la formación haciendo los cursos de LinkedIn </a:t>
            </a:r>
            <a:r>
              <a:rPr lang="es-ES" sz="3600" dirty="0" err="1">
                <a:solidFill>
                  <a:srgbClr val="5E6869"/>
                </a:solidFill>
                <a:latin typeface="Community Light"/>
                <a:cs typeface="Arial"/>
              </a:rPr>
              <a:t>Learning</a:t>
            </a:r>
            <a:r>
              <a:rPr lang="es-ES" sz="3600" dirty="0">
                <a:solidFill>
                  <a:srgbClr val="5E6869"/>
                </a:solidFill>
                <a:latin typeface="Community Light"/>
                <a:cs typeface="Arial"/>
              </a:rPr>
              <a:t> ellos mismos y promocionándolos entre la plantilla que tienen a su cargo.</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dirty="0">
                <a:solidFill>
                  <a:srgbClr val="5E6869"/>
                </a:solidFill>
                <a:latin typeface="Community Light"/>
                <a:cs typeface="Arial"/>
              </a:rPr>
              <a:t>Además, LinkedIn </a:t>
            </a:r>
            <a:r>
              <a:rPr lang="es-ES" sz="3600" dirty="0" err="1">
                <a:solidFill>
                  <a:srgbClr val="5E6869"/>
                </a:solidFill>
                <a:latin typeface="Community Light"/>
                <a:cs typeface="Arial"/>
              </a:rPr>
              <a:t>Learning</a:t>
            </a:r>
            <a:r>
              <a:rPr lang="es-ES" sz="3600" dirty="0">
                <a:solidFill>
                  <a:srgbClr val="5E6869"/>
                </a:solidFill>
                <a:latin typeface="Community Light"/>
                <a:cs typeface="Arial"/>
              </a:rPr>
              <a:t> puede ser una herramienta muy eficaz para ayudar a los gerentes a desarrollar las aptitudes de su personal y abordar cualquier carencia.</a:t>
            </a:r>
          </a:p>
        </p:txBody>
      </p:sp>
      <p:sp>
        <p:nvSpPr>
          <p:cNvPr id="21" name="TextBox 20">
            <a:extLst>
              <a:ext uri="{FF2B5EF4-FFF2-40B4-BE49-F238E27FC236}">
                <a16:creationId xmlns:a16="http://schemas.microsoft.com/office/drawing/2014/main" id="{367D47C7-8973-2040-BAE2-A8F2BD53B38E}"/>
              </a:ext>
            </a:extLst>
          </p:cNvPr>
          <p:cNvSpPr txBox="1"/>
          <p:nvPr/>
        </p:nvSpPr>
        <p:spPr>
          <a:xfrm>
            <a:off x="18626516" y="7936739"/>
            <a:ext cx="4408326" cy="677108"/>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es-ES" sz="2200">
                <a:solidFill>
                  <a:srgbClr val="5E6869"/>
                </a:solidFill>
                <a:latin typeface="Community Light" panose="02000303040000020003" pitchFamily="2" charset="0"/>
                <a:cs typeface="Arial" panose="020B0604020202020204" pitchFamily="34" charset="0"/>
              </a:rPr>
              <a:t>* Fuente: </a:t>
            </a:r>
            <a:r>
              <a:rPr lang="es-ES" sz="2200">
                <a:solidFill>
                  <a:srgbClr val="B03F1F"/>
                </a:solidFill>
                <a:latin typeface="Community Light" panose="02000303040000020003" pitchFamily="2" charset="0"/>
                <a:cs typeface="Arial" panose="020B0604020202020204" pitchFamily="34" charset="0"/>
                <a:hlinkClick r:id="rId5"/>
              </a:rPr>
              <a:t>2018 Workplace Learning Report</a:t>
            </a:r>
            <a:r>
              <a:rPr lang="es-ES" sz="2200">
                <a:solidFill>
                  <a:srgbClr val="5E6869"/>
                </a:solidFill>
                <a:latin typeface="Community Light" panose="02000303040000020003" pitchFamily="2" charset="0"/>
                <a:cs typeface="Arial" panose="020B0604020202020204" pitchFamily="34" charset="0"/>
              </a:rPr>
              <a:t> (Informe de LinkedIn Learning para 2018 sobre formación en el lugar de trabajo)</a:t>
            </a:r>
          </a:p>
        </p:txBody>
      </p:sp>
    </p:spTree>
    <p:extLst>
      <p:ext uri="{BB962C8B-B14F-4D97-AF65-F5344CB8AC3E}">
        <p14:creationId xmlns:p14="http://schemas.microsoft.com/office/powerpoint/2010/main" val="1949349187"/>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4986554"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a:solidFill>
                    <a:srgbClr val="B03F1F"/>
                  </a:solidFill>
                  <a:latin typeface="Community" panose="02000303040000020003" pitchFamily="2" charset="0"/>
                  <a:cs typeface="Arial"/>
                </a:rPr>
                <a:t>Estrategia</a:t>
              </a:r>
              <a:br>
                <a:rPr lang="en-US" sz="4600" spc="-100" dirty="0">
                  <a:solidFill>
                    <a:srgbClr val="B03F1F"/>
                  </a:solidFill>
                  <a:latin typeface="Community" panose="02000303040000020003" pitchFamily="2" charset="0"/>
                  <a:cs typeface="Arial"/>
                </a:rPr>
              </a:br>
              <a:r>
                <a:rPr lang="es-ES" sz="4600">
                  <a:solidFill>
                    <a:srgbClr val="B03F1F"/>
                  </a:solidFill>
                  <a:latin typeface="Community" panose="02000303040000020003" pitchFamily="2" charset="0"/>
                  <a:cs typeface="Arial"/>
                </a:rPr>
                <a:t>de comunicación 3</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800" dirty="0">
                  <a:solidFill>
                    <a:srgbClr val="B03F1F"/>
                  </a:solidFill>
                  <a:latin typeface="Community Light"/>
                  <a:cs typeface="Arial"/>
                </a:rPr>
                <a:t>Moviliza a los gerentes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4113AB03-CF9A-C94D-9357-0A6F3A25992B}"/>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5E6869"/>
                </a:solidFill>
                <a:latin typeface="Community" panose="02000303040000020003" pitchFamily="2" charset="0"/>
                <a:cs typeface="Arial"/>
              </a:rPr>
              <a:t>Cómo conseguirlo</a:t>
            </a:r>
          </a:p>
        </p:txBody>
      </p:sp>
      <p:sp>
        <p:nvSpPr>
          <p:cNvPr id="23" name="TextBox 22">
            <a:extLst>
              <a:ext uri="{FF2B5EF4-FFF2-40B4-BE49-F238E27FC236}">
                <a16:creationId xmlns:a16="http://schemas.microsoft.com/office/drawing/2014/main" id="{B7621481-61BB-FE4F-B269-8740C33D1FE9}"/>
              </a:ext>
            </a:extLst>
          </p:cNvPr>
          <p:cNvSpPr txBox="1"/>
          <p:nvPr/>
        </p:nvSpPr>
        <p:spPr>
          <a:xfrm>
            <a:off x="7910322" y="3349126"/>
            <a:ext cx="6686211"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800">
                <a:solidFill>
                  <a:srgbClr val="B13F21"/>
                </a:solidFill>
                <a:latin typeface="Community Light" panose="02000303040000020003" pitchFamily="2" charset="0"/>
                <a:cs typeface="Arial" panose="020B0604020202020204" pitchFamily="34" charset="0"/>
              </a:rPr>
              <a:t>Forja relaciones</a:t>
            </a:r>
          </a:p>
          <a:p>
            <a:pPr defTabSz="914012" rtl="0">
              <a:spcBef>
                <a:spcPct val="0"/>
              </a:spcBef>
              <a:spcAft>
                <a:spcPct val="0"/>
              </a:spcAft>
              <a:defRPr/>
            </a:pPr>
            <a:r>
              <a:rPr lang="es-ES" sz="3600">
                <a:solidFill>
                  <a:srgbClr val="5E6869"/>
                </a:solidFill>
                <a:latin typeface="Community Light" panose="02000303040000020003" pitchFamily="2" charset="0"/>
                <a:cs typeface="Arial" panose="020B0604020202020204" pitchFamily="34" charset="0"/>
              </a:rPr>
              <a:t>Conoce a los gerentes e interésate por sus preocupaciones y su opinión sobre la formación para preparar programas más eficaces.</a:t>
            </a:r>
          </a:p>
        </p:txBody>
      </p:sp>
      <p:sp>
        <p:nvSpPr>
          <p:cNvPr id="24" name="TextBox 23">
            <a:extLst>
              <a:ext uri="{FF2B5EF4-FFF2-40B4-BE49-F238E27FC236}">
                <a16:creationId xmlns:a16="http://schemas.microsoft.com/office/drawing/2014/main" id="{CDA12B8A-DEA2-8B4E-AEB5-24D9E7A6D55B}"/>
              </a:ext>
            </a:extLst>
          </p:cNvPr>
          <p:cNvSpPr txBox="1"/>
          <p:nvPr/>
        </p:nvSpPr>
        <p:spPr>
          <a:xfrm>
            <a:off x="16109782" y="3334414"/>
            <a:ext cx="6927814" cy="4247317"/>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800" dirty="0">
                <a:solidFill>
                  <a:srgbClr val="B13F21"/>
                </a:solidFill>
                <a:latin typeface="Community Light" panose="02000303040000020003" pitchFamily="2" charset="0"/>
                <a:cs typeface="Arial" panose="020B0604020202020204" pitchFamily="34" charset="0"/>
              </a:rPr>
              <a:t>Fomenta la formación continua</a:t>
            </a:r>
          </a:p>
          <a:p>
            <a:pPr defTabSz="914012" rtl="0">
              <a:spcBef>
                <a:spcPct val="0"/>
              </a:spcBef>
              <a:spcAft>
                <a:spcPct val="0"/>
              </a:spcAft>
              <a:defRPr/>
            </a:pPr>
            <a:r>
              <a:rPr lang="es-ES" sz="3600" dirty="0">
                <a:solidFill>
                  <a:srgbClr val="5E6869"/>
                </a:solidFill>
                <a:latin typeface="Community Light" panose="02000303040000020003" pitchFamily="2" charset="0"/>
                <a:cs typeface="Arial" panose="020B0604020202020204" pitchFamily="34" charset="0"/>
              </a:rPr>
              <a:t>Asigna contenido a los gerentes que aborde la falta de cualificación observada. Programa reuniones frecuentes con ellos para mantener el interés.</a:t>
            </a:r>
          </a:p>
        </p:txBody>
      </p:sp>
      <p:sp>
        <p:nvSpPr>
          <p:cNvPr id="25" name="TextBox 24">
            <a:extLst>
              <a:ext uri="{FF2B5EF4-FFF2-40B4-BE49-F238E27FC236}">
                <a16:creationId xmlns:a16="http://schemas.microsoft.com/office/drawing/2014/main" id="{5394FFB0-F791-4F40-83CB-5FCE4FA28D7A}"/>
              </a:ext>
            </a:extLst>
          </p:cNvPr>
          <p:cNvSpPr txBox="1"/>
          <p:nvPr/>
        </p:nvSpPr>
        <p:spPr>
          <a:xfrm>
            <a:off x="7910322" y="7557234"/>
            <a:ext cx="6686211"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800">
                <a:solidFill>
                  <a:srgbClr val="B13F21"/>
                </a:solidFill>
                <a:latin typeface="Community Light" panose="02000303040000020003" pitchFamily="2" charset="0"/>
                <a:cs typeface="Arial" panose="020B0604020202020204" pitchFamily="34" charset="0"/>
              </a:rPr>
              <a:t>Comparte historias de éxito</a:t>
            </a:r>
          </a:p>
          <a:p>
            <a:pPr defTabSz="914012" rtl="0">
              <a:spcBef>
                <a:spcPct val="0"/>
              </a:spcBef>
              <a:spcAft>
                <a:spcPct val="0"/>
              </a:spcAft>
              <a:defRPr/>
            </a:pPr>
            <a:r>
              <a:rPr lang="es-ES" sz="3600">
                <a:solidFill>
                  <a:srgbClr val="5E6869"/>
                </a:solidFill>
                <a:latin typeface="Community Light" panose="02000303040000020003" pitchFamily="2" charset="0"/>
                <a:cs typeface="Arial" panose="020B0604020202020204" pitchFamily="34" charset="0"/>
              </a:rPr>
              <a:t>Reconoce y premia a los gerentes que animen a su equipo a usar la formación online para adquirir nuevas aptitudes.</a:t>
            </a:r>
          </a:p>
        </p:txBody>
      </p:sp>
      <p:sp>
        <p:nvSpPr>
          <p:cNvPr id="26" name="TextBox 25">
            <a:extLst>
              <a:ext uri="{FF2B5EF4-FFF2-40B4-BE49-F238E27FC236}">
                <a16:creationId xmlns:a16="http://schemas.microsoft.com/office/drawing/2014/main" id="{920EBFDE-F17C-CE4C-B483-AE94EC2EFEA1}"/>
              </a:ext>
            </a:extLst>
          </p:cNvPr>
          <p:cNvSpPr txBox="1"/>
          <p:nvPr/>
        </p:nvSpPr>
        <p:spPr>
          <a:xfrm>
            <a:off x="16109782" y="7557234"/>
            <a:ext cx="6927814" cy="2954655"/>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800">
                <a:solidFill>
                  <a:srgbClr val="B13F21"/>
                </a:solidFill>
                <a:latin typeface="Community Light" panose="02000303040000020003" pitchFamily="2" charset="0"/>
                <a:cs typeface="Arial" panose="020B0604020202020204" pitchFamily="34" charset="0"/>
              </a:rPr>
              <a:t>LinkedIn Learning puede ayudarte</a:t>
            </a:r>
          </a:p>
          <a:p>
            <a:pPr defTabSz="914012" rtl="0">
              <a:spcBef>
                <a:spcPct val="0"/>
              </a:spcBef>
              <a:spcAft>
                <a:spcPct val="0"/>
              </a:spcAft>
              <a:defRPr/>
            </a:pPr>
            <a:r>
              <a:rPr lang="es-ES" sz="3600">
                <a:solidFill>
                  <a:srgbClr val="5E6869"/>
                </a:solidFill>
                <a:latin typeface="Community Light" panose="02000303040000020003" pitchFamily="2" charset="0"/>
                <a:cs typeface="Arial" panose="020B0604020202020204" pitchFamily="34" charset="0"/>
              </a:rPr>
              <a:t>Los gerentes pueden asignar cursos a su equipo y generar informes de actividad para supervisar el progreso de sus subordinados.</a:t>
            </a:r>
          </a:p>
        </p:txBody>
      </p:sp>
    </p:spTree>
    <p:extLst>
      <p:ext uri="{BB962C8B-B14F-4D97-AF65-F5344CB8AC3E}">
        <p14:creationId xmlns:p14="http://schemas.microsoft.com/office/powerpoint/2010/main" val="837918256"/>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1" name="TextBox 20">
            <a:extLst>
              <a:ext uri="{FF2B5EF4-FFF2-40B4-BE49-F238E27FC236}">
                <a16:creationId xmlns:a16="http://schemas.microsoft.com/office/drawing/2014/main" id="{3BF049A2-CDC2-AB40-9F65-3C76B548A012}"/>
              </a:ext>
            </a:extLst>
          </p:cNvPr>
          <p:cNvSpPr txBox="1"/>
          <p:nvPr/>
        </p:nvSpPr>
        <p:spPr>
          <a:xfrm>
            <a:off x="7826342" y="2012495"/>
            <a:ext cx="9674267" cy="738664"/>
          </a:xfrm>
          <a:prstGeom prst="rect">
            <a:avLst/>
          </a:prstGeom>
        </p:spPr>
        <p:txBody>
          <a:bodyPr vert="horz" wrap="square" lIns="0" tIns="0" rIns="0" bIns="0" rtlCol="0">
            <a:spAutoFit/>
          </a:bodyPr>
          <a:lstStyle>
            <a:defPPr>
              <a:defRPr lang="en-US"/>
            </a:defPPr>
          </a:lstStyle>
          <a:p>
            <a:pPr defTabSz="457004" rtl="0">
              <a:spcBef>
                <a:spcPct val="20000"/>
              </a:spcBef>
              <a:spcAft>
                <a:spcPct val="0"/>
              </a:spcAft>
              <a:buClr>
                <a:srgbClr val="4472C4"/>
              </a:buClr>
              <a:defRPr/>
            </a:pPr>
            <a:r>
              <a:rPr lang="es-ES" sz="4800">
                <a:solidFill>
                  <a:srgbClr val="556679"/>
                </a:solidFill>
                <a:latin typeface="Community" panose="02000303040000020003" pitchFamily="2" charset="0"/>
                <a:cs typeface="AvenirNext LT Pro Regular"/>
              </a:rPr>
              <a:t>Ejemplo: ServiceTitan</a:t>
            </a:r>
          </a:p>
        </p:txBody>
      </p:sp>
      <p:pic>
        <p:nvPicPr>
          <p:cNvPr id="17" name="Picture 16" descr="A close up of a sign&#10;&#10;Description automatically generated">
            <a:extLst>
              <a:ext uri="{FF2B5EF4-FFF2-40B4-BE49-F238E27FC236}">
                <a16:creationId xmlns:a16="http://schemas.microsoft.com/office/drawing/2014/main" id="{35164D47-7DD1-CF47-8A5B-16DC429919F2}"/>
              </a:ext>
            </a:extLst>
          </p:cNvPr>
          <p:cNvPicPr>
            <a:picLocks noChangeAspect="1"/>
          </p:cNvPicPr>
          <p:nvPr/>
        </p:nvPicPr>
        <p:blipFill>
          <a:blip r:embed="rId4"/>
          <a:stretch>
            <a:fillRect/>
          </a:stretch>
        </p:blipFill>
        <p:spPr>
          <a:xfrm>
            <a:off x="1050539" y="12888051"/>
            <a:ext cx="2090518" cy="287078"/>
          </a:xfrm>
          <a:prstGeom prst="rect">
            <a:avLst/>
          </a:prstGeom>
        </p:spPr>
      </p:pic>
      <p:sp>
        <p:nvSpPr>
          <p:cNvPr id="19" name="TextBox 18">
            <a:extLst>
              <a:ext uri="{FF2B5EF4-FFF2-40B4-BE49-F238E27FC236}">
                <a16:creationId xmlns:a16="http://schemas.microsoft.com/office/drawing/2014/main" id="{02848CE4-8761-6D48-895F-82B76CC61FA6}"/>
              </a:ext>
            </a:extLst>
          </p:cNvPr>
          <p:cNvSpPr txBox="1"/>
          <p:nvPr/>
        </p:nvSpPr>
        <p:spPr>
          <a:xfrm>
            <a:off x="7819362" y="3363488"/>
            <a:ext cx="9681247" cy="9473363"/>
          </a:xfrm>
          <a:prstGeom prst="rect">
            <a:avLst/>
          </a:prstGeom>
        </p:spPr>
        <p:txBody>
          <a:bodyPr vert="horz" wrap="square" lIns="0" tIns="0" rIns="0" bIns="0" rtlCol="0">
            <a:spAutoFit/>
          </a:bodyPr>
          <a:lstStyle>
            <a:defPPr>
              <a:defRPr lang="en-US"/>
            </a:defPPr>
          </a:lstStyle>
          <a:p>
            <a:pPr rtl="0">
              <a:lnSpc>
                <a:spcPct val="90000"/>
              </a:lnSpc>
            </a:pPr>
            <a:r>
              <a:rPr lang="es-ES" sz="3600" dirty="0">
                <a:solidFill>
                  <a:srgbClr val="556679"/>
                </a:solidFill>
                <a:latin typeface="Community Light" panose="02000303040000020003" pitchFamily="2" charset="0"/>
              </a:rPr>
              <a:t>El equipo de formación y desarrollo de </a:t>
            </a:r>
            <a:r>
              <a:rPr lang="es-ES" sz="3600" dirty="0" err="1">
                <a:solidFill>
                  <a:srgbClr val="556679"/>
                </a:solidFill>
                <a:latin typeface="Community Light" panose="02000303040000020003" pitchFamily="2" charset="0"/>
              </a:rPr>
              <a:t>ServiceTitan</a:t>
            </a:r>
            <a:r>
              <a:rPr lang="es-ES" sz="3600" dirty="0">
                <a:solidFill>
                  <a:srgbClr val="556679"/>
                </a:solidFill>
                <a:latin typeface="Community Light" panose="02000303040000020003" pitchFamily="2" charset="0"/>
              </a:rPr>
              <a:t> decidió recurrir a los gerentes justo donde más tiempo suelen pasar: en </a:t>
            </a:r>
            <a:r>
              <a:rPr lang="es-ES" sz="3600" dirty="0" err="1">
                <a:solidFill>
                  <a:srgbClr val="556679"/>
                </a:solidFill>
                <a:latin typeface="Community Light" panose="02000303040000020003" pitchFamily="2" charset="0"/>
              </a:rPr>
              <a:t>Slack</a:t>
            </a:r>
            <a:r>
              <a:rPr lang="es-ES" sz="3600" dirty="0">
                <a:solidFill>
                  <a:srgbClr val="556679"/>
                </a:solidFill>
                <a:latin typeface="Community Light" panose="02000303040000020003" pitchFamily="2" charset="0"/>
              </a:rPr>
              <a:t>, en los pasillos, en grandes salas de reuniones y en breves sesiones semanales.</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es-ES" sz="3600" dirty="0">
                <a:solidFill>
                  <a:srgbClr val="556679"/>
                </a:solidFill>
                <a:latin typeface="Community Light" panose="02000303040000020003" pitchFamily="2" charset="0"/>
              </a:rPr>
              <a:t>Después, se reunieron con el director de personal y el responsable de RR. HH. para crear un foro que permitiera a los gerentes debatir iniciativas clave de la empresa, acceder a recursos de formación y crear una comunidad. </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es-ES" sz="3600" dirty="0">
                <a:solidFill>
                  <a:srgbClr val="556679"/>
                </a:solidFill>
                <a:latin typeface="Community Light" panose="02000303040000020003" pitchFamily="2" charset="0"/>
              </a:rPr>
              <a:t>Para aprovechar la comunidad, crearon un canal de </a:t>
            </a:r>
            <a:r>
              <a:rPr lang="es-ES" sz="3600" dirty="0" err="1">
                <a:solidFill>
                  <a:srgbClr val="556679"/>
                </a:solidFill>
                <a:latin typeface="Community Light" panose="02000303040000020003" pitchFamily="2" charset="0"/>
              </a:rPr>
              <a:t>Slack</a:t>
            </a:r>
            <a:r>
              <a:rPr lang="es-ES" sz="3600" dirty="0">
                <a:solidFill>
                  <a:srgbClr val="556679"/>
                </a:solidFill>
                <a:latin typeface="Community Light" panose="02000303040000020003" pitchFamily="2" charset="0"/>
              </a:rPr>
              <a:t> llamado «learn2lead». Por eso no es de extrañar que los gerentes de </a:t>
            </a:r>
            <a:r>
              <a:rPr lang="es-ES" sz="3600" dirty="0" err="1">
                <a:solidFill>
                  <a:srgbClr val="556679"/>
                </a:solidFill>
                <a:latin typeface="Community Light" panose="02000303040000020003" pitchFamily="2" charset="0"/>
              </a:rPr>
              <a:t>ServiceTitan</a:t>
            </a:r>
            <a:r>
              <a:rPr lang="es-ES" sz="3600" dirty="0">
                <a:solidFill>
                  <a:srgbClr val="556679"/>
                </a:solidFill>
                <a:latin typeface="Community Light" panose="02000303040000020003" pitchFamily="2" charset="0"/>
              </a:rPr>
              <a:t> hayan puntuado los programas de formación y desarrollo con un NPS (Net </a:t>
            </a:r>
            <a:r>
              <a:rPr lang="es-ES" sz="3600" dirty="0" err="1">
                <a:solidFill>
                  <a:srgbClr val="556679"/>
                </a:solidFill>
                <a:latin typeface="Community Light" panose="02000303040000020003" pitchFamily="2" charset="0"/>
              </a:rPr>
              <a:t>Promoter</a:t>
            </a:r>
            <a:r>
              <a:rPr lang="es-ES" sz="3600" dirty="0">
                <a:solidFill>
                  <a:srgbClr val="556679"/>
                </a:solidFill>
                <a:latin typeface="Community Light" panose="02000303040000020003" pitchFamily="2" charset="0"/>
              </a:rPr>
              <a:t> Score) de 90.</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es-ES" sz="3600" dirty="0">
                <a:solidFill>
                  <a:srgbClr val="B03F1F"/>
                </a:solidFill>
                <a:latin typeface="Community Light" panose="02000303040000020003" pitchFamily="2" charset="0"/>
                <a:hlinkClick r:id="rId5"/>
              </a:rPr>
              <a:t>Leer la historia</a:t>
            </a:r>
            <a:endParaRPr lang="es-ES" sz="3600" dirty="0">
              <a:solidFill>
                <a:srgbClr val="556679"/>
              </a:solidFill>
              <a:latin typeface="Community Light" panose="02000303040000020003" pitchFamily="2" charset="0"/>
            </a:endParaRPr>
          </a:p>
          <a:p>
            <a:pPr>
              <a:lnSpc>
                <a:spcPct val="90000"/>
              </a:lnSpc>
            </a:pPr>
            <a:endParaRPr lang="en-US" sz="3600" dirty="0">
              <a:solidFill>
                <a:srgbClr val="556679"/>
              </a:solidFill>
              <a:latin typeface="Community Light" panose="02000303040000020003" pitchFamily="2" charset="0"/>
            </a:endParaRPr>
          </a:p>
        </p:txBody>
      </p:sp>
      <p:grpSp>
        <p:nvGrpSpPr>
          <p:cNvPr id="15" name="Group 14">
            <a:extLst>
              <a:ext uri="{FF2B5EF4-FFF2-40B4-BE49-F238E27FC236}">
                <a16:creationId xmlns:a16="http://schemas.microsoft.com/office/drawing/2014/main" id="{7C966477-0707-6344-9C5B-59CD80DCBA94}"/>
              </a:ext>
            </a:extLst>
          </p:cNvPr>
          <p:cNvGrpSpPr/>
          <p:nvPr/>
        </p:nvGrpSpPr>
        <p:grpSpPr>
          <a:xfrm>
            <a:off x="1029234" y="1385160"/>
            <a:ext cx="5417393" cy="9858570"/>
            <a:chOff x="1331027" y="4372842"/>
            <a:chExt cx="4437408" cy="9858570"/>
          </a:xfrm>
        </p:grpSpPr>
        <p:sp>
          <p:nvSpPr>
            <p:cNvPr id="16" name="Rectangle 15">
              <a:extLst>
                <a:ext uri="{FF2B5EF4-FFF2-40B4-BE49-F238E27FC236}">
                  <a16:creationId xmlns:a16="http://schemas.microsoft.com/office/drawing/2014/main" id="{F003DB4B-373E-434E-ABB6-9287A32BB40F}"/>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a:solidFill>
                    <a:srgbClr val="B03F1F"/>
                  </a:solidFill>
                  <a:latin typeface="Community" panose="02000303040000020003" pitchFamily="2" charset="0"/>
                  <a:cs typeface="Arial"/>
                </a:rPr>
                <a:t>Estrategia</a:t>
              </a:r>
              <a:br>
                <a:rPr lang="en-US" sz="4600" spc="-100" dirty="0">
                  <a:solidFill>
                    <a:srgbClr val="B03F1F"/>
                  </a:solidFill>
                  <a:latin typeface="Community" panose="02000303040000020003" pitchFamily="2" charset="0"/>
                  <a:cs typeface="Arial"/>
                </a:rPr>
              </a:br>
              <a:r>
                <a:rPr lang="es-ES" sz="4600">
                  <a:solidFill>
                    <a:srgbClr val="B03F1F"/>
                  </a:solidFill>
                  <a:latin typeface="Community" panose="02000303040000020003" pitchFamily="2" charset="0"/>
                  <a:cs typeface="Arial"/>
                </a:rPr>
                <a:t>de comunicación 3</a:t>
              </a:r>
            </a:p>
          </p:txBody>
        </p:sp>
        <p:sp>
          <p:nvSpPr>
            <p:cNvPr id="18" name="Rectangle 17">
              <a:extLst>
                <a:ext uri="{FF2B5EF4-FFF2-40B4-BE49-F238E27FC236}">
                  <a16:creationId xmlns:a16="http://schemas.microsoft.com/office/drawing/2014/main" id="{9EDF12A7-B9A5-BA4C-8666-B17BC956332A}"/>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800" dirty="0">
                  <a:solidFill>
                    <a:srgbClr val="B03F1F"/>
                  </a:solidFill>
                  <a:latin typeface="Community Light"/>
                  <a:cs typeface="Arial"/>
                </a:rPr>
                <a:t>Moviliza a los gerentes</a:t>
              </a:r>
            </a:p>
          </p:txBody>
        </p:sp>
        <p:cxnSp>
          <p:nvCxnSpPr>
            <p:cNvPr id="20" name="Straight Connector 19">
              <a:extLst>
                <a:ext uri="{FF2B5EF4-FFF2-40B4-BE49-F238E27FC236}">
                  <a16:creationId xmlns:a16="http://schemas.microsoft.com/office/drawing/2014/main" id="{1FD7621B-3E20-814B-910C-10A285828786}"/>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13E0D361-D311-7C48-91C4-E63C3CD27693}"/>
              </a:ext>
            </a:extLst>
          </p:cNvPr>
          <p:cNvSpPr txBox="1"/>
          <p:nvPr/>
        </p:nvSpPr>
        <p:spPr>
          <a:xfrm>
            <a:off x="1050539" y="6995640"/>
            <a:ext cx="4287005" cy="301621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2800" i="1" dirty="0">
                <a:solidFill>
                  <a:srgbClr val="B03F1F"/>
                </a:solidFill>
                <a:latin typeface="Community Light" panose="02000303040000020003" pitchFamily="2" charset="0"/>
                <a:cs typeface="Arial" panose="020B0604020202020204" pitchFamily="34" charset="0"/>
              </a:rPr>
              <a:t>«Es la primera vez que tengo un gerente que no solo se centra en mi puesto actual, sino que también entiende mi trayectoria profesional ideal y cómo debo formarme para avanzar en esa dirección.»</a:t>
            </a:r>
          </a:p>
        </p:txBody>
      </p:sp>
      <p:sp>
        <p:nvSpPr>
          <p:cNvPr id="23" name="object 13">
            <a:extLst>
              <a:ext uri="{FF2B5EF4-FFF2-40B4-BE49-F238E27FC236}">
                <a16:creationId xmlns:a16="http://schemas.microsoft.com/office/drawing/2014/main" id="{BE12A582-A69B-CF40-818E-C68BF548C20B}"/>
              </a:ext>
            </a:extLst>
          </p:cNvPr>
          <p:cNvSpPr/>
          <p:nvPr/>
        </p:nvSpPr>
        <p:spPr>
          <a:xfrm>
            <a:off x="1050539" y="10386432"/>
            <a:ext cx="1446858" cy="1446880"/>
          </a:xfrm>
          <a:prstGeom prst="rect">
            <a:avLst/>
          </a:prstGeom>
          <a:blipFill>
            <a:blip r:embed="rId6">
              <a:extLst>
                <a:ext uri="{28A0092B-C50C-407E-A947-70E740481C1C}">
                  <a14:useLocalDpi xmlns:a14="http://schemas.microsoft.com/office/drawing/2010/main"/>
                </a:ext>
              </a:extLst>
            </a:blip>
            <a:stretch>
              <a:fillRect/>
            </a:stretch>
          </a:blipFill>
        </p:spPr>
        <p:txBody>
          <a:bodyPr wrap="square" lIns="0" tIns="0" rIns="0" bIns="0" rtlCol="0"/>
          <a:lstStyle>
            <a:defPPr>
              <a:defRPr lang="en-US"/>
            </a:defPPr>
          </a:lstStyle>
          <a:p>
            <a:pPr defTabSz="1828478">
              <a:spcBef>
                <a:spcPct val="0"/>
              </a:spcBef>
              <a:spcAft>
                <a:spcPct val="0"/>
              </a:spcAft>
              <a:defRPr/>
            </a:pPr>
            <a:endParaRPr sz="1588">
              <a:solidFill>
                <a:srgbClr val="3C4345"/>
              </a:solidFill>
              <a:latin typeface="Arial" panose="020B0604020202020204" pitchFamily="34" charset="0"/>
            </a:endParaRPr>
          </a:p>
        </p:txBody>
      </p:sp>
      <p:sp>
        <p:nvSpPr>
          <p:cNvPr id="24" name="TextBox 23">
            <a:extLst>
              <a:ext uri="{FF2B5EF4-FFF2-40B4-BE49-F238E27FC236}">
                <a16:creationId xmlns:a16="http://schemas.microsoft.com/office/drawing/2014/main" id="{E1E48EB2-0452-D249-AF7F-E0E353626DD8}"/>
              </a:ext>
            </a:extLst>
          </p:cNvPr>
          <p:cNvSpPr txBox="1"/>
          <p:nvPr/>
        </p:nvSpPr>
        <p:spPr>
          <a:xfrm>
            <a:off x="2827552" y="10464446"/>
            <a:ext cx="2623532" cy="1354217"/>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2200" b="1">
                <a:solidFill>
                  <a:srgbClr val="556679"/>
                </a:solidFill>
                <a:latin typeface="Community Semibold" panose="02000303040000020003" pitchFamily="2" charset="0"/>
                <a:cs typeface="Arial" panose="020B0604020202020204" pitchFamily="34" charset="0"/>
              </a:rPr>
              <a:t>Brendon Norton,</a:t>
            </a:r>
          </a:p>
          <a:p>
            <a:pPr defTabSz="914012" rtl="0">
              <a:spcBef>
                <a:spcPct val="0"/>
              </a:spcBef>
              <a:spcAft>
                <a:spcPct val="0"/>
              </a:spcAft>
              <a:defRPr/>
            </a:pPr>
            <a:r>
              <a:rPr lang="es-ES" sz="2200">
                <a:solidFill>
                  <a:srgbClr val="556679"/>
                </a:solidFill>
                <a:latin typeface="Community" panose="02000303040000020003" pitchFamily="2" charset="0"/>
                <a:cs typeface="Arial" panose="020B0604020202020204" pitchFamily="34" charset="0"/>
              </a:rPr>
              <a:t>Asesor de clientes</a:t>
            </a:r>
            <a:br>
              <a:rPr lang="en-US" sz="2200" dirty="0">
                <a:solidFill>
                  <a:srgbClr val="556679"/>
                </a:solidFill>
                <a:latin typeface="Community" panose="02000303040000020003" pitchFamily="2" charset="0"/>
                <a:cs typeface="Arial" panose="020B0604020202020204" pitchFamily="34" charset="0"/>
              </a:rPr>
            </a:br>
            <a:r>
              <a:rPr lang="es-ES" sz="2200">
                <a:solidFill>
                  <a:srgbClr val="556679"/>
                </a:solidFill>
                <a:latin typeface="Community" panose="02000303040000020003" pitchFamily="2" charset="0"/>
                <a:cs typeface="Arial" panose="020B0604020202020204" pitchFamily="34" charset="0"/>
              </a:rPr>
              <a:t>en ServiceTitan</a:t>
            </a:r>
          </a:p>
        </p:txBody>
      </p:sp>
      <p:pic>
        <p:nvPicPr>
          <p:cNvPr id="6" name="Picture 5">
            <a:extLst>
              <a:ext uri="{FF2B5EF4-FFF2-40B4-BE49-F238E27FC236}">
                <a16:creationId xmlns:a16="http://schemas.microsoft.com/office/drawing/2014/main" id="{119A5B40-920E-D84E-A84B-95CC6B9ACC95}"/>
              </a:ext>
            </a:extLst>
          </p:cNvPr>
          <p:cNvPicPr>
            <a:picLocks noChangeAspect="1"/>
          </p:cNvPicPr>
          <p:nvPr/>
        </p:nvPicPr>
        <p:blipFill>
          <a:blip r:embed="rId7"/>
          <a:stretch>
            <a:fillRect/>
          </a:stretch>
        </p:blipFill>
        <p:spPr>
          <a:xfrm>
            <a:off x="18873343" y="0"/>
            <a:ext cx="5513832" cy="13715999"/>
          </a:xfrm>
          <a:prstGeom prst="rect">
            <a:avLst/>
          </a:prstGeom>
        </p:spPr>
      </p:pic>
    </p:spTree>
    <p:extLst>
      <p:ext uri="{BB962C8B-B14F-4D97-AF65-F5344CB8AC3E}">
        <p14:creationId xmlns:p14="http://schemas.microsoft.com/office/powerpoint/2010/main" val="500458444"/>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7" name="Group 6">
            <a:extLst>
              <a:ext uri="{FF2B5EF4-FFF2-40B4-BE49-F238E27FC236}">
                <a16:creationId xmlns:a16="http://schemas.microsoft.com/office/drawing/2014/main" id="{37C51DD7-FE8D-F547-BF30-87036C1C4010}"/>
              </a:ext>
            </a:extLst>
          </p:cNvPr>
          <p:cNvGrpSpPr/>
          <p:nvPr/>
        </p:nvGrpSpPr>
        <p:grpSpPr>
          <a:xfrm>
            <a:off x="18626517" y="1385159"/>
            <a:ext cx="4408325" cy="5743774"/>
            <a:chOff x="18626517" y="2441578"/>
            <a:chExt cx="4408325" cy="5743774"/>
          </a:xfrm>
        </p:grpSpPr>
        <p:sp>
          <p:nvSpPr>
            <p:cNvPr id="5" name="Rectangle 4">
              <a:extLst>
                <a:ext uri="{FF2B5EF4-FFF2-40B4-BE49-F238E27FC236}">
                  <a16:creationId xmlns:a16="http://schemas.microsoft.com/office/drawing/2014/main" id="{C3E40950-087E-6C41-93C9-30195B23F714}"/>
                </a:ext>
              </a:extLst>
            </p:cNvPr>
            <p:cNvSpPr/>
            <p:nvPr/>
          </p:nvSpPr>
          <p:spPr>
            <a:xfrm>
              <a:off x="18626517" y="2441578"/>
              <a:ext cx="4408325" cy="5743774"/>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26517" y="2910719"/>
              <a:ext cx="4408325" cy="4439283"/>
              <a:chOff x="18626517" y="3089621"/>
              <a:chExt cx="4408325" cy="4439283"/>
            </a:xfrm>
          </p:grpSpPr>
          <p:sp>
            <p:nvSpPr>
              <p:cNvPr id="42" name="TextBox 41">
                <a:extLst>
                  <a:ext uri="{FF2B5EF4-FFF2-40B4-BE49-F238E27FC236}">
                    <a16:creationId xmlns:a16="http://schemas.microsoft.com/office/drawing/2014/main" id="{31F759AC-1C6B-604A-80EC-FDC1745B2CCD}"/>
                  </a:ext>
                </a:extLst>
              </p:cNvPr>
              <p:cNvSpPr txBox="1"/>
              <p:nvPr/>
            </p:nvSpPr>
            <p:spPr>
              <a:xfrm>
                <a:off x="19043374" y="5419352"/>
                <a:ext cx="3625090" cy="2109552"/>
              </a:xfrm>
              <a:prstGeom prst="rect">
                <a:avLst/>
              </a:prstGeom>
            </p:spPr>
            <p:txBody>
              <a:bodyPr vert="horz" wrap="square" lIns="0" tIns="0" rIns="0" bIns="0" rtlCol="0">
                <a:spAutoFit/>
              </a:bodyPr>
              <a:lstStyle>
                <a:defPPr>
                  <a:defRPr lang="en-US"/>
                </a:defPPr>
              </a:lstStyle>
              <a:p>
                <a:pPr algn="ctr" defTabSz="457096" rtl="0">
                  <a:lnSpc>
                    <a:spcPct val="125000"/>
                  </a:lnSpc>
                  <a:spcBef>
                    <a:spcPct val="0"/>
                  </a:spcBef>
                  <a:spcAft>
                    <a:spcPct val="0"/>
                  </a:spcAft>
                  <a:defRPr/>
                </a:pPr>
                <a:r>
                  <a:rPr lang="es-ES" sz="2800">
                    <a:solidFill>
                      <a:srgbClr val="556679"/>
                    </a:solidFill>
                    <a:latin typeface="Community Light" panose="02000303040000020003" pitchFamily="2" charset="0"/>
                    <a:cs typeface="Arial" panose="020B0604020202020204" pitchFamily="34" charset="0"/>
                  </a:rPr>
                  <a:t>de los expertos en formación dice que su consejero delegado promueve activamente la formación.</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26517" y="3089621"/>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es-ES" sz="16000">
                    <a:solidFill>
                      <a:srgbClr val="B03F1F"/>
                    </a:solidFill>
                    <a:latin typeface="Community Light" panose="02000303040000020003" pitchFamily="2" charset="0"/>
                    <a:cs typeface="AvenirNext LT Pro Regular"/>
                  </a:rPr>
                  <a:t>70 %</a:t>
                </a:r>
              </a:p>
            </p:txBody>
          </p:sp>
        </p:grpSp>
      </p:gr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5106870"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dirty="0">
                  <a:solidFill>
                    <a:srgbClr val="B03F1F"/>
                  </a:solidFill>
                  <a:latin typeface="Community" panose="02000303040000020003" pitchFamily="2" charset="0"/>
                  <a:cs typeface="Arial"/>
                </a:rPr>
                <a:t>Estrategia</a:t>
              </a:r>
              <a:br>
                <a:rPr lang="en-US" sz="4600" spc="-100" dirty="0">
                  <a:solidFill>
                    <a:srgbClr val="B03F1F"/>
                  </a:solidFill>
                  <a:latin typeface="Community" panose="02000303040000020003" pitchFamily="2" charset="0"/>
                  <a:cs typeface="Arial"/>
                </a:rPr>
              </a:br>
              <a:r>
                <a:rPr lang="es-ES" sz="4600" dirty="0">
                  <a:solidFill>
                    <a:srgbClr val="B03F1F"/>
                  </a:solidFill>
                  <a:latin typeface="Community" panose="02000303040000020003" pitchFamily="2" charset="0"/>
                  <a:cs typeface="Arial"/>
                </a:rPr>
                <a:t>de comunicación 4</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200" dirty="0">
                  <a:solidFill>
                    <a:srgbClr val="B03F1F"/>
                  </a:solidFill>
                  <a:latin typeface="Community Light"/>
                  <a:cs typeface="Arial"/>
                </a:rPr>
                <a:t>Gánate el apoyo de la directiva</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FCC46B48-0762-1C49-8927-87B1B7BBB34C}"/>
              </a:ext>
            </a:extLst>
          </p:cNvPr>
          <p:cNvSpPr txBox="1"/>
          <p:nvPr/>
        </p:nvSpPr>
        <p:spPr>
          <a:xfrm>
            <a:off x="7819362" y="1385160"/>
            <a:ext cx="9681247" cy="997196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La forma más rápida de cambiar el rumbo en una organización es empezar por las altas esferas. Si algo es prioritario para la directiva, lo será también para el resto de la organización.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a:solidFill>
                  <a:srgbClr val="5E6869"/>
                </a:solidFill>
                <a:latin typeface="Community Light"/>
                <a:cs typeface="Arial"/>
              </a:rPr>
              <a:t>Por tanto, si los ejecutivos dan importancia a la formación, también lo hará el personal.</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a:solidFill>
                  <a:srgbClr val="5E6869"/>
                </a:solidFill>
                <a:latin typeface="Community Light"/>
                <a:cs typeface="Arial"/>
              </a:rPr>
              <a:t>Hay muchas formas de lograr esto. Los ejecutivos pueden adoptar una estrategia directa y pedir a todo el personal que haga un curso en una fecha determinada o que dedique una hora al mes a la formación. O apostar por la inspiración y presentar los cursos e itinerarios de aprendizaje que les resultan más interesantes. También pueden hacer las dos cosas.</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a:solidFill>
                  <a:srgbClr val="5E6869"/>
                </a:solidFill>
                <a:latin typeface="Community Light"/>
                <a:cs typeface="Arial"/>
              </a:rPr>
              <a:t>Con independencia del enfoque que sigan, conseguir que los gerentes sean sus grandes aliados para promover la formación es una manera eficaz de impulsar la participación del personal.</a:t>
            </a:r>
          </a:p>
        </p:txBody>
      </p:sp>
      <p:sp>
        <p:nvSpPr>
          <p:cNvPr id="22" name="TextBox 21">
            <a:extLst>
              <a:ext uri="{FF2B5EF4-FFF2-40B4-BE49-F238E27FC236}">
                <a16:creationId xmlns:a16="http://schemas.microsoft.com/office/drawing/2014/main" id="{E2ABB4F0-261C-A74B-88B1-5ADA237BF31E}"/>
              </a:ext>
            </a:extLst>
          </p:cNvPr>
          <p:cNvSpPr txBox="1"/>
          <p:nvPr/>
        </p:nvSpPr>
        <p:spPr>
          <a:xfrm>
            <a:off x="18626516" y="7730486"/>
            <a:ext cx="4408326" cy="338554"/>
          </a:xfrm>
          <a:prstGeom prst="rect">
            <a:avLst/>
          </a:prstGeom>
        </p:spPr>
        <p:txBody>
          <a:bodyPr vert="horz" wrap="square" lIns="0" tIns="0" rIns="0" bIns="0" rtlCol="0">
            <a:spAutoFit/>
          </a:bodyPr>
          <a:lstStyle>
            <a:defPPr>
              <a:defRPr lang="en-US"/>
            </a:defPPr>
          </a:lstStyle>
          <a:p>
            <a:pPr algn="ctr" defTabSz="914012" rtl="0">
              <a:spcBef>
                <a:spcPct val="0"/>
              </a:spcBef>
              <a:spcAft>
                <a:spcPct val="0"/>
              </a:spcAft>
              <a:defRPr/>
            </a:pPr>
            <a:r>
              <a:rPr lang="es-ES" sz="2200">
                <a:solidFill>
                  <a:srgbClr val="5E6869"/>
                </a:solidFill>
                <a:latin typeface="Community Light" panose="02000303040000020003" pitchFamily="2" charset="0"/>
                <a:cs typeface="Arial" panose="020B0604020202020204" pitchFamily="34" charset="0"/>
              </a:rPr>
              <a:t>* Fuente: </a:t>
            </a:r>
            <a:r>
              <a:rPr lang="es-ES" sz="2200">
                <a:solidFill>
                  <a:srgbClr val="B03F1F"/>
                </a:solidFill>
                <a:latin typeface="Community Light" panose="02000303040000020003" pitchFamily="2" charset="0"/>
                <a:cs typeface="Arial" panose="020B0604020202020204" pitchFamily="34" charset="0"/>
                <a:hlinkClick r:id="rId5"/>
              </a:rPr>
              <a:t>Informe sobre liderazgo con la formación</a:t>
            </a:r>
          </a:p>
        </p:txBody>
      </p:sp>
    </p:spTree>
    <p:extLst>
      <p:ext uri="{BB962C8B-B14F-4D97-AF65-F5344CB8AC3E}">
        <p14:creationId xmlns:p14="http://schemas.microsoft.com/office/powerpoint/2010/main" val="390265269"/>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1" name="TextBox 20">
            <a:extLst>
              <a:ext uri="{FF2B5EF4-FFF2-40B4-BE49-F238E27FC236}">
                <a16:creationId xmlns:a16="http://schemas.microsoft.com/office/drawing/2014/main" id="{3BF049A2-CDC2-AB40-9F65-3C76B548A012}"/>
              </a:ext>
            </a:extLst>
          </p:cNvPr>
          <p:cNvSpPr txBox="1"/>
          <p:nvPr/>
        </p:nvSpPr>
        <p:spPr>
          <a:xfrm>
            <a:off x="7826342" y="2012495"/>
            <a:ext cx="10365405" cy="738664"/>
          </a:xfrm>
          <a:prstGeom prst="rect">
            <a:avLst/>
          </a:prstGeom>
        </p:spPr>
        <p:txBody>
          <a:bodyPr vert="horz" wrap="square" lIns="0" tIns="0" rIns="0" bIns="0" rtlCol="0">
            <a:spAutoFit/>
          </a:bodyPr>
          <a:lstStyle>
            <a:defPPr>
              <a:defRPr lang="en-US"/>
            </a:defPPr>
          </a:lstStyle>
          <a:p>
            <a:pPr defTabSz="457004" rtl="0">
              <a:spcBef>
                <a:spcPct val="20000"/>
              </a:spcBef>
              <a:spcAft>
                <a:spcPct val="0"/>
              </a:spcAft>
              <a:buClr>
                <a:srgbClr val="4472C4"/>
              </a:buClr>
              <a:defRPr/>
            </a:pPr>
            <a:r>
              <a:rPr lang="es-ES" sz="4800" dirty="0">
                <a:solidFill>
                  <a:srgbClr val="556679"/>
                </a:solidFill>
                <a:latin typeface="Community" panose="02000303040000020003" pitchFamily="2" charset="0"/>
                <a:cs typeface="AvenirNext LT Pro Regular"/>
              </a:rPr>
              <a:t>Ejemplo: Condado de Ventura en EE. UU.</a:t>
            </a:r>
          </a:p>
        </p:txBody>
      </p:sp>
      <p:pic>
        <p:nvPicPr>
          <p:cNvPr id="17" name="Picture 16" descr="A close up of a sign&#10;&#10;Description automatically generated">
            <a:extLst>
              <a:ext uri="{FF2B5EF4-FFF2-40B4-BE49-F238E27FC236}">
                <a16:creationId xmlns:a16="http://schemas.microsoft.com/office/drawing/2014/main" id="{35164D47-7DD1-CF47-8A5B-16DC429919F2}"/>
              </a:ext>
            </a:extLst>
          </p:cNvPr>
          <p:cNvPicPr>
            <a:picLocks noChangeAspect="1"/>
          </p:cNvPicPr>
          <p:nvPr/>
        </p:nvPicPr>
        <p:blipFill>
          <a:blip r:embed="rId4"/>
          <a:stretch>
            <a:fillRect/>
          </a:stretch>
        </p:blipFill>
        <p:spPr>
          <a:xfrm>
            <a:off x="1050539" y="12888051"/>
            <a:ext cx="2090518" cy="287078"/>
          </a:xfrm>
          <a:prstGeom prst="rect">
            <a:avLst/>
          </a:prstGeom>
        </p:spPr>
      </p:pic>
      <p:sp>
        <p:nvSpPr>
          <p:cNvPr id="19" name="TextBox 18">
            <a:extLst>
              <a:ext uri="{FF2B5EF4-FFF2-40B4-BE49-F238E27FC236}">
                <a16:creationId xmlns:a16="http://schemas.microsoft.com/office/drawing/2014/main" id="{02848CE4-8761-6D48-895F-82B76CC61FA6}"/>
              </a:ext>
            </a:extLst>
          </p:cNvPr>
          <p:cNvSpPr txBox="1"/>
          <p:nvPr/>
        </p:nvSpPr>
        <p:spPr>
          <a:xfrm>
            <a:off x="7819362" y="3363488"/>
            <a:ext cx="10071934" cy="6980372"/>
          </a:xfrm>
          <a:prstGeom prst="rect">
            <a:avLst/>
          </a:prstGeom>
        </p:spPr>
        <p:txBody>
          <a:bodyPr vert="horz" wrap="square" lIns="0" tIns="0" rIns="0" bIns="0" rtlCol="0">
            <a:spAutoFit/>
          </a:bodyPr>
          <a:lstStyle>
            <a:defPPr>
              <a:defRPr lang="en-US"/>
            </a:defPPr>
          </a:lstStyle>
          <a:p>
            <a:pPr rtl="0">
              <a:lnSpc>
                <a:spcPct val="90000"/>
              </a:lnSpc>
            </a:pPr>
            <a:r>
              <a:rPr lang="es-ES" sz="3600" dirty="0">
                <a:solidFill>
                  <a:srgbClr val="556679"/>
                </a:solidFill>
                <a:latin typeface="Community Light" panose="02000303040000020003" pitchFamily="2" charset="0"/>
              </a:rPr>
              <a:t>El responsable ejecutivo del Condado de Ventura, Michael </a:t>
            </a:r>
            <a:r>
              <a:rPr lang="es-ES" sz="3600" dirty="0" err="1">
                <a:solidFill>
                  <a:srgbClr val="556679"/>
                </a:solidFill>
                <a:latin typeface="Community Light" panose="02000303040000020003" pitchFamily="2" charset="0"/>
              </a:rPr>
              <a:t>Powers</a:t>
            </a:r>
            <a:r>
              <a:rPr lang="es-ES" sz="3600" dirty="0">
                <a:solidFill>
                  <a:srgbClr val="556679"/>
                </a:solidFill>
                <a:latin typeface="Community Light" panose="02000303040000020003" pitchFamily="2" charset="0"/>
              </a:rPr>
              <a:t>, publicó un vídeo promocionando LinkedIn </a:t>
            </a:r>
            <a:r>
              <a:rPr lang="es-ES" sz="3600" dirty="0" err="1">
                <a:solidFill>
                  <a:srgbClr val="556679"/>
                </a:solidFill>
                <a:latin typeface="Community Light" panose="02000303040000020003" pitchFamily="2" charset="0"/>
              </a:rPr>
              <a:t>Learning</a:t>
            </a:r>
            <a:r>
              <a:rPr lang="es-ES" sz="3600" dirty="0">
                <a:solidFill>
                  <a:srgbClr val="556679"/>
                </a:solidFill>
                <a:latin typeface="Community Light" panose="02000303040000020003" pitchFamily="2" charset="0"/>
              </a:rPr>
              <a:t> el día que la plataforma se puso a disposición de toda la plantilla. </a:t>
            </a:r>
            <a:r>
              <a:rPr lang="es-ES" sz="3600" dirty="0" err="1">
                <a:solidFill>
                  <a:srgbClr val="556679"/>
                </a:solidFill>
                <a:latin typeface="Community Light" panose="02000303040000020003" pitchFamily="2" charset="0"/>
              </a:rPr>
              <a:t>Powers</a:t>
            </a:r>
            <a:r>
              <a:rPr lang="es-ES" sz="3600" dirty="0">
                <a:solidFill>
                  <a:srgbClr val="556679"/>
                </a:solidFill>
                <a:latin typeface="Community Light" panose="02000303040000020003" pitchFamily="2" charset="0"/>
              </a:rPr>
              <a:t> siguió apoyando el programa, incluso en las reuniones de todo el condado.</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es-ES" sz="3600" dirty="0">
                <a:solidFill>
                  <a:srgbClr val="B03F1F"/>
                </a:solidFill>
                <a:latin typeface="Community" panose="02000303040000020003" pitchFamily="2" charset="0"/>
              </a:rPr>
              <a:t>¿El resultado?</a:t>
            </a:r>
            <a:br>
              <a:rPr lang="en-US" sz="3600" dirty="0">
                <a:solidFill>
                  <a:srgbClr val="556679"/>
                </a:solidFill>
                <a:latin typeface="Community Light" panose="02000303040000020003" pitchFamily="2" charset="0"/>
              </a:rPr>
            </a:br>
            <a:r>
              <a:rPr lang="es-ES" sz="3600" dirty="0">
                <a:solidFill>
                  <a:srgbClr val="556679"/>
                </a:solidFill>
                <a:latin typeface="Community" panose="02000303040000020003" pitchFamily="2" charset="0"/>
              </a:rPr>
              <a:t>53.000 vídeos vistos en seis meses. </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es-ES" sz="3600" dirty="0">
                <a:solidFill>
                  <a:srgbClr val="B03F1F"/>
                </a:solidFill>
                <a:latin typeface="Community Light" panose="02000303040000020003" pitchFamily="2" charset="0"/>
                <a:hlinkClick r:id="rId5"/>
              </a:rPr>
              <a:t>Leer la historia</a:t>
            </a:r>
            <a:endParaRPr lang="es-ES" sz="3600" dirty="0">
              <a:solidFill>
                <a:srgbClr val="556679"/>
              </a:solidFill>
              <a:latin typeface="Community Light" panose="02000303040000020003" pitchFamily="2" charset="0"/>
            </a:endParaRPr>
          </a:p>
          <a:p>
            <a:pPr>
              <a:lnSpc>
                <a:spcPct val="90000"/>
              </a:lnSpc>
            </a:pPr>
            <a:endParaRPr lang="en-US" sz="3600" dirty="0">
              <a:solidFill>
                <a:srgbClr val="556679"/>
              </a:solidFill>
              <a:latin typeface="Community Light" panose="02000303040000020003" pitchFamily="2" charset="0"/>
            </a:endParaRPr>
          </a:p>
          <a:p>
            <a:pPr>
              <a:lnSpc>
                <a:spcPct val="90000"/>
              </a:lnSpc>
            </a:pPr>
            <a:endParaRPr lang="en-US" sz="3600" dirty="0">
              <a:solidFill>
                <a:srgbClr val="556679"/>
              </a:solidFill>
              <a:latin typeface="Community Light" panose="02000303040000020003" pitchFamily="2" charset="0"/>
            </a:endParaRPr>
          </a:p>
          <a:p>
            <a:pPr>
              <a:lnSpc>
                <a:spcPct val="90000"/>
              </a:lnSpc>
            </a:pPr>
            <a:endParaRPr lang="en-US" sz="3600" dirty="0">
              <a:solidFill>
                <a:srgbClr val="556679"/>
              </a:solidFill>
              <a:latin typeface="Community Light" panose="02000303040000020003" pitchFamily="2" charset="0"/>
            </a:endParaRPr>
          </a:p>
        </p:txBody>
      </p:sp>
      <p:grpSp>
        <p:nvGrpSpPr>
          <p:cNvPr id="15" name="Group 14">
            <a:extLst>
              <a:ext uri="{FF2B5EF4-FFF2-40B4-BE49-F238E27FC236}">
                <a16:creationId xmlns:a16="http://schemas.microsoft.com/office/drawing/2014/main" id="{7C966477-0707-6344-9C5B-59CD80DCBA94}"/>
              </a:ext>
            </a:extLst>
          </p:cNvPr>
          <p:cNvGrpSpPr/>
          <p:nvPr/>
        </p:nvGrpSpPr>
        <p:grpSpPr>
          <a:xfrm>
            <a:off x="1029234" y="1385160"/>
            <a:ext cx="5415353" cy="3948833"/>
            <a:chOff x="1331027" y="4372842"/>
            <a:chExt cx="4437408" cy="3948833"/>
          </a:xfrm>
        </p:grpSpPr>
        <p:sp>
          <p:nvSpPr>
            <p:cNvPr id="16" name="Rectangle 15">
              <a:extLst>
                <a:ext uri="{FF2B5EF4-FFF2-40B4-BE49-F238E27FC236}">
                  <a16:creationId xmlns:a16="http://schemas.microsoft.com/office/drawing/2014/main" id="{F003DB4B-373E-434E-ABB6-9287A32BB40F}"/>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a:solidFill>
                    <a:srgbClr val="B03F1F"/>
                  </a:solidFill>
                  <a:latin typeface="Community" panose="02000303040000020003" pitchFamily="2" charset="0"/>
                  <a:cs typeface="Arial"/>
                </a:rPr>
                <a:t>Estrategia</a:t>
              </a:r>
              <a:br>
                <a:rPr lang="en-US" sz="4600" spc="-100" dirty="0">
                  <a:solidFill>
                    <a:srgbClr val="B03F1F"/>
                  </a:solidFill>
                  <a:latin typeface="Community" panose="02000303040000020003" pitchFamily="2" charset="0"/>
                  <a:cs typeface="Arial"/>
                </a:rPr>
              </a:br>
              <a:r>
                <a:rPr lang="es-ES" sz="4600">
                  <a:solidFill>
                    <a:srgbClr val="B03F1F"/>
                  </a:solidFill>
                  <a:latin typeface="Community" panose="02000303040000020003" pitchFamily="2" charset="0"/>
                  <a:cs typeface="Arial"/>
                </a:rPr>
                <a:t>de comunicación 4</a:t>
              </a:r>
            </a:p>
          </p:txBody>
        </p:sp>
        <p:sp>
          <p:nvSpPr>
            <p:cNvPr id="18" name="Rectangle 17">
              <a:extLst>
                <a:ext uri="{FF2B5EF4-FFF2-40B4-BE49-F238E27FC236}">
                  <a16:creationId xmlns:a16="http://schemas.microsoft.com/office/drawing/2014/main" id="{9EDF12A7-B9A5-BA4C-8666-B17BC956332A}"/>
                </a:ext>
              </a:extLst>
            </p:cNvPr>
            <p:cNvSpPr/>
            <p:nvPr/>
          </p:nvSpPr>
          <p:spPr>
            <a:xfrm>
              <a:off x="1352331" y="6138934"/>
              <a:ext cx="4400545" cy="21827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200" dirty="0">
                  <a:solidFill>
                    <a:srgbClr val="B03F1F"/>
                  </a:solidFill>
                  <a:latin typeface="Community Light"/>
                  <a:cs typeface="Arial"/>
                </a:rPr>
                <a:t>Gánate el apoyo de la directiva</a:t>
              </a:r>
            </a:p>
          </p:txBody>
        </p:sp>
        <p:cxnSp>
          <p:nvCxnSpPr>
            <p:cNvPr id="20" name="Straight Connector 19">
              <a:extLst>
                <a:ext uri="{FF2B5EF4-FFF2-40B4-BE49-F238E27FC236}">
                  <a16:creationId xmlns:a16="http://schemas.microsoft.com/office/drawing/2014/main" id="{1FD7621B-3E20-814B-910C-10A285828786}"/>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13E0D361-D311-7C48-91C4-E63C3CD27693}"/>
              </a:ext>
            </a:extLst>
          </p:cNvPr>
          <p:cNvSpPr txBox="1"/>
          <p:nvPr/>
        </p:nvSpPr>
        <p:spPr>
          <a:xfrm>
            <a:off x="1050539" y="6609041"/>
            <a:ext cx="4287005" cy="2154436"/>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2800" i="1" dirty="0">
                <a:solidFill>
                  <a:srgbClr val="B03F1F"/>
                </a:solidFill>
                <a:latin typeface="Community Light" panose="02000303040000020003" pitchFamily="2" charset="0"/>
                <a:cs typeface="Arial" panose="020B0604020202020204" pitchFamily="34" charset="0"/>
              </a:rPr>
              <a:t>«Nuestro personal está formado por grandes talentos. Queremos seguir progresando y aprendiendo, y estos cursos nos lo ponen en bandeja.»</a:t>
            </a:r>
          </a:p>
        </p:txBody>
      </p:sp>
      <p:sp>
        <p:nvSpPr>
          <p:cNvPr id="24" name="TextBox 23">
            <a:extLst>
              <a:ext uri="{FF2B5EF4-FFF2-40B4-BE49-F238E27FC236}">
                <a16:creationId xmlns:a16="http://schemas.microsoft.com/office/drawing/2014/main" id="{E1E48EB2-0452-D249-AF7F-E0E353626DD8}"/>
              </a:ext>
            </a:extLst>
          </p:cNvPr>
          <p:cNvSpPr txBox="1"/>
          <p:nvPr/>
        </p:nvSpPr>
        <p:spPr>
          <a:xfrm>
            <a:off x="2827552" y="9738732"/>
            <a:ext cx="2947606" cy="2462213"/>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2200" b="1" dirty="0">
                <a:solidFill>
                  <a:srgbClr val="556679"/>
                </a:solidFill>
                <a:latin typeface="Community Semibold" panose="02000303040000020003" pitchFamily="2" charset="0"/>
                <a:cs typeface="Arial" panose="020B0604020202020204" pitchFamily="34" charset="0"/>
              </a:rPr>
              <a:t>Michael </a:t>
            </a:r>
            <a:r>
              <a:rPr lang="es-ES" sz="2200" b="1" dirty="0" err="1">
                <a:solidFill>
                  <a:srgbClr val="556679"/>
                </a:solidFill>
                <a:latin typeface="Community Semibold" panose="02000303040000020003" pitchFamily="2" charset="0"/>
                <a:cs typeface="Arial" panose="020B0604020202020204" pitchFamily="34" charset="0"/>
              </a:rPr>
              <a:t>Powers</a:t>
            </a:r>
            <a:endParaRPr lang="es-ES" sz="2200" b="1" dirty="0">
              <a:solidFill>
                <a:srgbClr val="556679"/>
              </a:solidFill>
              <a:latin typeface="Community Semibold" panose="02000303040000020003" pitchFamily="2" charset="0"/>
              <a:cs typeface="Arial" panose="020B0604020202020204" pitchFamily="34" charset="0"/>
            </a:endParaRPr>
          </a:p>
          <a:p>
            <a:pPr defTabSz="914012" rtl="0">
              <a:spcBef>
                <a:spcPct val="0"/>
              </a:spcBef>
              <a:spcAft>
                <a:spcPct val="0"/>
              </a:spcAft>
              <a:defRPr/>
            </a:pPr>
            <a:r>
              <a:rPr lang="es-ES" sz="2200" dirty="0">
                <a:solidFill>
                  <a:srgbClr val="556679"/>
                </a:solidFill>
                <a:latin typeface="Community" panose="02000303040000020003" pitchFamily="2" charset="0"/>
                <a:cs typeface="Arial" panose="020B0604020202020204" pitchFamily="34" charset="0"/>
              </a:rPr>
              <a:t>Responsable ejecutivo del </a:t>
            </a:r>
            <a:br>
              <a:rPr lang="en-US" sz="2200" spc="-80" dirty="0">
                <a:solidFill>
                  <a:srgbClr val="556679"/>
                </a:solidFill>
                <a:latin typeface="Community" panose="02000303040000020003" pitchFamily="2" charset="0"/>
                <a:cs typeface="Arial" panose="020B0604020202020204" pitchFamily="34" charset="0"/>
              </a:rPr>
            </a:br>
            <a:r>
              <a:rPr lang="es-ES" sz="2200" dirty="0">
                <a:solidFill>
                  <a:srgbClr val="556679"/>
                </a:solidFill>
                <a:latin typeface="Community" panose="02000303040000020003" pitchFamily="2" charset="0"/>
                <a:cs typeface="Arial" panose="020B0604020202020204" pitchFamily="34" charset="0"/>
              </a:rPr>
              <a:t>Condado de Ventura</a:t>
            </a:r>
            <a:br>
              <a:rPr lang="en-US" sz="2200" dirty="0">
                <a:solidFill>
                  <a:srgbClr val="556679"/>
                </a:solidFill>
                <a:latin typeface="Community" panose="02000303040000020003" pitchFamily="2" charset="0"/>
                <a:cs typeface="Arial" panose="020B0604020202020204" pitchFamily="34" charset="0"/>
              </a:rPr>
            </a:br>
            <a:r>
              <a:rPr lang="es-ES" dirty="0">
                <a:solidFill>
                  <a:srgbClr val="556679"/>
                </a:solidFill>
                <a:latin typeface="Community" panose="02000303040000020003" pitchFamily="2" charset="0"/>
                <a:cs typeface="Arial" panose="020B0604020202020204" pitchFamily="34" charset="0"/>
              </a:rPr>
              <a:t>en un mensaje en vídeo que se envió a todo el condado el día que se dio acceso a LinkedIn </a:t>
            </a:r>
            <a:r>
              <a:rPr lang="es-ES" dirty="0" err="1">
                <a:solidFill>
                  <a:srgbClr val="556679"/>
                </a:solidFill>
                <a:latin typeface="Community" panose="02000303040000020003" pitchFamily="2" charset="0"/>
                <a:cs typeface="Arial" panose="020B0604020202020204" pitchFamily="34" charset="0"/>
              </a:rPr>
              <a:t>Learning</a:t>
            </a:r>
            <a:endParaRPr lang="es-ES" dirty="0">
              <a:solidFill>
                <a:srgbClr val="556679"/>
              </a:solidFill>
              <a:latin typeface="Community" panose="02000303040000020003" pitchFamily="2" charset="0"/>
              <a:cs typeface="Arial" panose="020B0604020202020204" pitchFamily="34" charset="0"/>
            </a:endParaRPr>
          </a:p>
          <a:p>
            <a:pPr defTabSz="914012">
              <a:spcBef>
                <a:spcPct val="0"/>
              </a:spcBef>
              <a:spcAft>
                <a:spcPct val="0"/>
              </a:spcAft>
              <a:defRPr/>
            </a:pPr>
            <a:endParaRPr lang="en-US" sz="2200" dirty="0">
              <a:solidFill>
                <a:srgbClr val="556679"/>
              </a:solidFill>
              <a:latin typeface="Community" panose="02000303040000020003" pitchFamily="2" charset="0"/>
              <a:cs typeface="Arial" panose="020B0604020202020204" pitchFamily="34" charset="0"/>
            </a:endParaRPr>
          </a:p>
        </p:txBody>
      </p:sp>
      <p:pic>
        <p:nvPicPr>
          <p:cNvPr id="25" name="Picture 24" descr="A person wearing a suit and tie smiling at the camera&#10;&#10;Description automatically generated">
            <a:extLst>
              <a:ext uri="{FF2B5EF4-FFF2-40B4-BE49-F238E27FC236}">
                <a16:creationId xmlns:a16="http://schemas.microsoft.com/office/drawing/2014/main" id="{A4A6251C-F928-8440-8DC8-D257349CF61E}"/>
              </a:ext>
            </a:extLst>
          </p:cNvPr>
          <p:cNvPicPr>
            <a:picLocks noChangeAspect="1"/>
          </p:cNvPicPr>
          <p:nvPr/>
        </p:nvPicPr>
        <p:blipFill rotWithShape="1">
          <a:blip r:embed="rId6"/>
          <a:srcRect l="13880" t="10520" r="20160" b="23520"/>
          <a:stretch/>
        </p:blipFill>
        <p:spPr>
          <a:xfrm>
            <a:off x="1055657" y="9738732"/>
            <a:ext cx="1437206" cy="1437206"/>
          </a:xfrm>
          <a:prstGeom prst="ellipse">
            <a:avLst/>
          </a:prstGeom>
        </p:spPr>
      </p:pic>
      <p:pic>
        <p:nvPicPr>
          <p:cNvPr id="3" name="Picture 2">
            <a:extLst>
              <a:ext uri="{FF2B5EF4-FFF2-40B4-BE49-F238E27FC236}">
                <a16:creationId xmlns:a16="http://schemas.microsoft.com/office/drawing/2014/main" id="{323806F9-1CA1-894C-AD66-A17A59AB0643}"/>
              </a:ext>
            </a:extLst>
          </p:cNvPr>
          <p:cNvPicPr>
            <a:picLocks noChangeAspect="1"/>
          </p:cNvPicPr>
          <p:nvPr/>
        </p:nvPicPr>
        <p:blipFill>
          <a:blip r:embed="rId7"/>
          <a:stretch>
            <a:fillRect/>
          </a:stretch>
        </p:blipFill>
        <p:spPr>
          <a:xfrm>
            <a:off x="18875383" y="5076"/>
            <a:ext cx="5511791" cy="13710923"/>
          </a:xfrm>
          <a:prstGeom prst="rect">
            <a:avLst/>
          </a:prstGeom>
        </p:spPr>
      </p:pic>
    </p:spTree>
    <p:extLst>
      <p:ext uri="{BB962C8B-B14F-4D97-AF65-F5344CB8AC3E}">
        <p14:creationId xmlns:p14="http://schemas.microsoft.com/office/powerpoint/2010/main" val="2563079170"/>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4" y="1385159"/>
            <a:ext cx="5445575" cy="9858571"/>
            <a:chOff x="1331027" y="4372841"/>
            <a:chExt cx="4437408" cy="9858571"/>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1"/>
              <a:ext cx="4437408" cy="13014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dirty="0">
                  <a:solidFill>
                    <a:srgbClr val="B03F1F"/>
                  </a:solidFill>
                  <a:latin typeface="Community" panose="02000303040000020003" pitchFamily="2" charset="0"/>
                  <a:cs typeface="Arial"/>
                </a:rPr>
                <a:t>Estrategia</a:t>
              </a:r>
              <a:br>
                <a:rPr lang="en-US" sz="4600" spc="-100" dirty="0">
                  <a:solidFill>
                    <a:srgbClr val="B03F1F"/>
                  </a:solidFill>
                  <a:latin typeface="Community" panose="02000303040000020003" pitchFamily="2" charset="0"/>
                  <a:cs typeface="Arial"/>
                </a:rPr>
              </a:br>
              <a:r>
                <a:rPr lang="es-ES" sz="4600" dirty="0">
                  <a:solidFill>
                    <a:srgbClr val="B03F1F"/>
                  </a:solidFill>
                  <a:latin typeface="Community" panose="02000303040000020003" pitchFamily="2" charset="0"/>
                  <a:cs typeface="Arial"/>
                </a:rPr>
                <a:t>de comunicación 5</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7200" dirty="0">
                  <a:solidFill>
                    <a:srgbClr val="B03F1F"/>
                  </a:solidFill>
                  <a:latin typeface="Community Light"/>
                  <a:cs typeface="Arial"/>
                </a:rPr>
                <a:t>Da bombo a la formación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0" name="TextBox 19">
            <a:extLst>
              <a:ext uri="{FF2B5EF4-FFF2-40B4-BE49-F238E27FC236}">
                <a16:creationId xmlns:a16="http://schemas.microsoft.com/office/drawing/2014/main" id="{4395AFB5-1B73-4346-BCD1-C9A4D6464C5F}"/>
              </a:ext>
            </a:extLst>
          </p:cNvPr>
          <p:cNvSpPr txBox="1"/>
          <p:nvPr/>
        </p:nvSpPr>
        <p:spPr>
          <a:xfrm>
            <a:off x="7819362" y="1385160"/>
            <a:ext cx="4168347" cy="11633954"/>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La última estrategia es igual de importante y posiblemente la más divertida, ya que permite dejar volar la imaginación a la hora de promocionar LinkedIn Learning.</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a:solidFill>
                  <a:srgbClr val="5E6869"/>
                </a:solidFill>
                <a:latin typeface="Community Light"/>
                <a:cs typeface="Arial"/>
              </a:rPr>
              <a:t>¡Será por opciones! Carteles por toda la oficina, newsletters, campañas de temporada como la "vuelta a clase", seminarios web, almuerzos didácticos, chats en equipo...</a:t>
            </a:r>
          </a:p>
          <a:p>
            <a:pPr defTabSz="1828514">
              <a:spcBef>
                <a:spcPct val="0"/>
              </a:spcBef>
              <a:spcAft>
                <a:spcPct val="0"/>
              </a:spcAft>
              <a:defRPr/>
            </a:pPr>
            <a:endParaRPr lang="en-US" sz="3600" dirty="0">
              <a:solidFill>
                <a:srgbClr val="5E6869"/>
              </a:solidFill>
              <a:latin typeface="Community Light"/>
              <a:cs typeface="Arial"/>
            </a:endParaRPr>
          </a:p>
        </p:txBody>
      </p:sp>
      <p:sp>
        <p:nvSpPr>
          <p:cNvPr id="21" name="TextBox 20">
            <a:extLst>
              <a:ext uri="{FF2B5EF4-FFF2-40B4-BE49-F238E27FC236}">
                <a16:creationId xmlns:a16="http://schemas.microsoft.com/office/drawing/2014/main" id="{E9909562-B25C-7A4B-8517-9F4591ECD7C2}"/>
              </a:ext>
            </a:extLst>
          </p:cNvPr>
          <p:cNvSpPr txBox="1"/>
          <p:nvPr/>
        </p:nvSpPr>
        <p:spPr>
          <a:xfrm>
            <a:off x="13332261" y="1385159"/>
            <a:ext cx="4168348" cy="886396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Elige lo que más te convenga y no te obsesiones con la perfección. Lo más importante es dar a conocer LinkedIn Learning y transmitir el entusiasmo para que todos puedan beneficiarse de la plataforma.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a:solidFill>
                  <a:srgbClr val="5E6869"/>
                </a:solidFill>
                <a:latin typeface="Community Light"/>
                <a:cs typeface="Arial"/>
              </a:rPr>
              <a:t>El personal agradecerá el mensaje positivo.</a:t>
            </a:r>
          </a:p>
          <a:p>
            <a:pPr defTabSz="1828514">
              <a:spcBef>
                <a:spcPct val="0"/>
              </a:spcBef>
              <a:spcAft>
                <a:spcPct val="0"/>
              </a:spcAft>
              <a:defRPr/>
            </a:pPr>
            <a:endParaRPr lang="en-US" sz="3600" dirty="0">
              <a:solidFill>
                <a:srgbClr val="5E6869"/>
              </a:solidFill>
              <a:latin typeface="Community Light"/>
              <a:cs typeface="Arial"/>
            </a:endParaRPr>
          </a:p>
        </p:txBody>
      </p:sp>
      <p:sp>
        <p:nvSpPr>
          <p:cNvPr id="23" name="TextBox 22">
            <a:extLst>
              <a:ext uri="{FF2B5EF4-FFF2-40B4-BE49-F238E27FC236}">
                <a16:creationId xmlns:a16="http://schemas.microsoft.com/office/drawing/2014/main" id="{BB77C554-9A36-9A49-A8BF-13A417898F9A}"/>
              </a:ext>
            </a:extLst>
          </p:cNvPr>
          <p:cNvSpPr txBox="1"/>
          <p:nvPr/>
        </p:nvSpPr>
        <p:spPr>
          <a:xfrm>
            <a:off x="18626516" y="1427703"/>
            <a:ext cx="5171947" cy="2154436"/>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2800" i="1" dirty="0">
                <a:solidFill>
                  <a:srgbClr val="B03F1F"/>
                </a:solidFill>
                <a:latin typeface="Community Light" panose="02000303040000020003" pitchFamily="2" charset="0"/>
                <a:cs typeface="Arial" panose="020B0604020202020204" pitchFamily="34" charset="0"/>
              </a:rPr>
              <a:t>«Sabíamos que, aunque compráramos la mejor herramienta de formación del mundo, los comerciales no la usarían si no la promocionábamos.»</a:t>
            </a:r>
          </a:p>
        </p:txBody>
      </p:sp>
      <p:sp>
        <p:nvSpPr>
          <p:cNvPr id="24" name="TextBox 23">
            <a:extLst>
              <a:ext uri="{FF2B5EF4-FFF2-40B4-BE49-F238E27FC236}">
                <a16:creationId xmlns:a16="http://schemas.microsoft.com/office/drawing/2014/main" id="{BDDB0F53-3F1E-444C-B8F5-E14F3950B9C6}"/>
              </a:ext>
            </a:extLst>
          </p:cNvPr>
          <p:cNvSpPr txBox="1"/>
          <p:nvPr/>
        </p:nvSpPr>
        <p:spPr>
          <a:xfrm>
            <a:off x="20403529" y="3684200"/>
            <a:ext cx="2623532" cy="1354217"/>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2200" b="1" dirty="0" err="1">
                <a:solidFill>
                  <a:srgbClr val="556679"/>
                </a:solidFill>
                <a:latin typeface="Community Semibold" panose="02000303040000020003" pitchFamily="2" charset="0"/>
                <a:cs typeface="Arial" panose="020B0604020202020204" pitchFamily="34" charset="0"/>
              </a:rPr>
              <a:t>Valerie</a:t>
            </a:r>
            <a:r>
              <a:rPr lang="es-ES" sz="2200" b="1" dirty="0">
                <a:solidFill>
                  <a:srgbClr val="556679"/>
                </a:solidFill>
                <a:latin typeface="Community Semibold" panose="02000303040000020003" pitchFamily="2" charset="0"/>
                <a:cs typeface="Arial" panose="020B0604020202020204" pitchFamily="34" charset="0"/>
              </a:rPr>
              <a:t> North</a:t>
            </a:r>
          </a:p>
          <a:p>
            <a:pPr defTabSz="914012" rtl="0">
              <a:spcBef>
                <a:spcPct val="0"/>
              </a:spcBef>
              <a:spcAft>
                <a:spcPct val="0"/>
              </a:spcAft>
              <a:defRPr/>
            </a:pPr>
            <a:r>
              <a:rPr lang="es-ES" sz="2200" dirty="0">
                <a:solidFill>
                  <a:srgbClr val="556679"/>
                </a:solidFill>
                <a:latin typeface="Community" panose="02000303040000020003" pitchFamily="2" charset="0"/>
                <a:cs typeface="Arial" panose="020B0604020202020204" pitchFamily="34" charset="0"/>
              </a:rPr>
              <a:t>Responsable sénior de RR. HH., </a:t>
            </a:r>
            <a:r>
              <a:rPr lang="es-ES" sz="2200" dirty="0" err="1">
                <a:solidFill>
                  <a:srgbClr val="556679"/>
                </a:solidFill>
                <a:latin typeface="Community" panose="02000303040000020003" pitchFamily="2" charset="0"/>
                <a:cs typeface="Arial" panose="020B0604020202020204" pitchFamily="34" charset="0"/>
              </a:rPr>
              <a:t>Hilltop</a:t>
            </a:r>
            <a:r>
              <a:rPr lang="es-ES" sz="2200" dirty="0">
                <a:solidFill>
                  <a:srgbClr val="556679"/>
                </a:solidFill>
                <a:latin typeface="Community" panose="02000303040000020003" pitchFamily="2" charset="0"/>
                <a:cs typeface="Arial" panose="020B0604020202020204" pitchFamily="34" charset="0"/>
              </a:rPr>
              <a:t> </a:t>
            </a:r>
            <a:r>
              <a:rPr lang="es-ES" sz="2200" dirty="0" err="1">
                <a:solidFill>
                  <a:srgbClr val="556679"/>
                </a:solidFill>
                <a:latin typeface="Community" panose="02000303040000020003" pitchFamily="2" charset="0"/>
                <a:cs typeface="Arial" panose="020B0604020202020204" pitchFamily="34" charset="0"/>
              </a:rPr>
              <a:t>Securities</a:t>
            </a:r>
            <a:br>
              <a:rPr lang="en-US" sz="2200" spc="-80" dirty="0">
                <a:solidFill>
                  <a:srgbClr val="556679"/>
                </a:solidFill>
                <a:latin typeface="Community" panose="02000303040000020003" pitchFamily="2" charset="0"/>
                <a:cs typeface="Arial" panose="020B0604020202020204" pitchFamily="34" charset="0"/>
              </a:rPr>
            </a:br>
            <a:endParaRPr lang="en-US" sz="2200" spc="-80" dirty="0">
              <a:solidFill>
                <a:srgbClr val="556679"/>
              </a:solidFill>
              <a:latin typeface="Community" panose="02000303040000020003" pitchFamily="2" charset="0"/>
              <a:cs typeface="Arial" panose="020B0604020202020204" pitchFamily="34" charset="0"/>
            </a:endParaRPr>
          </a:p>
        </p:txBody>
      </p:sp>
      <p:pic>
        <p:nvPicPr>
          <p:cNvPr id="25" name="Picture 24" descr="A person wearing a suit and tie smiling at the camera&#10;&#10;Description automatically generated">
            <a:extLst>
              <a:ext uri="{FF2B5EF4-FFF2-40B4-BE49-F238E27FC236}">
                <a16:creationId xmlns:a16="http://schemas.microsoft.com/office/drawing/2014/main" id="{4C9B6343-7F17-9941-AFEA-76639D9CEAA0}"/>
              </a:ext>
            </a:extLst>
          </p:cNvPr>
          <p:cNvPicPr>
            <a:picLocks noChangeAspect="1"/>
          </p:cNvPicPr>
          <p:nvPr/>
        </p:nvPicPr>
        <p:blipFill rotWithShape="1">
          <a:blip r:embed="rId5"/>
          <a:srcRect l="13880" t="10520" r="20160" b="23520"/>
          <a:stretch/>
        </p:blipFill>
        <p:spPr>
          <a:xfrm>
            <a:off x="18631634" y="3615860"/>
            <a:ext cx="1437206" cy="1437206"/>
          </a:xfrm>
          <a:prstGeom prst="ellipse">
            <a:avLst/>
          </a:prstGeom>
        </p:spPr>
      </p:pic>
      <p:pic>
        <p:nvPicPr>
          <p:cNvPr id="3" name="Picture 2">
            <a:extLst>
              <a:ext uri="{FF2B5EF4-FFF2-40B4-BE49-F238E27FC236}">
                <a16:creationId xmlns:a16="http://schemas.microsoft.com/office/drawing/2014/main" id="{636EBC65-C6AE-0D42-8C2F-D3336768494F}"/>
              </a:ext>
            </a:extLst>
          </p:cNvPr>
          <p:cNvPicPr>
            <a:picLocks noChangeAspect="1"/>
          </p:cNvPicPr>
          <p:nvPr/>
        </p:nvPicPr>
        <p:blipFill>
          <a:blip r:embed="rId6"/>
          <a:stretch>
            <a:fillRect/>
          </a:stretch>
        </p:blipFill>
        <p:spPr>
          <a:xfrm>
            <a:off x="18626516" y="3615856"/>
            <a:ext cx="1468748" cy="1468748"/>
          </a:xfrm>
          <a:prstGeom prst="ellipse">
            <a:avLst/>
          </a:prstGeom>
        </p:spPr>
      </p:pic>
    </p:spTree>
    <p:extLst>
      <p:ext uri="{BB962C8B-B14F-4D97-AF65-F5344CB8AC3E}">
        <p14:creationId xmlns:p14="http://schemas.microsoft.com/office/powerpoint/2010/main" val="943945174"/>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34" name="Group 33">
            <a:extLst>
              <a:ext uri="{FF2B5EF4-FFF2-40B4-BE49-F238E27FC236}">
                <a16:creationId xmlns:a16="http://schemas.microsoft.com/office/drawing/2014/main" id="{1C73E7C5-EAF5-D449-BE3A-737A4330FFFA}"/>
              </a:ext>
            </a:extLst>
          </p:cNvPr>
          <p:cNvGrpSpPr/>
          <p:nvPr/>
        </p:nvGrpSpPr>
        <p:grpSpPr>
          <a:xfrm>
            <a:off x="1029235" y="1385160"/>
            <a:ext cx="5058744" cy="9858570"/>
            <a:chOff x="1331027" y="4372842"/>
            <a:chExt cx="4437408" cy="9858570"/>
          </a:xfrm>
        </p:grpSpPr>
        <p:sp>
          <p:nvSpPr>
            <p:cNvPr id="35" name="Rectangle 34">
              <a:extLst>
                <a:ext uri="{FF2B5EF4-FFF2-40B4-BE49-F238E27FC236}">
                  <a16:creationId xmlns:a16="http://schemas.microsoft.com/office/drawing/2014/main" id="{2F526CA9-E580-304B-8474-B9D560354268}"/>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a:solidFill>
                    <a:srgbClr val="B03F1F"/>
                  </a:solidFill>
                  <a:latin typeface="Community" panose="02000303040000020003" pitchFamily="2" charset="0"/>
                  <a:cs typeface="Arial"/>
                </a:rPr>
                <a:t>Estrategia</a:t>
              </a:r>
              <a:br>
                <a:rPr lang="en-US" sz="4600" spc="-100" dirty="0">
                  <a:solidFill>
                    <a:srgbClr val="B03F1F"/>
                  </a:solidFill>
                  <a:latin typeface="Community" panose="02000303040000020003" pitchFamily="2" charset="0"/>
                  <a:cs typeface="Arial"/>
                </a:rPr>
              </a:br>
              <a:r>
                <a:rPr lang="es-ES" sz="4600">
                  <a:solidFill>
                    <a:srgbClr val="B03F1F"/>
                  </a:solidFill>
                  <a:latin typeface="Community" panose="02000303040000020003" pitchFamily="2" charset="0"/>
                  <a:cs typeface="Arial"/>
                </a:rPr>
                <a:t>de comunicación 5</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8092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7200" dirty="0">
                  <a:solidFill>
                    <a:srgbClr val="B03F1F"/>
                  </a:solidFill>
                  <a:latin typeface="Community Light"/>
                  <a:cs typeface="Arial"/>
                </a:rPr>
                <a:t>Da bombo a la formación</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4113AB03-CF9A-C94D-9357-0A6F3A25992B}"/>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5E6869"/>
                </a:solidFill>
                <a:latin typeface="Community" panose="02000303040000020003" pitchFamily="2" charset="0"/>
                <a:cs typeface="Arial"/>
              </a:rPr>
              <a:t>Cómo conseguirlo</a:t>
            </a:r>
          </a:p>
        </p:txBody>
      </p:sp>
      <p:sp>
        <p:nvSpPr>
          <p:cNvPr id="23" name="TextBox 22">
            <a:extLst>
              <a:ext uri="{FF2B5EF4-FFF2-40B4-BE49-F238E27FC236}">
                <a16:creationId xmlns:a16="http://schemas.microsoft.com/office/drawing/2014/main" id="{B7621481-61BB-FE4F-B269-8740C33D1FE9}"/>
              </a:ext>
            </a:extLst>
          </p:cNvPr>
          <p:cNvSpPr txBox="1"/>
          <p:nvPr/>
        </p:nvSpPr>
        <p:spPr>
          <a:xfrm>
            <a:off x="7910322" y="3349126"/>
            <a:ext cx="7249467" cy="4247317"/>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800" dirty="0">
                <a:solidFill>
                  <a:srgbClr val="B13F21"/>
                </a:solidFill>
                <a:latin typeface="Community Light" panose="02000303040000020003" pitchFamily="2" charset="0"/>
                <a:cs typeface="Arial" panose="020B0604020202020204" pitchFamily="34" charset="0"/>
              </a:rPr>
              <a:t>Aprovecha los acontecimientos culturales</a:t>
            </a:r>
          </a:p>
          <a:p>
            <a:pPr defTabSz="914012" rtl="0">
              <a:spcBef>
                <a:spcPct val="0"/>
              </a:spcBef>
              <a:spcAft>
                <a:spcPct val="0"/>
              </a:spcAft>
              <a:defRPr/>
            </a:pPr>
            <a:r>
              <a:rPr lang="es-ES" sz="3600" dirty="0">
                <a:solidFill>
                  <a:srgbClr val="5E6869"/>
                </a:solidFill>
                <a:latin typeface="Community Light" panose="02000303040000020003" pitchFamily="2" charset="0"/>
                <a:cs typeface="Arial" panose="020B0604020202020204" pitchFamily="34" charset="0"/>
              </a:rPr>
              <a:t>Hay celebraciones para todos los gustos: el día mundial del perro, el día de los jefes... Partir de un acontecimiento simplifica mucho la creación de una campaña.</a:t>
            </a:r>
          </a:p>
        </p:txBody>
      </p:sp>
      <p:sp>
        <p:nvSpPr>
          <p:cNvPr id="24" name="TextBox 23">
            <a:extLst>
              <a:ext uri="{FF2B5EF4-FFF2-40B4-BE49-F238E27FC236}">
                <a16:creationId xmlns:a16="http://schemas.microsoft.com/office/drawing/2014/main" id="{CDA12B8A-DEA2-8B4E-AEB5-24D9E7A6D55B}"/>
              </a:ext>
            </a:extLst>
          </p:cNvPr>
          <p:cNvSpPr txBox="1"/>
          <p:nvPr/>
        </p:nvSpPr>
        <p:spPr>
          <a:xfrm>
            <a:off x="16109782" y="3334414"/>
            <a:ext cx="7664618" cy="3508653"/>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800" dirty="0">
                <a:solidFill>
                  <a:srgbClr val="B13F21"/>
                </a:solidFill>
                <a:latin typeface="Community Light" panose="02000303040000020003" pitchFamily="2" charset="0"/>
                <a:cs typeface="Arial" panose="020B0604020202020204" pitchFamily="34" charset="0"/>
              </a:rPr>
              <a:t>Fomenta el espíritu competitivo</a:t>
            </a:r>
          </a:p>
          <a:p>
            <a:pPr defTabSz="914012" rtl="0">
              <a:spcBef>
                <a:spcPct val="0"/>
              </a:spcBef>
              <a:spcAft>
                <a:spcPct val="0"/>
              </a:spcAft>
              <a:defRPr/>
            </a:pPr>
            <a:r>
              <a:rPr lang="es-ES" sz="3600" dirty="0">
                <a:solidFill>
                  <a:srgbClr val="5E6869"/>
                </a:solidFill>
                <a:latin typeface="Community Light" panose="02000303040000020003" pitchFamily="2" charset="0"/>
                <a:cs typeface="Arial" panose="020B0604020202020204" pitchFamily="34" charset="0"/>
              </a:rPr>
              <a:t>Organiza una liguilla entre departamentos para ver quién desarrolla la mayor cantidad de aptitudes en un mes. Los ganadores recibirán un pequeño premio y podrán presumir.</a:t>
            </a:r>
          </a:p>
        </p:txBody>
      </p:sp>
      <p:sp>
        <p:nvSpPr>
          <p:cNvPr id="25" name="TextBox 24">
            <a:extLst>
              <a:ext uri="{FF2B5EF4-FFF2-40B4-BE49-F238E27FC236}">
                <a16:creationId xmlns:a16="http://schemas.microsoft.com/office/drawing/2014/main" id="{5394FFB0-F791-4F40-83CB-5FCE4FA28D7A}"/>
              </a:ext>
            </a:extLst>
          </p:cNvPr>
          <p:cNvSpPr txBox="1"/>
          <p:nvPr/>
        </p:nvSpPr>
        <p:spPr>
          <a:xfrm>
            <a:off x="7910322" y="8010186"/>
            <a:ext cx="6686211" cy="3693319"/>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800">
                <a:solidFill>
                  <a:srgbClr val="B13F21"/>
                </a:solidFill>
                <a:latin typeface="Community Light" panose="02000303040000020003" pitchFamily="2" charset="0"/>
                <a:cs typeface="Arial" panose="020B0604020202020204" pitchFamily="34" charset="0"/>
              </a:rPr>
              <a:t>Combina lo físico y lo digital</a:t>
            </a:r>
          </a:p>
          <a:p>
            <a:pPr defTabSz="914012" rtl="0">
              <a:spcBef>
                <a:spcPct val="0"/>
              </a:spcBef>
              <a:spcAft>
                <a:spcPct val="0"/>
              </a:spcAft>
              <a:defRPr/>
            </a:pPr>
            <a:r>
              <a:rPr lang="es-ES" sz="3600">
                <a:solidFill>
                  <a:srgbClr val="5E6869"/>
                </a:solidFill>
                <a:latin typeface="Community Light" panose="02000303040000020003" pitchFamily="2" charset="0"/>
                <a:cs typeface="Arial" panose="020B0604020202020204" pitchFamily="34" charset="0"/>
              </a:rPr>
              <a:t>Incorpora elementos físicos, como carteles y objetos, para sorprender al personal y motivarlo a aprender.</a:t>
            </a:r>
          </a:p>
        </p:txBody>
      </p:sp>
      <p:sp>
        <p:nvSpPr>
          <p:cNvPr id="26" name="TextBox 25">
            <a:extLst>
              <a:ext uri="{FF2B5EF4-FFF2-40B4-BE49-F238E27FC236}">
                <a16:creationId xmlns:a16="http://schemas.microsoft.com/office/drawing/2014/main" id="{920EBFDE-F17C-CE4C-B483-AE94EC2EFEA1}"/>
              </a:ext>
            </a:extLst>
          </p:cNvPr>
          <p:cNvSpPr txBox="1"/>
          <p:nvPr/>
        </p:nvSpPr>
        <p:spPr>
          <a:xfrm>
            <a:off x="16109782" y="8010186"/>
            <a:ext cx="7905250" cy="4247317"/>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800" dirty="0">
                <a:solidFill>
                  <a:srgbClr val="B13F21"/>
                </a:solidFill>
                <a:latin typeface="Community Light" panose="02000303040000020003" pitchFamily="2" charset="0"/>
                <a:cs typeface="Arial" panose="020B0604020202020204" pitchFamily="34" charset="0"/>
              </a:rPr>
              <a:t>LinkedIn </a:t>
            </a:r>
            <a:r>
              <a:rPr lang="es-ES" sz="4800" dirty="0" err="1">
                <a:solidFill>
                  <a:srgbClr val="B13F21"/>
                </a:solidFill>
                <a:latin typeface="Community Light" panose="02000303040000020003" pitchFamily="2" charset="0"/>
                <a:cs typeface="Arial" panose="020B0604020202020204" pitchFamily="34" charset="0"/>
              </a:rPr>
              <a:t>Learning</a:t>
            </a:r>
            <a:r>
              <a:rPr lang="es-ES" sz="4800" dirty="0">
                <a:solidFill>
                  <a:srgbClr val="B13F21"/>
                </a:solidFill>
                <a:latin typeface="Community Light" panose="02000303040000020003" pitchFamily="2" charset="0"/>
                <a:cs typeface="Arial" panose="020B0604020202020204" pitchFamily="34" charset="0"/>
              </a:rPr>
              <a:t> puede ayudarte</a:t>
            </a:r>
          </a:p>
          <a:p>
            <a:pPr defTabSz="914012" rtl="0">
              <a:spcBef>
                <a:spcPct val="0"/>
              </a:spcBef>
              <a:spcAft>
                <a:spcPct val="0"/>
              </a:spcAft>
              <a:defRPr/>
            </a:pPr>
            <a:r>
              <a:rPr lang="es-ES" sz="3600" dirty="0">
                <a:solidFill>
                  <a:srgbClr val="5E6869"/>
                </a:solidFill>
                <a:latin typeface="Community Light" panose="02000303040000020003" pitchFamily="2" charset="0"/>
                <a:cs typeface="Arial" panose="020B0604020202020204" pitchFamily="34" charset="0"/>
              </a:rPr>
              <a:t>En la página de inicio para administradores encontrarás recursos, herramientas, plantillas y consejos para ayudarte a motivar a los usuarios con técnicas de marketing eficaces.</a:t>
            </a:r>
          </a:p>
        </p:txBody>
      </p:sp>
    </p:spTree>
    <p:extLst>
      <p:ext uri="{BB962C8B-B14F-4D97-AF65-F5344CB8AC3E}">
        <p14:creationId xmlns:p14="http://schemas.microsoft.com/office/powerpoint/2010/main" val="856318363"/>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8761ECF-15C8-9641-9A3B-3AFC9B6DEE94}"/>
              </a:ext>
            </a:extLst>
          </p:cNvPr>
          <p:cNvSpPr/>
          <p:nvPr/>
        </p:nvSpPr>
        <p:spPr>
          <a:xfrm>
            <a:off x="1344553" y="3602964"/>
            <a:ext cx="6788794" cy="5923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900" dirty="0">
                <a:solidFill>
                  <a:srgbClr val="556679"/>
                </a:solidFill>
                <a:latin typeface="Community Light"/>
                <a:cs typeface="Arial"/>
              </a:rPr>
              <a:t>10 estrategias comprobadas para promover una gran formación online en tu administración pública.</a:t>
            </a:r>
          </a:p>
        </p:txBody>
      </p:sp>
      <p:pic>
        <p:nvPicPr>
          <p:cNvPr id="56" name="Picture 55">
            <a:extLst>
              <a:ext uri="{FF2B5EF4-FFF2-40B4-BE49-F238E27FC236}">
                <a16:creationId xmlns:a16="http://schemas.microsoft.com/office/drawing/2014/main" id="{03AA2143-388E-9F4B-8FFB-51259BD5F71E}"/>
              </a:ext>
            </a:extLst>
          </p:cNvPr>
          <p:cNvPicPr>
            <a:picLocks noChangeAspect="1"/>
          </p:cNvPicPr>
          <p:nvPr/>
        </p:nvPicPr>
        <p:blipFill>
          <a:blip r:embed="rId3"/>
          <a:stretch>
            <a:fillRect/>
          </a:stretch>
        </p:blipFill>
        <p:spPr>
          <a:xfrm>
            <a:off x="-9173427" y="-295350"/>
            <a:ext cx="7710924" cy="13720505"/>
          </a:xfrm>
          <a:prstGeom prst="rect">
            <a:avLst/>
          </a:prstGeom>
        </p:spPr>
      </p:pic>
      <p:pic>
        <p:nvPicPr>
          <p:cNvPr id="57" name="Picture 56" descr="A close up of a sign&#10;&#10;Description automatically generated">
            <a:extLst>
              <a:ext uri="{FF2B5EF4-FFF2-40B4-BE49-F238E27FC236}">
                <a16:creationId xmlns:a16="http://schemas.microsoft.com/office/drawing/2014/main" id="{62B4A10B-0305-2E41-826E-C21620D76513}"/>
              </a:ext>
            </a:extLst>
          </p:cNvPr>
          <p:cNvPicPr>
            <a:picLocks noChangeAspect="1"/>
          </p:cNvPicPr>
          <p:nvPr/>
        </p:nvPicPr>
        <p:blipFill>
          <a:blip r:embed="rId4"/>
          <a:stretch>
            <a:fillRect/>
          </a:stretch>
        </p:blipFill>
        <p:spPr>
          <a:xfrm>
            <a:off x="21014291" y="12888051"/>
            <a:ext cx="2090518" cy="287078"/>
          </a:xfrm>
          <a:prstGeom prst="rect">
            <a:avLst/>
          </a:prstGeom>
        </p:spPr>
      </p:pic>
      <p:grpSp>
        <p:nvGrpSpPr>
          <p:cNvPr id="5" name="Group 4">
            <a:extLst>
              <a:ext uri="{FF2B5EF4-FFF2-40B4-BE49-F238E27FC236}">
                <a16:creationId xmlns:a16="http://schemas.microsoft.com/office/drawing/2014/main" id="{F5BB67FF-78C4-4B4A-A146-1F4C9B0EC73B}"/>
              </a:ext>
            </a:extLst>
          </p:cNvPr>
          <p:cNvGrpSpPr/>
          <p:nvPr/>
        </p:nvGrpSpPr>
        <p:grpSpPr>
          <a:xfrm>
            <a:off x="9045909" y="1855723"/>
            <a:ext cx="14021477" cy="10012362"/>
            <a:chOff x="9045909" y="2128838"/>
            <a:chExt cx="14021477" cy="10012362"/>
          </a:xfrm>
        </p:grpSpPr>
        <p:sp>
          <p:nvSpPr>
            <p:cNvPr id="51" name="Rectangle 50">
              <a:extLst>
                <a:ext uri="{FF2B5EF4-FFF2-40B4-BE49-F238E27FC236}">
                  <a16:creationId xmlns:a16="http://schemas.microsoft.com/office/drawing/2014/main" id="{DBBBC247-8418-F244-AE21-9751206D6114}"/>
                </a:ext>
              </a:extLst>
            </p:cNvPr>
            <p:cNvSpPr/>
            <p:nvPr/>
          </p:nvSpPr>
          <p:spPr>
            <a:xfrm>
              <a:off x="16728924" y="2161141"/>
              <a:ext cx="6338462" cy="9980059"/>
            </a:xfrm>
            <a:prstGeom prst="rect">
              <a:avLst/>
            </a:prstGeom>
            <a:solidFill>
              <a:srgbClr val="F8E0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D3F028E-D622-6A4D-9910-DCD728F2AF71}"/>
                </a:ext>
              </a:extLst>
            </p:cNvPr>
            <p:cNvSpPr/>
            <p:nvPr/>
          </p:nvSpPr>
          <p:spPr>
            <a:xfrm>
              <a:off x="9045909" y="2128838"/>
              <a:ext cx="6338462" cy="10012362"/>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B2E045FB-CC85-8148-9D98-D6555B01297E}"/>
                </a:ext>
              </a:extLst>
            </p:cNvPr>
            <p:cNvSpPr/>
            <p:nvPr/>
          </p:nvSpPr>
          <p:spPr>
            <a:xfrm>
              <a:off x="17325709" y="2519714"/>
              <a:ext cx="5353244" cy="807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5000">
                  <a:solidFill>
                    <a:srgbClr val="B13F1F"/>
                  </a:solidFill>
                  <a:latin typeface="Community Light" panose="02000303040000020003" pitchFamily="2" charset="0"/>
                  <a:cs typeface="Arial"/>
                </a:rPr>
                <a:t>Comunicación:</a:t>
              </a:r>
            </a:p>
            <a:p>
              <a:pPr>
                <a:lnSpc>
                  <a:spcPct val="90000"/>
                </a:lnSpc>
              </a:pPr>
              <a:endParaRPr lang="en-US" sz="5000" dirty="0">
                <a:solidFill>
                  <a:srgbClr val="B14021"/>
                </a:solidFill>
                <a:latin typeface="Community" panose="02000303040000020003" pitchFamily="2" charset="0"/>
                <a:cs typeface="Arial"/>
              </a:endParaRPr>
            </a:p>
          </p:txBody>
        </p:sp>
        <p:sp>
          <p:nvSpPr>
            <p:cNvPr id="21" name="Rectangle 20">
              <a:extLst>
                <a:ext uri="{FF2B5EF4-FFF2-40B4-BE49-F238E27FC236}">
                  <a16:creationId xmlns:a16="http://schemas.microsoft.com/office/drawing/2014/main" id="{6956083F-D9AC-5446-98D9-D4D250AE1015}"/>
                </a:ext>
              </a:extLst>
            </p:cNvPr>
            <p:cNvSpPr/>
            <p:nvPr/>
          </p:nvSpPr>
          <p:spPr>
            <a:xfrm>
              <a:off x="18128098" y="3753249"/>
              <a:ext cx="4914524" cy="78460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3800" dirty="0">
                  <a:solidFill>
                    <a:srgbClr val="556679"/>
                  </a:solidFill>
                  <a:latin typeface="Community Light"/>
                  <a:cs typeface="Arial"/>
                </a:rPr>
                <a:t>Integra la formación online en tus programas de desarrollo existentes.</a:t>
              </a:r>
            </a:p>
            <a:p>
              <a:pPr>
                <a:lnSpc>
                  <a:spcPct val="90000"/>
                </a:lnSpc>
              </a:pPr>
              <a:endParaRPr lang="en-US" sz="3800" dirty="0">
                <a:solidFill>
                  <a:srgbClr val="556679"/>
                </a:solidFill>
                <a:latin typeface="Community Light" panose="02000303040000020003" pitchFamily="2" charset="0"/>
              </a:endParaRPr>
            </a:p>
            <a:p>
              <a:pPr rtl="0">
                <a:lnSpc>
                  <a:spcPct val="90000"/>
                </a:lnSpc>
              </a:pPr>
              <a:r>
                <a:rPr lang="es-ES" sz="3800" dirty="0">
                  <a:solidFill>
                    <a:srgbClr val="556679"/>
                  </a:solidFill>
                  <a:latin typeface="Community Light"/>
                  <a:cs typeface="Arial"/>
                </a:rPr>
                <a:t>Apóyate en los empleados más expertos.</a:t>
              </a:r>
            </a:p>
            <a:p>
              <a:pPr>
                <a:lnSpc>
                  <a:spcPct val="90000"/>
                </a:lnSpc>
              </a:pPr>
              <a:endParaRPr lang="en-US" sz="3800" dirty="0">
                <a:solidFill>
                  <a:srgbClr val="556679"/>
                </a:solidFill>
                <a:latin typeface="Community Light" panose="02000303040000020003" pitchFamily="2" charset="0"/>
              </a:endParaRPr>
            </a:p>
            <a:p>
              <a:pPr rtl="0">
                <a:lnSpc>
                  <a:spcPct val="90000"/>
                </a:lnSpc>
              </a:pPr>
              <a:r>
                <a:rPr lang="es-ES" sz="3800" dirty="0">
                  <a:solidFill>
                    <a:srgbClr val="556679"/>
                  </a:solidFill>
                  <a:latin typeface="Community Light"/>
                  <a:cs typeface="Arial"/>
                </a:rPr>
                <a:t>Da herramientas a los gerentes.</a:t>
              </a:r>
            </a:p>
            <a:p>
              <a:pPr>
                <a:lnSpc>
                  <a:spcPct val="90000"/>
                </a:lnSpc>
              </a:pPr>
              <a:endParaRPr lang="en-US" sz="3800" dirty="0">
                <a:solidFill>
                  <a:srgbClr val="556679"/>
                </a:solidFill>
                <a:latin typeface="Community Light"/>
                <a:cs typeface="Arial"/>
              </a:endParaRPr>
            </a:p>
            <a:p>
              <a:pPr rtl="0">
                <a:lnSpc>
                  <a:spcPct val="90000"/>
                </a:lnSpc>
              </a:pPr>
              <a:r>
                <a:rPr lang="es-ES" sz="3800" dirty="0">
                  <a:solidFill>
                    <a:srgbClr val="556679"/>
                  </a:solidFill>
                  <a:latin typeface="Community Light"/>
                  <a:cs typeface="Arial"/>
                </a:rPr>
                <a:t>Implica a la directiva.</a:t>
              </a:r>
            </a:p>
            <a:p>
              <a:pPr>
                <a:lnSpc>
                  <a:spcPct val="90000"/>
                </a:lnSpc>
              </a:pPr>
              <a:endParaRPr lang="en-US" sz="3800" dirty="0">
                <a:solidFill>
                  <a:srgbClr val="556679"/>
                </a:solidFill>
                <a:latin typeface="Community Light" panose="02000303040000020003" pitchFamily="2" charset="0"/>
              </a:endParaRPr>
            </a:p>
            <a:p>
              <a:pPr rtl="0">
                <a:lnSpc>
                  <a:spcPct val="90000"/>
                </a:lnSpc>
              </a:pPr>
              <a:r>
                <a:rPr lang="es-ES" sz="3800" dirty="0">
                  <a:solidFill>
                    <a:srgbClr val="556679"/>
                  </a:solidFill>
                  <a:latin typeface="Community Light"/>
                  <a:cs typeface="Arial"/>
                </a:rPr>
                <a:t>Da bombo a la formación.</a:t>
              </a:r>
            </a:p>
          </p:txBody>
        </p:sp>
        <p:grpSp>
          <p:nvGrpSpPr>
            <p:cNvPr id="34" name="Group 33">
              <a:extLst>
                <a:ext uri="{FF2B5EF4-FFF2-40B4-BE49-F238E27FC236}">
                  <a16:creationId xmlns:a16="http://schemas.microsoft.com/office/drawing/2014/main" id="{4213ECBA-A665-A644-A7FA-F03E57F364C6}"/>
                </a:ext>
              </a:extLst>
            </p:cNvPr>
            <p:cNvGrpSpPr/>
            <p:nvPr/>
          </p:nvGrpSpPr>
          <p:grpSpPr>
            <a:xfrm>
              <a:off x="17325709" y="10076053"/>
              <a:ext cx="491228" cy="491228"/>
              <a:chOff x="1302434" y="7042298"/>
              <a:chExt cx="584775" cy="584775"/>
            </a:xfrm>
          </p:grpSpPr>
          <p:sp>
            <p:nvSpPr>
              <p:cNvPr id="35" name="Oval 34">
                <a:extLst>
                  <a:ext uri="{FF2B5EF4-FFF2-40B4-BE49-F238E27FC236}">
                    <a16:creationId xmlns:a16="http://schemas.microsoft.com/office/drawing/2014/main" id="{0D458CA0-420B-7E4E-9A28-058C8133575B}"/>
                  </a:ext>
                </a:extLst>
              </p:cNvPr>
              <p:cNvSpPr/>
              <p:nvPr/>
            </p:nvSpPr>
            <p:spPr>
              <a:xfrm>
                <a:off x="1302434" y="7042298"/>
                <a:ext cx="584775" cy="584775"/>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36" name="TextBox 35">
                <a:extLst>
                  <a:ext uri="{FF2B5EF4-FFF2-40B4-BE49-F238E27FC236}">
                    <a16:creationId xmlns:a16="http://schemas.microsoft.com/office/drawing/2014/main" id="{43E7C565-7158-A547-A402-5B796FF09569}"/>
                  </a:ext>
                </a:extLst>
              </p:cNvPr>
              <p:cNvSpPr txBox="1"/>
              <p:nvPr/>
            </p:nvSpPr>
            <p:spPr>
              <a:xfrm>
                <a:off x="1427342" y="7044548"/>
                <a:ext cx="334956" cy="492508"/>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es-ES" sz="3200" dirty="0">
                    <a:solidFill>
                      <a:srgbClr val="FDFAF5"/>
                    </a:solidFill>
                    <a:latin typeface="Community" panose="02000303040000020003" pitchFamily="2" charset="0"/>
                    <a:cs typeface="AvenirNext LT Pro Regular"/>
                  </a:rPr>
                  <a:t>5</a:t>
                </a:r>
              </a:p>
            </p:txBody>
          </p:sp>
        </p:grpSp>
        <p:sp>
          <p:nvSpPr>
            <p:cNvPr id="37" name="Rectangle 36">
              <a:extLst>
                <a:ext uri="{FF2B5EF4-FFF2-40B4-BE49-F238E27FC236}">
                  <a16:creationId xmlns:a16="http://schemas.microsoft.com/office/drawing/2014/main" id="{FDB3AA03-FCF1-844B-98D7-D61DFFE0A0D7}"/>
                </a:ext>
              </a:extLst>
            </p:cNvPr>
            <p:cNvSpPr/>
            <p:nvPr/>
          </p:nvSpPr>
          <p:spPr>
            <a:xfrm>
              <a:off x="9507941" y="2519714"/>
              <a:ext cx="5551469" cy="9571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5000">
                  <a:solidFill>
                    <a:srgbClr val="0664C2"/>
                  </a:solidFill>
                  <a:latin typeface="Community Light" panose="02000303040000020003" pitchFamily="2" charset="0"/>
                  <a:cs typeface="Arial"/>
                </a:rPr>
                <a:t>Administración:</a:t>
              </a:r>
            </a:p>
            <a:p>
              <a:pPr>
                <a:lnSpc>
                  <a:spcPct val="90000"/>
                </a:lnSpc>
              </a:pPr>
              <a:endParaRPr lang="en-US" sz="5000" dirty="0">
                <a:solidFill>
                  <a:srgbClr val="44702B"/>
                </a:solidFill>
                <a:latin typeface="Community" panose="02000303040000020003" pitchFamily="2" charset="0"/>
                <a:cs typeface="Arial"/>
              </a:endParaRPr>
            </a:p>
            <a:p>
              <a:pPr>
                <a:lnSpc>
                  <a:spcPct val="90000"/>
                </a:lnSpc>
              </a:pPr>
              <a:endParaRPr lang="en-US" sz="5000" dirty="0">
                <a:solidFill>
                  <a:srgbClr val="B14021"/>
                </a:solidFill>
                <a:latin typeface="Community" panose="02000303040000020003" pitchFamily="2" charset="0"/>
                <a:cs typeface="Arial"/>
              </a:endParaRPr>
            </a:p>
          </p:txBody>
        </p:sp>
        <p:sp>
          <p:nvSpPr>
            <p:cNvPr id="38" name="Rectangle 37">
              <a:extLst>
                <a:ext uri="{FF2B5EF4-FFF2-40B4-BE49-F238E27FC236}">
                  <a16:creationId xmlns:a16="http://schemas.microsoft.com/office/drawing/2014/main" id="{BE9F1213-52F5-CA4E-BBE7-5CB7700963F2}"/>
                </a:ext>
              </a:extLst>
            </p:cNvPr>
            <p:cNvSpPr/>
            <p:nvPr/>
          </p:nvSpPr>
          <p:spPr>
            <a:xfrm>
              <a:off x="10315137" y="3754054"/>
              <a:ext cx="5069234" cy="74050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3800" dirty="0">
                  <a:solidFill>
                    <a:srgbClr val="556679"/>
                  </a:solidFill>
                  <a:latin typeface="Community Light"/>
                  <a:cs typeface="Arial"/>
                </a:rPr>
                <a:t>Asigna todas las licencias.</a:t>
              </a:r>
            </a:p>
            <a:p>
              <a:pPr>
                <a:lnSpc>
                  <a:spcPct val="90000"/>
                </a:lnSpc>
              </a:pPr>
              <a:endParaRPr lang="en-US" sz="3800" dirty="0">
                <a:solidFill>
                  <a:srgbClr val="556679"/>
                </a:solidFill>
                <a:latin typeface="Community Light"/>
                <a:cs typeface="Arial"/>
              </a:endParaRPr>
            </a:p>
            <a:p>
              <a:pPr rtl="0">
                <a:lnSpc>
                  <a:spcPct val="90000"/>
                </a:lnSpc>
              </a:pPr>
              <a:r>
                <a:rPr lang="es-ES" sz="3800" dirty="0">
                  <a:solidFill>
                    <a:srgbClr val="556679"/>
                  </a:solidFill>
                  <a:latin typeface="Community Light" panose="02000303040000020003" pitchFamily="2" charset="0"/>
                </a:rPr>
                <a:t>Vincula los perfiles.</a:t>
              </a:r>
            </a:p>
            <a:p>
              <a:pPr>
                <a:lnSpc>
                  <a:spcPct val="90000"/>
                </a:lnSpc>
              </a:pPr>
              <a:endParaRPr lang="en-US" sz="3800" dirty="0">
                <a:solidFill>
                  <a:srgbClr val="556679"/>
                </a:solidFill>
                <a:latin typeface="Community Light" panose="02000303040000020003" pitchFamily="2" charset="0"/>
              </a:endParaRPr>
            </a:p>
            <a:p>
              <a:pPr rtl="0">
                <a:lnSpc>
                  <a:spcPct val="90000"/>
                </a:lnSpc>
              </a:pPr>
              <a:r>
                <a:rPr lang="es-ES" sz="3800" dirty="0">
                  <a:solidFill>
                    <a:srgbClr val="556679"/>
                  </a:solidFill>
                  <a:latin typeface="Community Light"/>
                  <a:cs typeface="Arial"/>
                </a:rPr>
                <a:t>Haz recomendaciones el primer día.</a:t>
              </a:r>
            </a:p>
            <a:p>
              <a:pPr>
                <a:lnSpc>
                  <a:spcPct val="90000"/>
                </a:lnSpc>
              </a:pPr>
              <a:endParaRPr lang="en-US" sz="3800" dirty="0">
                <a:solidFill>
                  <a:srgbClr val="556679"/>
                </a:solidFill>
                <a:latin typeface="Community Light"/>
                <a:cs typeface="Arial"/>
              </a:endParaRPr>
            </a:p>
            <a:p>
              <a:pPr rtl="0">
                <a:lnSpc>
                  <a:spcPct val="90000"/>
                </a:lnSpc>
              </a:pPr>
              <a:r>
                <a:rPr lang="es-ES" sz="3800" dirty="0">
                  <a:solidFill>
                    <a:srgbClr val="556679"/>
                  </a:solidFill>
                  <a:latin typeface="Community Light"/>
                  <a:cs typeface="Arial"/>
                </a:rPr>
                <a:t>Asigna contenido para responder a las necesidades más importantes.</a:t>
              </a:r>
              <a:br>
                <a:rPr lang="en-US" sz="3800" dirty="0">
                  <a:solidFill>
                    <a:srgbClr val="556679"/>
                  </a:solidFill>
                  <a:latin typeface="Community Light"/>
                  <a:cs typeface="Arial"/>
                </a:rPr>
              </a:br>
              <a:endParaRPr lang="en-US" sz="3800" dirty="0">
                <a:solidFill>
                  <a:srgbClr val="556679"/>
                </a:solidFill>
                <a:latin typeface="Community Light"/>
                <a:cs typeface="Arial"/>
              </a:endParaRPr>
            </a:p>
            <a:p>
              <a:pPr rtl="0">
                <a:lnSpc>
                  <a:spcPct val="90000"/>
                </a:lnSpc>
              </a:pPr>
              <a:r>
                <a:rPr lang="es-ES" sz="3800" dirty="0">
                  <a:solidFill>
                    <a:srgbClr val="556679"/>
                  </a:solidFill>
                  <a:latin typeface="Community Light"/>
                  <a:cs typeface="Arial"/>
                </a:rPr>
                <a:t>Encuesta al personal para entender la repercusión y perfilar tu estrategia.</a:t>
              </a:r>
            </a:p>
            <a:p>
              <a:pPr>
                <a:lnSpc>
                  <a:spcPct val="90000"/>
                </a:lnSpc>
              </a:pPr>
              <a:endParaRPr lang="en-US" sz="3800" dirty="0">
                <a:solidFill>
                  <a:srgbClr val="556679"/>
                </a:solidFill>
                <a:latin typeface="Community Light"/>
                <a:cs typeface="Arial"/>
              </a:endParaRPr>
            </a:p>
          </p:txBody>
        </p:sp>
        <p:grpSp>
          <p:nvGrpSpPr>
            <p:cNvPr id="58" name="Group 57">
              <a:extLst>
                <a:ext uri="{FF2B5EF4-FFF2-40B4-BE49-F238E27FC236}">
                  <a16:creationId xmlns:a16="http://schemas.microsoft.com/office/drawing/2014/main" id="{FF077DD3-3CE9-B44A-ADE2-4899588A751A}"/>
                </a:ext>
              </a:extLst>
            </p:cNvPr>
            <p:cNvGrpSpPr/>
            <p:nvPr/>
          </p:nvGrpSpPr>
          <p:grpSpPr>
            <a:xfrm>
              <a:off x="17325709" y="8951059"/>
              <a:ext cx="491228" cy="494333"/>
              <a:chOff x="1302434" y="7529266"/>
              <a:chExt cx="584775" cy="588471"/>
            </a:xfrm>
          </p:grpSpPr>
          <p:sp>
            <p:nvSpPr>
              <p:cNvPr id="59" name="Oval 58">
                <a:extLst>
                  <a:ext uri="{FF2B5EF4-FFF2-40B4-BE49-F238E27FC236}">
                    <a16:creationId xmlns:a16="http://schemas.microsoft.com/office/drawing/2014/main" id="{BFA79816-7CAA-C545-89A2-3F12D50A40E3}"/>
                  </a:ext>
                </a:extLst>
              </p:cNvPr>
              <p:cNvSpPr/>
              <p:nvPr/>
            </p:nvSpPr>
            <p:spPr>
              <a:xfrm>
                <a:off x="1302434" y="7529266"/>
                <a:ext cx="584775" cy="584775"/>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60" name="TextBox 59">
                <a:extLst>
                  <a:ext uri="{FF2B5EF4-FFF2-40B4-BE49-F238E27FC236}">
                    <a16:creationId xmlns:a16="http://schemas.microsoft.com/office/drawing/2014/main" id="{2B774EB2-B410-EC48-956D-1628858B6DF2}"/>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es-ES" sz="3200">
                    <a:solidFill>
                      <a:srgbClr val="FDFAF5"/>
                    </a:solidFill>
                    <a:latin typeface="Community" panose="02000303040000020003" pitchFamily="2" charset="0"/>
                    <a:cs typeface="AvenirNext LT Pro Regular"/>
                  </a:rPr>
                  <a:t>4</a:t>
                </a:r>
              </a:p>
            </p:txBody>
          </p:sp>
        </p:grpSp>
        <p:grpSp>
          <p:nvGrpSpPr>
            <p:cNvPr id="61" name="Group 60">
              <a:extLst>
                <a:ext uri="{FF2B5EF4-FFF2-40B4-BE49-F238E27FC236}">
                  <a16:creationId xmlns:a16="http://schemas.microsoft.com/office/drawing/2014/main" id="{74EA2CDA-E082-7F4B-A5D2-DC73CA25BB6E}"/>
                </a:ext>
              </a:extLst>
            </p:cNvPr>
            <p:cNvGrpSpPr/>
            <p:nvPr/>
          </p:nvGrpSpPr>
          <p:grpSpPr>
            <a:xfrm>
              <a:off x="17325709" y="7379364"/>
              <a:ext cx="491228" cy="494333"/>
              <a:chOff x="1302434" y="7529266"/>
              <a:chExt cx="584775" cy="588471"/>
            </a:xfrm>
          </p:grpSpPr>
          <p:sp>
            <p:nvSpPr>
              <p:cNvPr id="62" name="Oval 61">
                <a:extLst>
                  <a:ext uri="{FF2B5EF4-FFF2-40B4-BE49-F238E27FC236}">
                    <a16:creationId xmlns:a16="http://schemas.microsoft.com/office/drawing/2014/main" id="{EF847894-6A64-0242-AA1A-493214A26BA2}"/>
                  </a:ext>
                </a:extLst>
              </p:cNvPr>
              <p:cNvSpPr/>
              <p:nvPr/>
            </p:nvSpPr>
            <p:spPr>
              <a:xfrm>
                <a:off x="1302434" y="7529266"/>
                <a:ext cx="584775" cy="584775"/>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63" name="TextBox 62">
                <a:extLst>
                  <a:ext uri="{FF2B5EF4-FFF2-40B4-BE49-F238E27FC236}">
                    <a16:creationId xmlns:a16="http://schemas.microsoft.com/office/drawing/2014/main" id="{43E61083-D781-5448-8CC9-575191855F9C}"/>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es-ES" sz="3200">
                    <a:solidFill>
                      <a:srgbClr val="FDFAF5"/>
                    </a:solidFill>
                    <a:latin typeface="Community" panose="02000303040000020003" pitchFamily="2" charset="0"/>
                    <a:cs typeface="AvenirNext LT Pro Regular"/>
                  </a:rPr>
                  <a:t>3</a:t>
                </a:r>
              </a:p>
            </p:txBody>
          </p:sp>
        </p:grpSp>
        <p:grpSp>
          <p:nvGrpSpPr>
            <p:cNvPr id="64" name="Group 63">
              <a:extLst>
                <a:ext uri="{FF2B5EF4-FFF2-40B4-BE49-F238E27FC236}">
                  <a16:creationId xmlns:a16="http://schemas.microsoft.com/office/drawing/2014/main" id="{71BB93D0-607F-9143-B90D-D6E44D7A580F}"/>
                </a:ext>
              </a:extLst>
            </p:cNvPr>
            <p:cNvGrpSpPr/>
            <p:nvPr/>
          </p:nvGrpSpPr>
          <p:grpSpPr>
            <a:xfrm>
              <a:off x="17329830" y="5804564"/>
              <a:ext cx="491228" cy="494333"/>
              <a:chOff x="1302434" y="7529266"/>
              <a:chExt cx="584775" cy="588471"/>
            </a:xfrm>
          </p:grpSpPr>
          <p:sp>
            <p:nvSpPr>
              <p:cNvPr id="65" name="Oval 64">
                <a:extLst>
                  <a:ext uri="{FF2B5EF4-FFF2-40B4-BE49-F238E27FC236}">
                    <a16:creationId xmlns:a16="http://schemas.microsoft.com/office/drawing/2014/main" id="{3D82D759-E738-484E-AC43-D743A472F6F8}"/>
                  </a:ext>
                </a:extLst>
              </p:cNvPr>
              <p:cNvSpPr/>
              <p:nvPr/>
            </p:nvSpPr>
            <p:spPr>
              <a:xfrm>
                <a:off x="1302434" y="7529266"/>
                <a:ext cx="584775" cy="584775"/>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66" name="TextBox 65">
                <a:extLst>
                  <a:ext uri="{FF2B5EF4-FFF2-40B4-BE49-F238E27FC236}">
                    <a16:creationId xmlns:a16="http://schemas.microsoft.com/office/drawing/2014/main" id="{DA56B802-6E15-A745-AC57-FE4FC2EB93BE}"/>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es-ES" sz="3200">
                    <a:solidFill>
                      <a:srgbClr val="FDFAF5"/>
                    </a:solidFill>
                    <a:latin typeface="Community" panose="02000303040000020003" pitchFamily="2" charset="0"/>
                    <a:cs typeface="AvenirNext LT Pro Regular"/>
                  </a:rPr>
                  <a:t>2</a:t>
                </a:r>
              </a:p>
            </p:txBody>
          </p:sp>
        </p:grpSp>
        <p:grpSp>
          <p:nvGrpSpPr>
            <p:cNvPr id="67" name="Group 66">
              <a:extLst>
                <a:ext uri="{FF2B5EF4-FFF2-40B4-BE49-F238E27FC236}">
                  <a16:creationId xmlns:a16="http://schemas.microsoft.com/office/drawing/2014/main" id="{CCD272AF-3105-4B41-9D0F-603EAE3F1859}"/>
                </a:ext>
              </a:extLst>
            </p:cNvPr>
            <p:cNvGrpSpPr/>
            <p:nvPr/>
          </p:nvGrpSpPr>
          <p:grpSpPr>
            <a:xfrm>
              <a:off x="17324466" y="3714299"/>
              <a:ext cx="491228" cy="494333"/>
              <a:chOff x="1302434" y="7529266"/>
              <a:chExt cx="584775" cy="588471"/>
            </a:xfrm>
          </p:grpSpPr>
          <p:sp>
            <p:nvSpPr>
              <p:cNvPr id="68" name="Oval 67">
                <a:extLst>
                  <a:ext uri="{FF2B5EF4-FFF2-40B4-BE49-F238E27FC236}">
                    <a16:creationId xmlns:a16="http://schemas.microsoft.com/office/drawing/2014/main" id="{7D8E5BD2-C079-7848-BAAE-9C2EA5F5190C}"/>
                  </a:ext>
                </a:extLst>
              </p:cNvPr>
              <p:cNvSpPr/>
              <p:nvPr/>
            </p:nvSpPr>
            <p:spPr>
              <a:xfrm>
                <a:off x="1302434" y="7529266"/>
                <a:ext cx="584775" cy="584775"/>
              </a:xfrm>
              <a:prstGeom prst="ellipse">
                <a:avLst/>
              </a:prstGeom>
              <a:solidFill>
                <a:srgbClr val="B13F1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69" name="TextBox 68">
                <a:extLst>
                  <a:ext uri="{FF2B5EF4-FFF2-40B4-BE49-F238E27FC236}">
                    <a16:creationId xmlns:a16="http://schemas.microsoft.com/office/drawing/2014/main" id="{A2D3DE0B-28E2-6345-9234-1002D22B0952}"/>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es-ES" sz="3200">
                    <a:solidFill>
                      <a:srgbClr val="FDFAF5"/>
                    </a:solidFill>
                    <a:latin typeface="Community" panose="02000303040000020003" pitchFamily="2" charset="0"/>
                    <a:cs typeface="AvenirNext LT Pro Regular"/>
                  </a:rPr>
                  <a:t>1</a:t>
                </a:r>
              </a:p>
            </p:txBody>
          </p:sp>
        </p:grpSp>
        <p:grpSp>
          <p:nvGrpSpPr>
            <p:cNvPr id="70" name="Group 69">
              <a:extLst>
                <a:ext uri="{FF2B5EF4-FFF2-40B4-BE49-F238E27FC236}">
                  <a16:creationId xmlns:a16="http://schemas.microsoft.com/office/drawing/2014/main" id="{433E5264-F21A-514E-A507-5B52A745D50A}"/>
                </a:ext>
              </a:extLst>
            </p:cNvPr>
            <p:cNvGrpSpPr/>
            <p:nvPr/>
          </p:nvGrpSpPr>
          <p:grpSpPr>
            <a:xfrm>
              <a:off x="9515054" y="10139000"/>
              <a:ext cx="491228" cy="491228"/>
              <a:chOff x="1302434" y="8932889"/>
              <a:chExt cx="584775" cy="584775"/>
            </a:xfrm>
          </p:grpSpPr>
          <p:sp>
            <p:nvSpPr>
              <p:cNvPr id="71" name="Oval 70">
                <a:extLst>
                  <a:ext uri="{FF2B5EF4-FFF2-40B4-BE49-F238E27FC236}">
                    <a16:creationId xmlns:a16="http://schemas.microsoft.com/office/drawing/2014/main" id="{BC2C618F-BC44-D745-B5C4-BDDCA109DA91}"/>
                  </a:ext>
                </a:extLst>
              </p:cNvPr>
              <p:cNvSpPr/>
              <p:nvPr/>
            </p:nvSpPr>
            <p:spPr>
              <a:xfrm>
                <a:off x="1302434" y="8932889"/>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72" name="TextBox 71">
                <a:extLst>
                  <a:ext uri="{FF2B5EF4-FFF2-40B4-BE49-F238E27FC236}">
                    <a16:creationId xmlns:a16="http://schemas.microsoft.com/office/drawing/2014/main" id="{BDE2E4C8-BD30-5941-8593-756CFA73A7F7}"/>
                  </a:ext>
                </a:extLst>
              </p:cNvPr>
              <p:cNvSpPr txBox="1"/>
              <p:nvPr/>
            </p:nvSpPr>
            <p:spPr>
              <a:xfrm>
                <a:off x="1427342" y="8935149"/>
                <a:ext cx="334956" cy="492508"/>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es-ES" sz="3200" dirty="0">
                    <a:solidFill>
                      <a:srgbClr val="FDFAF5"/>
                    </a:solidFill>
                    <a:latin typeface="Community" panose="02000303040000020003" pitchFamily="2" charset="0"/>
                    <a:cs typeface="AvenirNext LT Pro Regular"/>
                  </a:rPr>
                  <a:t>5</a:t>
                </a:r>
              </a:p>
            </p:txBody>
          </p:sp>
        </p:grpSp>
        <p:grpSp>
          <p:nvGrpSpPr>
            <p:cNvPr id="73" name="Group 72">
              <a:extLst>
                <a:ext uri="{FF2B5EF4-FFF2-40B4-BE49-F238E27FC236}">
                  <a16:creationId xmlns:a16="http://schemas.microsoft.com/office/drawing/2014/main" id="{5A56BDA5-9ABB-FF4B-92D8-BF2A486D6FB1}"/>
                </a:ext>
              </a:extLst>
            </p:cNvPr>
            <p:cNvGrpSpPr/>
            <p:nvPr/>
          </p:nvGrpSpPr>
          <p:grpSpPr>
            <a:xfrm>
              <a:off x="9515054" y="7377053"/>
              <a:ext cx="491228" cy="494333"/>
              <a:chOff x="1302434" y="7529266"/>
              <a:chExt cx="584775" cy="588471"/>
            </a:xfrm>
          </p:grpSpPr>
          <p:sp>
            <p:nvSpPr>
              <p:cNvPr id="74" name="Oval 73">
                <a:extLst>
                  <a:ext uri="{FF2B5EF4-FFF2-40B4-BE49-F238E27FC236}">
                    <a16:creationId xmlns:a16="http://schemas.microsoft.com/office/drawing/2014/main" id="{DC312506-6DF9-D54C-B04C-A8C7AB7C252E}"/>
                  </a:ext>
                </a:extLst>
              </p:cNvPr>
              <p:cNvSpPr/>
              <p:nvPr/>
            </p:nvSpPr>
            <p:spPr>
              <a:xfrm>
                <a:off x="1302434" y="7529266"/>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75" name="TextBox 74">
                <a:extLst>
                  <a:ext uri="{FF2B5EF4-FFF2-40B4-BE49-F238E27FC236}">
                    <a16:creationId xmlns:a16="http://schemas.microsoft.com/office/drawing/2014/main" id="{DE2812D5-8895-B845-868E-8EC62C4DCAE0}"/>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es-ES" sz="3200">
                    <a:solidFill>
                      <a:srgbClr val="FDFAF5"/>
                    </a:solidFill>
                    <a:latin typeface="Community" panose="02000303040000020003" pitchFamily="2" charset="0"/>
                    <a:cs typeface="AvenirNext LT Pro Regular"/>
                  </a:rPr>
                  <a:t>4</a:t>
                </a:r>
              </a:p>
            </p:txBody>
          </p:sp>
        </p:grpSp>
        <p:grpSp>
          <p:nvGrpSpPr>
            <p:cNvPr id="76" name="Group 75">
              <a:extLst>
                <a:ext uri="{FF2B5EF4-FFF2-40B4-BE49-F238E27FC236}">
                  <a16:creationId xmlns:a16="http://schemas.microsoft.com/office/drawing/2014/main" id="{CA6B4387-83BC-8847-8876-9C45D60BC9BB}"/>
                </a:ext>
              </a:extLst>
            </p:cNvPr>
            <p:cNvGrpSpPr/>
            <p:nvPr/>
          </p:nvGrpSpPr>
          <p:grpSpPr>
            <a:xfrm>
              <a:off x="9515054" y="5837143"/>
              <a:ext cx="491228" cy="494333"/>
              <a:chOff x="1302434" y="7529266"/>
              <a:chExt cx="584775" cy="588471"/>
            </a:xfrm>
          </p:grpSpPr>
          <p:sp>
            <p:nvSpPr>
              <p:cNvPr id="77" name="Oval 76">
                <a:extLst>
                  <a:ext uri="{FF2B5EF4-FFF2-40B4-BE49-F238E27FC236}">
                    <a16:creationId xmlns:a16="http://schemas.microsoft.com/office/drawing/2014/main" id="{1E7DBA56-65CA-7A43-9C06-73648EF575BD}"/>
                  </a:ext>
                </a:extLst>
              </p:cNvPr>
              <p:cNvSpPr/>
              <p:nvPr/>
            </p:nvSpPr>
            <p:spPr>
              <a:xfrm>
                <a:off x="1302434" y="7529266"/>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78" name="TextBox 77">
                <a:extLst>
                  <a:ext uri="{FF2B5EF4-FFF2-40B4-BE49-F238E27FC236}">
                    <a16:creationId xmlns:a16="http://schemas.microsoft.com/office/drawing/2014/main" id="{B3A11C43-D5AB-BF49-A117-7EBE8F54BB73}"/>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es-ES" sz="3200">
                    <a:solidFill>
                      <a:srgbClr val="FDFAF5"/>
                    </a:solidFill>
                    <a:latin typeface="Community" panose="02000303040000020003" pitchFamily="2" charset="0"/>
                    <a:cs typeface="AvenirNext LT Pro Regular"/>
                  </a:rPr>
                  <a:t>3</a:t>
                </a:r>
              </a:p>
            </p:txBody>
          </p:sp>
        </p:grpSp>
        <p:grpSp>
          <p:nvGrpSpPr>
            <p:cNvPr id="79" name="Group 78">
              <a:extLst>
                <a:ext uri="{FF2B5EF4-FFF2-40B4-BE49-F238E27FC236}">
                  <a16:creationId xmlns:a16="http://schemas.microsoft.com/office/drawing/2014/main" id="{8E5CC510-6066-F543-A094-2DA079D2298E}"/>
                </a:ext>
              </a:extLst>
            </p:cNvPr>
            <p:cNvGrpSpPr/>
            <p:nvPr/>
          </p:nvGrpSpPr>
          <p:grpSpPr>
            <a:xfrm>
              <a:off x="9519175" y="4770343"/>
              <a:ext cx="491228" cy="494333"/>
              <a:chOff x="1302434" y="7529266"/>
              <a:chExt cx="584775" cy="588471"/>
            </a:xfrm>
          </p:grpSpPr>
          <p:sp>
            <p:nvSpPr>
              <p:cNvPr id="80" name="Oval 79">
                <a:extLst>
                  <a:ext uri="{FF2B5EF4-FFF2-40B4-BE49-F238E27FC236}">
                    <a16:creationId xmlns:a16="http://schemas.microsoft.com/office/drawing/2014/main" id="{BA0BFF3E-28E9-D147-80FF-0011A182FEF8}"/>
                  </a:ext>
                </a:extLst>
              </p:cNvPr>
              <p:cNvSpPr/>
              <p:nvPr/>
            </p:nvSpPr>
            <p:spPr>
              <a:xfrm>
                <a:off x="1302434" y="7529266"/>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a:solidFill>
                    <a:srgbClr val="FDFAF5"/>
                  </a:solidFill>
                  <a:latin typeface="Arial" panose="020B0604020202020204" pitchFamily="34" charset="0"/>
                </a:endParaRPr>
              </a:p>
            </p:txBody>
          </p:sp>
          <p:sp>
            <p:nvSpPr>
              <p:cNvPr id="81" name="TextBox 80">
                <a:extLst>
                  <a:ext uri="{FF2B5EF4-FFF2-40B4-BE49-F238E27FC236}">
                    <a16:creationId xmlns:a16="http://schemas.microsoft.com/office/drawing/2014/main" id="{4A203472-F184-D244-BD13-425117188448}"/>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es-ES" sz="3200">
                    <a:solidFill>
                      <a:srgbClr val="FDFAF5"/>
                    </a:solidFill>
                    <a:latin typeface="Community" panose="02000303040000020003" pitchFamily="2" charset="0"/>
                    <a:cs typeface="AvenirNext LT Pro Regular"/>
                  </a:rPr>
                  <a:t>2</a:t>
                </a:r>
              </a:p>
            </p:txBody>
          </p:sp>
        </p:grpSp>
        <p:grpSp>
          <p:nvGrpSpPr>
            <p:cNvPr id="82" name="Group 81">
              <a:extLst>
                <a:ext uri="{FF2B5EF4-FFF2-40B4-BE49-F238E27FC236}">
                  <a16:creationId xmlns:a16="http://schemas.microsoft.com/office/drawing/2014/main" id="{7C0A4977-915E-F946-8395-A0560CC4FFB2}"/>
                </a:ext>
              </a:extLst>
            </p:cNvPr>
            <p:cNvGrpSpPr/>
            <p:nvPr/>
          </p:nvGrpSpPr>
          <p:grpSpPr>
            <a:xfrm>
              <a:off x="9513811" y="3714299"/>
              <a:ext cx="491228" cy="494333"/>
              <a:chOff x="1302434" y="7529266"/>
              <a:chExt cx="584775" cy="588471"/>
            </a:xfrm>
          </p:grpSpPr>
          <p:sp>
            <p:nvSpPr>
              <p:cNvPr id="83" name="Oval 82">
                <a:extLst>
                  <a:ext uri="{FF2B5EF4-FFF2-40B4-BE49-F238E27FC236}">
                    <a16:creationId xmlns:a16="http://schemas.microsoft.com/office/drawing/2014/main" id="{A7B8A581-1113-9E49-A90F-C66B8940A6D3}"/>
                  </a:ext>
                </a:extLst>
              </p:cNvPr>
              <p:cNvSpPr/>
              <p:nvPr/>
            </p:nvSpPr>
            <p:spPr>
              <a:xfrm>
                <a:off x="1302434" y="7529266"/>
                <a:ext cx="584775" cy="584775"/>
              </a:xfrm>
              <a:prstGeom prst="ellipse">
                <a:avLst/>
              </a:prstGeom>
              <a:solidFill>
                <a:srgbClr val="0664C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526">
                  <a:defRPr/>
                </a:pPr>
                <a:endParaRPr lang="en-US" sz="7200" dirty="0">
                  <a:solidFill>
                    <a:srgbClr val="FDFAF5"/>
                  </a:solidFill>
                  <a:latin typeface="Arial" panose="020B0604020202020204" pitchFamily="34" charset="0"/>
                </a:endParaRPr>
              </a:p>
            </p:txBody>
          </p:sp>
          <p:sp>
            <p:nvSpPr>
              <p:cNvPr id="84" name="TextBox 83">
                <a:extLst>
                  <a:ext uri="{FF2B5EF4-FFF2-40B4-BE49-F238E27FC236}">
                    <a16:creationId xmlns:a16="http://schemas.microsoft.com/office/drawing/2014/main" id="{471C1E22-48A3-FB40-AFC2-A0D81F9A357D}"/>
                  </a:ext>
                </a:extLst>
              </p:cNvPr>
              <p:cNvSpPr txBox="1"/>
              <p:nvPr/>
            </p:nvSpPr>
            <p:spPr>
              <a:xfrm>
                <a:off x="1427342" y="7531516"/>
                <a:ext cx="334956" cy="586221"/>
              </a:xfrm>
              <a:prstGeom prst="rect">
                <a:avLst/>
              </a:prstGeom>
            </p:spPr>
            <p:txBody>
              <a:bodyPr vert="horz" wrap="square" lIns="0" tIns="0" rIns="0" bIns="0" rtlCol="0">
                <a:spAutoFit/>
              </a:bodyPr>
              <a:lstStyle>
                <a:defPPr>
                  <a:defRPr lang="en-US"/>
                </a:defPPr>
              </a:lstStyle>
              <a:p>
                <a:pPr algn="ctr" defTabSz="457108" rtl="0">
                  <a:spcBef>
                    <a:spcPct val="20000"/>
                  </a:spcBef>
                  <a:buClr>
                    <a:srgbClr val="44712E"/>
                  </a:buClr>
                  <a:defRPr/>
                </a:pPr>
                <a:r>
                  <a:rPr lang="es-ES" sz="3200">
                    <a:solidFill>
                      <a:srgbClr val="FDFAF5"/>
                    </a:solidFill>
                    <a:latin typeface="Community" panose="02000303040000020003" pitchFamily="2" charset="0"/>
                    <a:cs typeface="AvenirNext LT Pro Regular"/>
                  </a:rPr>
                  <a:t>1</a:t>
                </a:r>
              </a:p>
            </p:txBody>
          </p:sp>
        </p:grpSp>
      </p:grpSp>
    </p:spTree>
    <p:extLst>
      <p:ext uri="{BB962C8B-B14F-4D97-AF65-F5344CB8AC3E}">
        <p14:creationId xmlns:p14="http://schemas.microsoft.com/office/powerpoint/2010/main" val="3210796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c15="http://schemas.microsoft.com/office/drawing/2012/chart" xmlns:c="http://schemas.openxmlformats.org/drawingml/2006/chart">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F7DF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1" name="TextBox 20">
            <a:extLst>
              <a:ext uri="{FF2B5EF4-FFF2-40B4-BE49-F238E27FC236}">
                <a16:creationId xmlns:a16="http://schemas.microsoft.com/office/drawing/2014/main" id="{3BF049A2-CDC2-AB40-9F65-3C76B548A012}"/>
              </a:ext>
            </a:extLst>
          </p:cNvPr>
          <p:cNvSpPr txBox="1"/>
          <p:nvPr/>
        </p:nvSpPr>
        <p:spPr>
          <a:xfrm>
            <a:off x="7826342" y="2012495"/>
            <a:ext cx="10064954" cy="1625060"/>
          </a:xfrm>
          <a:prstGeom prst="rect">
            <a:avLst/>
          </a:prstGeom>
        </p:spPr>
        <p:txBody>
          <a:bodyPr vert="horz" wrap="square" lIns="0" tIns="0" rIns="0" bIns="0" rtlCol="0">
            <a:spAutoFit/>
          </a:bodyPr>
          <a:lstStyle>
            <a:defPPr>
              <a:defRPr lang="en-US"/>
            </a:defPPr>
          </a:lstStyle>
          <a:p>
            <a:pPr defTabSz="457004" rtl="0">
              <a:spcBef>
                <a:spcPct val="20000"/>
              </a:spcBef>
              <a:spcAft>
                <a:spcPct val="0"/>
              </a:spcAft>
              <a:buClr>
                <a:srgbClr val="4472C4"/>
              </a:buClr>
              <a:defRPr/>
            </a:pPr>
            <a:r>
              <a:rPr lang="es-ES" sz="4800" dirty="0">
                <a:solidFill>
                  <a:srgbClr val="556679"/>
                </a:solidFill>
                <a:latin typeface="Community" panose="02000303040000020003" pitchFamily="2" charset="0"/>
                <a:cs typeface="AvenirNext LT Pro Regular"/>
              </a:rPr>
              <a:t>Ejemplo: Ayuntamiento de Dubái en EAU</a:t>
            </a:r>
          </a:p>
          <a:p>
            <a:pPr defTabSz="457004">
              <a:spcBef>
                <a:spcPct val="20000"/>
              </a:spcBef>
              <a:spcAft>
                <a:spcPct val="0"/>
              </a:spcAft>
              <a:buClr>
                <a:srgbClr val="4472C4"/>
              </a:buClr>
              <a:defRPr/>
            </a:pPr>
            <a:endParaRPr lang="en-US" sz="4800" dirty="0">
              <a:solidFill>
                <a:srgbClr val="556679"/>
              </a:solidFill>
              <a:latin typeface="Community" panose="02000303040000020003" pitchFamily="2" charset="0"/>
              <a:cs typeface="AvenirNext LT Pro Regular"/>
            </a:endParaRPr>
          </a:p>
        </p:txBody>
      </p:sp>
      <p:pic>
        <p:nvPicPr>
          <p:cNvPr id="17" name="Picture 16" descr="A close up of a sign&#10;&#10;Description automatically generated">
            <a:extLst>
              <a:ext uri="{FF2B5EF4-FFF2-40B4-BE49-F238E27FC236}">
                <a16:creationId xmlns:a16="http://schemas.microsoft.com/office/drawing/2014/main" id="{35164D47-7DD1-CF47-8A5B-16DC429919F2}"/>
              </a:ext>
            </a:extLst>
          </p:cNvPr>
          <p:cNvPicPr>
            <a:picLocks noChangeAspect="1"/>
          </p:cNvPicPr>
          <p:nvPr/>
        </p:nvPicPr>
        <p:blipFill>
          <a:blip r:embed="rId4"/>
          <a:stretch>
            <a:fillRect/>
          </a:stretch>
        </p:blipFill>
        <p:spPr>
          <a:xfrm>
            <a:off x="1050539" y="12888051"/>
            <a:ext cx="2090518" cy="287078"/>
          </a:xfrm>
          <a:prstGeom prst="rect">
            <a:avLst/>
          </a:prstGeom>
        </p:spPr>
      </p:pic>
      <p:sp>
        <p:nvSpPr>
          <p:cNvPr id="19" name="TextBox 18">
            <a:extLst>
              <a:ext uri="{FF2B5EF4-FFF2-40B4-BE49-F238E27FC236}">
                <a16:creationId xmlns:a16="http://schemas.microsoft.com/office/drawing/2014/main" id="{02848CE4-8761-6D48-895F-82B76CC61FA6}"/>
              </a:ext>
            </a:extLst>
          </p:cNvPr>
          <p:cNvSpPr txBox="1"/>
          <p:nvPr/>
        </p:nvSpPr>
        <p:spPr>
          <a:xfrm>
            <a:off x="7819362" y="3363488"/>
            <a:ext cx="9681247" cy="6481774"/>
          </a:xfrm>
          <a:prstGeom prst="rect">
            <a:avLst/>
          </a:prstGeom>
        </p:spPr>
        <p:txBody>
          <a:bodyPr vert="horz" wrap="square" lIns="0" tIns="0" rIns="0" bIns="0" rtlCol="0">
            <a:spAutoFit/>
          </a:bodyPr>
          <a:lstStyle>
            <a:defPPr>
              <a:defRPr lang="en-US"/>
            </a:defPPr>
          </a:lstStyle>
          <a:p>
            <a:pPr rtl="0">
              <a:lnSpc>
                <a:spcPct val="90000"/>
              </a:lnSpc>
            </a:pPr>
            <a:r>
              <a:rPr lang="es-ES" sz="3600">
                <a:solidFill>
                  <a:srgbClr val="556679"/>
                </a:solidFill>
                <a:latin typeface="Community Light" panose="02000303040000020003" pitchFamily="2" charset="0"/>
              </a:rPr>
              <a:t>El Ayuntamiento de Dubái ha publicitado LinkedIn Learning en carteles, boletines por email e incluso una competición para ver quién aprende más en un mes.</a:t>
            </a:r>
          </a:p>
          <a:p>
            <a:pPr>
              <a:lnSpc>
                <a:spcPct val="90000"/>
              </a:lnSpc>
            </a:pPr>
            <a:endParaRPr lang="en-US" sz="3600" dirty="0">
              <a:solidFill>
                <a:srgbClr val="556679"/>
              </a:solidFill>
              <a:latin typeface="Community Light" panose="02000303040000020003" pitchFamily="2" charset="0"/>
            </a:endParaRPr>
          </a:p>
          <a:p>
            <a:pPr rtl="0">
              <a:lnSpc>
                <a:spcPct val="90000"/>
              </a:lnSpc>
            </a:pPr>
            <a:r>
              <a:rPr lang="es-ES" sz="3600">
                <a:solidFill>
                  <a:srgbClr val="B03F1F"/>
                </a:solidFill>
                <a:latin typeface="Community" panose="02000303040000020003" pitchFamily="2" charset="0"/>
              </a:rPr>
              <a:t>¿El resultado?</a:t>
            </a:r>
          </a:p>
          <a:p>
            <a:pPr rtl="0">
              <a:lnSpc>
                <a:spcPct val="90000"/>
              </a:lnSpc>
            </a:pPr>
            <a:r>
              <a:rPr lang="es-ES" sz="3600">
                <a:solidFill>
                  <a:srgbClr val="556679"/>
                </a:solidFill>
                <a:latin typeface="Community" panose="02000303040000020003" pitchFamily="2" charset="0"/>
              </a:rPr>
              <a:t>Sus campañas publicitarias han generado una tasa de activación del 94 %, con un promedio 10 horas de visualización de cursos en el primer año.</a:t>
            </a:r>
          </a:p>
          <a:p>
            <a:pPr>
              <a:lnSpc>
                <a:spcPct val="90000"/>
              </a:lnSpc>
            </a:pPr>
            <a:endParaRPr lang="en-US" sz="3600" dirty="0">
              <a:solidFill>
                <a:srgbClr val="556679"/>
              </a:solidFill>
              <a:latin typeface="Community Light" panose="02000303040000020003" pitchFamily="2" charset="0"/>
            </a:endParaRPr>
          </a:p>
          <a:p>
            <a:pPr>
              <a:lnSpc>
                <a:spcPct val="90000"/>
              </a:lnSpc>
            </a:pPr>
            <a:endParaRPr lang="en-US" sz="3600" dirty="0">
              <a:solidFill>
                <a:srgbClr val="556679"/>
              </a:solidFill>
              <a:latin typeface="Community Light" panose="02000303040000020003" pitchFamily="2" charset="0"/>
            </a:endParaRPr>
          </a:p>
          <a:p>
            <a:pPr>
              <a:lnSpc>
                <a:spcPct val="90000"/>
              </a:lnSpc>
            </a:pPr>
            <a:endParaRPr lang="en-US" sz="3600" dirty="0">
              <a:solidFill>
                <a:srgbClr val="556679"/>
              </a:solidFill>
              <a:latin typeface="Community Light" panose="02000303040000020003" pitchFamily="2" charset="0"/>
            </a:endParaRPr>
          </a:p>
          <a:p>
            <a:pPr>
              <a:lnSpc>
                <a:spcPct val="90000"/>
              </a:lnSpc>
            </a:pPr>
            <a:endParaRPr lang="en-US" sz="3600" dirty="0">
              <a:solidFill>
                <a:srgbClr val="556679"/>
              </a:solidFill>
              <a:latin typeface="Community Light" panose="02000303040000020003" pitchFamily="2" charset="0"/>
            </a:endParaRPr>
          </a:p>
        </p:txBody>
      </p:sp>
      <p:grpSp>
        <p:nvGrpSpPr>
          <p:cNvPr id="15" name="Group 14">
            <a:extLst>
              <a:ext uri="{FF2B5EF4-FFF2-40B4-BE49-F238E27FC236}">
                <a16:creationId xmlns:a16="http://schemas.microsoft.com/office/drawing/2014/main" id="{7C966477-0707-6344-9C5B-59CD80DCBA94}"/>
              </a:ext>
            </a:extLst>
          </p:cNvPr>
          <p:cNvGrpSpPr/>
          <p:nvPr/>
        </p:nvGrpSpPr>
        <p:grpSpPr>
          <a:xfrm>
            <a:off x="1029235" y="1385160"/>
            <a:ext cx="5415352" cy="3948833"/>
            <a:chOff x="1331027" y="4372842"/>
            <a:chExt cx="4437408" cy="3948833"/>
          </a:xfrm>
        </p:grpSpPr>
        <p:sp>
          <p:nvSpPr>
            <p:cNvPr id="16" name="Rectangle 15">
              <a:extLst>
                <a:ext uri="{FF2B5EF4-FFF2-40B4-BE49-F238E27FC236}">
                  <a16:creationId xmlns:a16="http://schemas.microsoft.com/office/drawing/2014/main" id="{F003DB4B-373E-434E-ABB6-9287A32BB40F}"/>
                </a:ext>
              </a:extLst>
            </p:cNvPr>
            <p:cNvSpPr/>
            <p:nvPr/>
          </p:nvSpPr>
          <p:spPr>
            <a:xfrm>
              <a:off x="1331027" y="4372842"/>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a:solidFill>
                    <a:srgbClr val="B03F1F"/>
                  </a:solidFill>
                  <a:latin typeface="Community" panose="02000303040000020003" pitchFamily="2" charset="0"/>
                  <a:cs typeface="Arial"/>
                </a:rPr>
                <a:t>Estrategia</a:t>
              </a:r>
              <a:br>
                <a:rPr lang="en-US" sz="4600" spc="-100" dirty="0">
                  <a:solidFill>
                    <a:srgbClr val="B03F1F"/>
                  </a:solidFill>
                  <a:latin typeface="Community" panose="02000303040000020003" pitchFamily="2" charset="0"/>
                  <a:cs typeface="Arial"/>
                </a:rPr>
              </a:br>
              <a:r>
                <a:rPr lang="es-ES" sz="4600">
                  <a:solidFill>
                    <a:srgbClr val="B03F1F"/>
                  </a:solidFill>
                  <a:latin typeface="Community" panose="02000303040000020003" pitchFamily="2" charset="0"/>
                  <a:cs typeface="Arial"/>
                </a:rPr>
                <a:t>de comunicación 5</a:t>
              </a:r>
            </a:p>
          </p:txBody>
        </p:sp>
        <p:sp>
          <p:nvSpPr>
            <p:cNvPr id="18" name="Rectangle 17">
              <a:extLst>
                <a:ext uri="{FF2B5EF4-FFF2-40B4-BE49-F238E27FC236}">
                  <a16:creationId xmlns:a16="http://schemas.microsoft.com/office/drawing/2014/main" id="{9EDF12A7-B9A5-BA4C-8666-B17BC956332A}"/>
                </a:ext>
              </a:extLst>
            </p:cNvPr>
            <p:cNvSpPr/>
            <p:nvPr/>
          </p:nvSpPr>
          <p:spPr>
            <a:xfrm>
              <a:off x="1352331" y="6138934"/>
              <a:ext cx="4400545" cy="21827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7200" dirty="0">
                  <a:solidFill>
                    <a:srgbClr val="B03F1F"/>
                  </a:solidFill>
                  <a:latin typeface="Community Light"/>
                  <a:cs typeface="Arial"/>
                </a:rPr>
                <a:t>Da bombo a la formación</a:t>
              </a:r>
            </a:p>
          </p:txBody>
        </p:sp>
        <p:cxnSp>
          <p:nvCxnSpPr>
            <p:cNvPr id="20" name="Straight Connector 19">
              <a:extLst>
                <a:ext uri="{FF2B5EF4-FFF2-40B4-BE49-F238E27FC236}">
                  <a16:creationId xmlns:a16="http://schemas.microsoft.com/office/drawing/2014/main" id="{1FD7621B-3E20-814B-910C-10A285828786}"/>
                </a:ext>
              </a:extLst>
            </p:cNvPr>
            <p:cNvCxnSpPr/>
            <p:nvPr/>
          </p:nvCxnSpPr>
          <p:spPr>
            <a:xfrm>
              <a:off x="1352333" y="5906637"/>
              <a:ext cx="4400543" cy="0"/>
            </a:xfrm>
            <a:prstGeom prst="line">
              <a:avLst/>
            </a:prstGeom>
            <a:ln w="25400">
              <a:solidFill>
                <a:srgbClr val="B03F1F">
                  <a:alpha val="40000"/>
                </a:srgbClr>
              </a:solidFill>
            </a:ln>
          </p:spPr>
          <p:style>
            <a:lnRef idx="1">
              <a:schemeClr val="accent1"/>
            </a:lnRef>
            <a:fillRef idx="0">
              <a:schemeClr val="accent1"/>
            </a:fillRef>
            <a:effectRef idx="0">
              <a:schemeClr val="accent1"/>
            </a:effectRef>
            <a:fontRef idx="minor">
              <a:schemeClr val="tx1"/>
            </a:fontRef>
          </p:style>
        </p:cxnSp>
      </p:grpSp>
      <p:pic>
        <p:nvPicPr>
          <p:cNvPr id="4" name="Picture 3">
            <a:extLst>
              <a:ext uri="{FF2B5EF4-FFF2-40B4-BE49-F238E27FC236}">
                <a16:creationId xmlns:a16="http://schemas.microsoft.com/office/drawing/2014/main" id="{530E3255-F2D5-2B46-89F6-C83E3AA4ABA3}"/>
              </a:ext>
            </a:extLst>
          </p:cNvPr>
          <p:cNvPicPr>
            <a:picLocks noChangeAspect="1"/>
          </p:cNvPicPr>
          <p:nvPr/>
        </p:nvPicPr>
        <p:blipFill>
          <a:blip r:embed="rId5"/>
          <a:stretch>
            <a:fillRect/>
          </a:stretch>
        </p:blipFill>
        <p:spPr>
          <a:xfrm>
            <a:off x="18875384" y="-11435"/>
            <a:ext cx="5511791" cy="13710923"/>
          </a:xfrm>
          <a:prstGeom prst="rect">
            <a:avLst/>
          </a:prstGeom>
        </p:spPr>
      </p:pic>
    </p:spTree>
    <p:extLst>
      <p:ext uri="{BB962C8B-B14F-4D97-AF65-F5344CB8AC3E}">
        <p14:creationId xmlns:p14="http://schemas.microsoft.com/office/powerpoint/2010/main" val="2262123233"/>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24" name="Rectangle 23">
            <a:extLst>
              <a:ext uri="{FF2B5EF4-FFF2-40B4-BE49-F238E27FC236}">
                <a16:creationId xmlns:a16="http://schemas.microsoft.com/office/drawing/2014/main" id="{9E744DCC-CBC1-1A4F-A347-823F957E3241}"/>
              </a:ext>
            </a:extLst>
          </p:cNvPr>
          <p:cNvSpPr/>
          <p:nvPr/>
        </p:nvSpPr>
        <p:spPr>
          <a:xfrm>
            <a:off x="1331025" y="1006535"/>
            <a:ext cx="21711596" cy="9728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7700">
                <a:solidFill>
                  <a:srgbClr val="44702B"/>
                </a:solidFill>
                <a:latin typeface="Community Light"/>
                <a:cs typeface="Arial"/>
              </a:rPr>
              <a:t>Conclusión: encuentra lo que más te convenga. </a:t>
            </a:r>
          </a:p>
        </p:txBody>
      </p:sp>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1334092" y="12888051"/>
            <a:ext cx="2090518" cy="287078"/>
          </a:xfrm>
          <a:prstGeom prst="rect">
            <a:avLst/>
          </a:prstGeom>
        </p:spPr>
      </p:pic>
      <p:sp>
        <p:nvSpPr>
          <p:cNvPr id="22" name="TextBox 21">
            <a:extLst>
              <a:ext uri="{FF2B5EF4-FFF2-40B4-BE49-F238E27FC236}">
                <a16:creationId xmlns:a16="http://schemas.microsoft.com/office/drawing/2014/main" id="{A96179BB-E6EC-B141-B2B8-B3E2DC57C711}"/>
              </a:ext>
            </a:extLst>
          </p:cNvPr>
          <p:cNvSpPr txBox="1"/>
          <p:nvPr/>
        </p:nvSpPr>
        <p:spPr>
          <a:xfrm>
            <a:off x="1331025" y="2943607"/>
            <a:ext cx="7235459" cy="886396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dirty="0">
                <a:solidFill>
                  <a:srgbClr val="5E6869"/>
                </a:solidFill>
                <a:latin typeface="Community Light"/>
                <a:cs typeface="Arial"/>
              </a:rPr>
              <a:t>¿Todo listo para triunfar? Todas las ideas de esta guía pueden ayudarte a motivar a los usuarios. Te recomendamos combinar varias estrategias de la forma que mejor se adapte a tus necesidades. Así obtendrás resultados sobresalientes.</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dirty="0">
                <a:solidFill>
                  <a:srgbClr val="5E6869"/>
                </a:solidFill>
                <a:latin typeface="Community Light"/>
                <a:cs typeface="Arial"/>
              </a:rPr>
              <a:t>Empezar por las estrategias de administración es un gran punto de partida. Aunque ya hayas adoptado LinkedIn </a:t>
            </a:r>
            <a:r>
              <a:rPr lang="es-ES" sz="3600" dirty="0" err="1">
                <a:solidFill>
                  <a:srgbClr val="5E6869"/>
                </a:solidFill>
                <a:latin typeface="Community Light"/>
                <a:cs typeface="Arial"/>
              </a:rPr>
              <a:t>Learning</a:t>
            </a:r>
            <a:r>
              <a:rPr lang="es-ES" sz="3600" dirty="0">
                <a:solidFill>
                  <a:srgbClr val="5E6869"/>
                </a:solidFill>
                <a:latin typeface="Community Light"/>
                <a:cs typeface="Arial"/>
              </a:rPr>
              <a:t>, asegúrate de haber distribuido correctamente las licencias y de que tanto como los responsables de departamento como tú asignéis cursos pertinentes. Esto se verá reflejado en la activación y la implicación.</a:t>
            </a:r>
          </a:p>
        </p:txBody>
      </p:sp>
      <p:sp>
        <p:nvSpPr>
          <p:cNvPr id="37" name="TextBox 36">
            <a:extLst>
              <a:ext uri="{FF2B5EF4-FFF2-40B4-BE49-F238E27FC236}">
                <a16:creationId xmlns:a16="http://schemas.microsoft.com/office/drawing/2014/main" id="{9C1F6B4A-1C57-C744-9383-3664CE91F707}"/>
              </a:ext>
            </a:extLst>
          </p:cNvPr>
          <p:cNvSpPr txBox="1"/>
          <p:nvPr/>
        </p:nvSpPr>
        <p:spPr>
          <a:xfrm>
            <a:off x="9040990" y="2943607"/>
            <a:ext cx="6779702" cy="830996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dirty="0">
                <a:solidFill>
                  <a:srgbClr val="5E6869"/>
                </a:solidFill>
                <a:latin typeface="Community Light"/>
                <a:cs typeface="Arial"/>
              </a:rPr>
              <a:t>Después, echa un vistazo a las distintas estrategias de promoción para determinar las más adecuadas según tu caso. Por ejemplo, si tienes buena relación con la persona responsable de un departamento y sabes que valora la formación del personal, empieza por la estrategia número 4: el apoyo de la directiva.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dirty="0">
                <a:solidFill>
                  <a:srgbClr val="5E6869"/>
                </a:solidFill>
                <a:latin typeface="Community Light"/>
                <a:cs typeface="Arial"/>
              </a:rPr>
              <a:t>¿Estáis en plena temporada de evaluaciones de rendimiento? Empieza por la estrategia comunicativa número 1 e integra la formación en el proceso.</a:t>
            </a:r>
          </a:p>
        </p:txBody>
      </p:sp>
      <p:sp>
        <p:nvSpPr>
          <p:cNvPr id="23" name="TextBox 22">
            <a:extLst>
              <a:ext uri="{FF2B5EF4-FFF2-40B4-BE49-F238E27FC236}">
                <a16:creationId xmlns:a16="http://schemas.microsoft.com/office/drawing/2014/main" id="{51115EEC-E1F0-6041-BE55-BAFFEB60CB91}"/>
              </a:ext>
            </a:extLst>
          </p:cNvPr>
          <p:cNvSpPr txBox="1"/>
          <p:nvPr/>
        </p:nvSpPr>
        <p:spPr>
          <a:xfrm>
            <a:off x="16729644" y="2943607"/>
            <a:ext cx="6779702" cy="4985980"/>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dirty="0">
                <a:solidFill>
                  <a:srgbClr val="5E6869"/>
                </a:solidFill>
                <a:latin typeface="Community Light"/>
                <a:cs typeface="Arial"/>
              </a:rPr>
              <a:t>Ve incorporando estrategias para aumentar la participación. Cada vez más personas se sumarán a la formación y podrás afianzar una cultura que saque lo mejor de todas ellas.</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dirty="0">
                <a:solidFill>
                  <a:srgbClr val="44702B"/>
                </a:solidFill>
                <a:latin typeface="Community" panose="02000303040000020003" pitchFamily="2" charset="0"/>
                <a:cs typeface="Arial"/>
              </a:rPr>
              <a:t>¡Mucha suerte!</a:t>
            </a:r>
          </a:p>
          <a:p>
            <a:pPr defTabSz="1828514">
              <a:spcBef>
                <a:spcPct val="0"/>
              </a:spcBef>
              <a:spcAft>
                <a:spcPct val="0"/>
              </a:spcAft>
              <a:defRPr/>
            </a:pPr>
            <a:endParaRPr lang="en-US" sz="3600" dirty="0">
              <a:solidFill>
                <a:srgbClr val="5E6869"/>
              </a:solidFill>
              <a:latin typeface="Community Light"/>
              <a:cs typeface="Arial"/>
            </a:endParaRPr>
          </a:p>
        </p:txBody>
      </p:sp>
    </p:spTree>
    <p:extLst>
      <p:ext uri="{BB962C8B-B14F-4D97-AF65-F5344CB8AC3E}">
        <p14:creationId xmlns:p14="http://schemas.microsoft.com/office/powerpoint/2010/main" val="1021580054"/>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2" name="Group 1">
            <a:extLst>
              <a:ext uri="{FF2B5EF4-FFF2-40B4-BE49-F238E27FC236}">
                <a16:creationId xmlns:a16="http://schemas.microsoft.com/office/drawing/2014/main" id="{E19C29ED-D770-4D46-BC05-92AC2CFB42F3}"/>
              </a:ext>
            </a:extLst>
          </p:cNvPr>
          <p:cNvGrpSpPr/>
          <p:nvPr/>
        </p:nvGrpSpPr>
        <p:grpSpPr>
          <a:xfrm>
            <a:off x="9048769" y="3881737"/>
            <a:ext cx="13993852" cy="5941089"/>
            <a:chOff x="9048769" y="3180898"/>
            <a:chExt cx="13993852" cy="5941089"/>
          </a:xfrm>
        </p:grpSpPr>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9048769" y="3180898"/>
              <a:ext cx="4954690" cy="680397"/>
            </a:xfrm>
            <a:prstGeom prst="rect">
              <a:avLst/>
            </a:prstGeom>
          </p:spPr>
        </p:pic>
        <p:sp>
          <p:nvSpPr>
            <p:cNvPr id="22" name="TextBox 21">
              <a:extLst>
                <a:ext uri="{FF2B5EF4-FFF2-40B4-BE49-F238E27FC236}">
                  <a16:creationId xmlns:a16="http://schemas.microsoft.com/office/drawing/2014/main" id="{A96179BB-E6EC-B141-B2B8-B3E2DC57C711}"/>
                </a:ext>
              </a:extLst>
            </p:cNvPr>
            <p:cNvSpPr txBox="1"/>
            <p:nvPr/>
          </p:nvSpPr>
          <p:spPr>
            <a:xfrm>
              <a:off x="9048769" y="4690004"/>
              <a:ext cx="13993852" cy="4431983"/>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LinkedIn Learning es una plataforma online que ayuda a los profesionales a desarrollar las aptitudes adecuadas y alcanzar sus objetivos. Combina un catálogo de más de 16.000 cursos actualizados con una formación dinámica, intuitiva y personalizada en siete idiomas.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a:solidFill>
                    <a:srgbClr val="5E6869"/>
                  </a:solidFill>
                  <a:latin typeface="Community Light"/>
                  <a:cs typeface="Arial"/>
                </a:rPr>
                <a:t>LinkedIn Learning también ofrece información sobre aptitudes en tiempo real para que los expertos en formación identifiquen carencias y determinen las necesidades de los usuarios. Encontrarás más información en learning.linkedin.com/for-governments.</a:t>
              </a:r>
            </a:p>
          </p:txBody>
        </p:sp>
      </p:grpSp>
      <p:sp>
        <p:nvSpPr>
          <p:cNvPr id="31" name="Rectangle 30">
            <a:extLst>
              <a:ext uri="{FF2B5EF4-FFF2-40B4-BE49-F238E27FC236}">
                <a16:creationId xmlns:a16="http://schemas.microsoft.com/office/drawing/2014/main" id="{32F1B851-A348-934F-B04B-190A09592C49}"/>
              </a:ext>
            </a:extLst>
          </p:cNvPr>
          <p:cNvSpPr/>
          <p:nvPr/>
        </p:nvSpPr>
        <p:spPr>
          <a:xfrm>
            <a:off x="-1" y="-11434"/>
            <a:ext cx="536713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A9B2976B-2657-594F-A121-8D51DF41F0E9}"/>
              </a:ext>
            </a:extLst>
          </p:cNvPr>
          <p:cNvPicPr>
            <a:picLocks noChangeAspect="1"/>
          </p:cNvPicPr>
          <p:nvPr/>
        </p:nvPicPr>
        <p:blipFill>
          <a:blip r:embed="rId5"/>
          <a:stretch>
            <a:fillRect/>
          </a:stretch>
        </p:blipFill>
        <p:spPr>
          <a:xfrm>
            <a:off x="-1126612" y="2226364"/>
            <a:ext cx="9278181" cy="9278181"/>
          </a:xfrm>
          <a:prstGeom prst="ellipse">
            <a:avLst/>
          </a:prstGeom>
        </p:spPr>
      </p:pic>
    </p:spTree>
    <p:extLst>
      <p:ext uri="{BB962C8B-B14F-4D97-AF65-F5344CB8AC3E}">
        <p14:creationId xmlns:p14="http://schemas.microsoft.com/office/powerpoint/2010/main" val="150297925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19" name="Picture 18" descr="A close up of a sign&#10;&#10;Description automatically generated">
            <a:extLst>
              <a:ext uri="{FF2B5EF4-FFF2-40B4-BE49-F238E27FC236}">
                <a16:creationId xmlns:a16="http://schemas.microsoft.com/office/drawing/2014/main" id="{AEBF980F-0D59-7F4D-AD9A-014C7401FAD2}"/>
              </a:ext>
            </a:extLst>
          </p:cNvPr>
          <p:cNvPicPr>
            <a:picLocks noChangeAspect="1"/>
          </p:cNvPicPr>
          <p:nvPr/>
        </p:nvPicPr>
        <p:blipFill>
          <a:blip r:embed="rId4"/>
          <a:stretch>
            <a:fillRect/>
          </a:stretch>
        </p:blipFill>
        <p:spPr>
          <a:xfrm>
            <a:off x="1334092" y="12888051"/>
            <a:ext cx="2090518" cy="287078"/>
          </a:xfrm>
          <a:prstGeom prst="rect">
            <a:avLst/>
          </a:prstGeom>
        </p:spPr>
      </p:pic>
      <p:sp>
        <p:nvSpPr>
          <p:cNvPr id="24" name="Rectangle 23">
            <a:extLst>
              <a:ext uri="{FF2B5EF4-FFF2-40B4-BE49-F238E27FC236}">
                <a16:creationId xmlns:a16="http://schemas.microsoft.com/office/drawing/2014/main" id="{9E744DCC-CBC1-1A4F-A347-823F957E3241}"/>
              </a:ext>
            </a:extLst>
          </p:cNvPr>
          <p:cNvSpPr/>
          <p:nvPr/>
        </p:nvSpPr>
        <p:spPr>
          <a:xfrm>
            <a:off x="577516" y="4774226"/>
            <a:ext cx="8441070" cy="416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10000" dirty="0">
                <a:solidFill>
                  <a:srgbClr val="0664C2"/>
                </a:solidFill>
                <a:latin typeface="Community Light"/>
                <a:cs typeface="Arial"/>
              </a:rPr>
              <a:t>5 estrategias de administración comprobadas</a:t>
            </a:r>
          </a:p>
        </p:txBody>
      </p:sp>
      <p:pic>
        <p:nvPicPr>
          <p:cNvPr id="5" name="Picture 4">
            <a:extLst>
              <a:ext uri="{FF2B5EF4-FFF2-40B4-BE49-F238E27FC236}">
                <a16:creationId xmlns:a16="http://schemas.microsoft.com/office/drawing/2014/main" id="{77271CBB-56A2-D342-99AC-7F8670D27F7F}"/>
              </a:ext>
            </a:extLst>
          </p:cNvPr>
          <p:cNvPicPr>
            <a:picLocks noChangeAspect="1"/>
          </p:cNvPicPr>
          <p:nvPr/>
        </p:nvPicPr>
        <p:blipFill>
          <a:blip r:embed="rId5"/>
          <a:stretch>
            <a:fillRect/>
          </a:stretch>
        </p:blipFill>
        <p:spPr>
          <a:xfrm>
            <a:off x="9018586" y="0"/>
            <a:ext cx="15411236" cy="13716000"/>
          </a:xfrm>
          <a:prstGeom prst="rect">
            <a:avLst/>
          </a:prstGeom>
        </p:spPr>
      </p:pic>
    </p:spTree>
    <p:extLst>
      <p:ext uri="{BB962C8B-B14F-4D97-AF65-F5344CB8AC3E}">
        <p14:creationId xmlns:p14="http://schemas.microsoft.com/office/powerpoint/2010/main" val="826310215"/>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F4725D87-AE5A-D240-9E42-9785F16896CE}"/>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8" name="Group 7">
            <a:extLst>
              <a:ext uri="{FF2B5EF4-FFF2-40B4-BE49-F238E27FC236}">
                <a16:creationId xmlns:a16="http://schemas.microsoft.com/office/drawing/2014/main" id="{EDC1FF29-2964-3D4D-A30E-350721905A3E}"/>
              </a:ext>
            </a:extLst>
          </p:cNvPr>
          <p:cNvGrpSpPr/>
          <p:nvPr/>
        </p:nvGrpSpPr>
        <p:grpSpPr>
          <a:xfrm>
            <a:off x="1050539" y="1240136"/>
            <a:ext cx="4437408" cy="4060179"/>
            <a:chOff x="1352331" y="4227818"/>
            <a:chExt cx="4437408" cy="4060179"/>
          </a:xfrm>
        </p:grpSpPr>
        <p:sp>
          <p:nvSpPr>
            <p:cNvPr id="31" name="Rectangle 30">
              <a:extLst>
                <a:ext uri="{FF2B5EF4-FFF2-40B4-BE49-F238E27FC236}">
                  <a16:creationId xmlns:a16="http://schemas.microsoft.com/office/drawing/2014/main" id="{1943DB4B-6622-0242-BF6C-1FF9D3BD4A66}"/>
                </a:ext>
              </a:extLst>
            </p:cNvPr>
            <p:cNvSpPr/>
            <p:nvPr/>
          </p:nvSpPr>
          <p:spPr>
            <a:xfrm>
              <a:off x="1352331" y="4227818"/>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a:solidFill>
                    <a:srgbClr val="0664C2"/>
                  </a:solidFill>
                  <a:latin typeface="Community" panose="02000303040000020003" pitchFamily="2" charset="0"/>
                  <a:cs typeface="Arial"/>
                </a:rPr>
                <a:t>Estrategia de administración 1</a:t>
              </a:r>
            </a:p>
          </p:txBody>
        </p:sp>
        <p:sp>
          <p:nvSpPr>
            <p:cNvPr id="38" name="Rectangle 37">
              <a:extLst>
                <a:ext uri="{FF2B5EF4-FFF2-40B4-BE49-F238E27FC236}">
                  <a16:creationId xmlns:a16="http://schemas.microsoft.com/office/drawing/2014/main" id="{D79E4B11-C034-954F-B906-3F2CDA7CE9A1}"/>
                </a:ext>
              </a:extLst>
            </p:cNvPr>
            <p:cNvSpPr/>
            <p:nvPr/>
          </p:nvSpPr>
          <p:spPr>
            <a:xfrm>
              <a:off x="1352331" y="6138934"/>
              <a:ext cx="4400545" cy="2149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7700" dirty="0">
                  <a:solidFill>
                    <a:srgbClr val="0465C3"/>
                  </a:solidFill>
                  <a:latin typeface="Community Light"/>
                  <a:cs typeface="Arial"/>
                </a:rPr>
                <a:t>Asigna tus licencias</a:t>
              </a:r>
            </a:p>
          </p:txBody>
        </p:sp>
        <p:cxnSp>
          <p:nvCxnSpPr>
            <p:cNvPr id="3" name="Straight Connector 2">
              <a:extLst>
                <a:ext uri="{FF2B5EF4-FFF2-40B4-BE49-F238E27FC236}">
                  <a16:creationId xmlns:a16="http://schemas.microsoft.com/office/drawing/2014/main" id="{9F90EA1E-FB70-DE4C-9CC1-178C1302033B}"/>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grpSp>
        <p:nvGrpSpPr>
          <p:cNvPr id="7" name="Group 6">
            <a:extLst>
              <a:ext uri="{FF2B5EF4-FFF2-40B4-BE49-F238E27FC236}">
                <a16:creationId xmlns:a16="http://schemas.microsoft.com/office/drawing/2014/main" id="{37C51DD7-FE8D-F547-BF30-87036C1C4010}"/>
              </a:ext>
            </a:extLst>
          </p:cNvPr>
          <p:cNvGrpSpPr/>
          <p:nvPr/>
        </p:nvGrpSpPr>
        <p:grpSpPr>
          <a:xfrm>
            <a:off x="18824093" y="2046361"/>
            <a:ext cx="4210749" cy="6216339"/>
            <a:chOff x="18824093" y="2441577"/>
            <a:chExt cx="4210749" cy="6216339"/>
          </a:xfrm>
        </p:grpSpPr>
        <p:sp>
          <p:nvSpPr>
            <p:cNvPr id="5" name="Rectangle 4">
              <a:extLst>
                <a:ext uri="{FF2B5EF4-FFF2-40B4-BE49-F238E27FC236}">
                  <a16:creationId xmlns:a16="http://schemas.microsoft.com/office/drawing/2014/main" id="{C3E40950-087E-6C41-93C9-30195B23F714}"/>
                </a:ext>
              </a:extLst>
            </p:cNvPr>
            <p:cNvSpPr/>
            <p:nvPr/>
          </p:nvSpPr>
          <p:spPr>
            <a:xfrm>
              <a:off x="18845160" y="2441577"/>
              <a:ext cx="4189682" cy="6216339"/>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824093" y="3078528"/>
              <a:ext cx="4210749" cy="4449429"/>
              <a:chOff x="18824093" y="3257430"/>
              <a:chExt cx="4210749" cy="4449429"/>
            </a:xfrm>
          </p:grpSpPr>
          <p:sp>
            <p:nvSpPr>
              <p:cNvPr id="42" name="TextBox 41">
                <a:extLst>
                  <a:ext uri="{FF2B5EF4-FFF2-40B4-BE49-F238E27FC236}">
                    <a16:creationId xmlns:a16="http://schemas.microsoft.com/office/drawing/2014/main" id="{31F759AC-1C6B-604A-80EC-FDC1745B2CCD}"/>
                  </a:ext>
                </a:extLst>
              </p:cNvPr>
              <p:cNvSpPr txBox="1"/>
              <p:nvPr/>
            </p:nvSpPr>
            <p:spPr>
              <a:xfrm>
                <a:off x="19456401" y="5952533"/>
                <a:ext cx="2966936" cy="1754326"/>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es-ES" sz="3800">
                    <a:solidFill>
                      <a:srgbClr val="5E6869"/>
                    </a:solidFill>
                    <a:latin typeface="Community Light" panose="02000303040000020003" pitchFamily="2" charset="0"/>
                    <a:cs typeface="Arial" panose="020B0604020202020204" pitchFamily="34" charset="0"/>
                  </a:rPr>
                  <a:t>Porcentaje de licencias sin asignar que se usarán</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824093" y="3257430"/>
                <a:ext cx="4210749" cy="2769989"/>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es-ES" sz="18000">
                    <a:solidFill>
                      <a:srgbClr val="0664C2"/>
                    </a:solidFill>
                    <a:latin typeface="Community" panose="02000303040000020003" pitchFamily="2" charset="0"/>
                    <a:cs typeface="AvenirNext LT Pro Regular"/>
                  </a:rPr>
                  <a:t>0 %</a:t>
                </a:r>
              </a:p>
            </p:txBody>
          </p:sp>
        </p:grpSp>
      </p:grpSp>
      <p:grpSp>
        <p:nvGrpSpPr>
          <p:cNvPr id="9" name="Group 8">
            <a:extLst>
              <a:ext uri="{FF2B5EF4-FFF2-40B4-BE49-F238E27FC236}">
                <a16:creationId xmlns:a16="http://schemas.microsoft.com/office/drawing/2014/main" id="{ADA98D6E-BAD5-C543-923C-D71D47392C8B}"/>
              </a:ext>
            </a:extLst>
          </p:cNvPr>
          <p:cNvGrpSpPr/>
          <p:nvPr/>
        </p:nvGrpSpPr>
        <p:grpSpPr>
          <a:xfrm>
            <a:off x="7819362" y="2012495"/>
            <a:ext cx="10613017" cy="9971961"/>
            <a:chOff x="7819362" y="1964351"/>
            <a:chExt cx="9681247" cy="9971961"/>
          </a:xfrm>
        </p:grpSpPr>
        <p:sp>
          <p:nvSpPr>
            <p:cNvPr id="37" name="TextBox 36">
              <a:extLst>
                <a:ext uri="{FF2B5EF4-FFF2-40B4-BE49-F238E27FC236}">
                  <a16:creationId xmlns:a16="http://schemas.microsoft.com/office/drawing/2014/main" id="{9C1F6B4A-1C57-C744-9383-3664CE91F707}"/>
                </a:ext>
              </a:extLst>
            </p:cNvPr>
            <p:cNvSpPr txBox="1"/>
            <p:nvPr/>
          </p:nvSpPr>
          <p:spPr>
            <a:xfrm>
              <a:off x="7819362" y="1964352"/>
              <a:ext cx="4468103" cy="609397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dirty="0">
                  <a:solidFill>
                    <a:srgbClr val="5E6869"/>
                  </a:solidFill>
                  <a:latin typeface="Community Light"/>
                  <a:cs typeface="Arial"/>
                </a:rPr>
                <a:t>Este es el paso más evidente: para promover la formación, deberás asignar tus licencias de LinkedIn </a:t>
              </a:r>
              <a:r>
                <a:rPr lang="es-ES" sz="3600" dirty="0" err="1">
                  <a:solidFill>
                    <a:srgbClr val="5E6869"/>
                  </a:solidFill>
                  <a:latin typeface="Community Light"/>
                  <a:cs typeface="Arial"/>
                </a:rPr>
                <a:t>Learning</a:t>
              </a:r>
              <a:r>
                <a:rPr lang="es-ES" sz="3600" dirty="0">
                  <a:solidFill>
                    <a:srgbClr val="5E6869"/>
                  </a:solidFill>
                  <a:latin typeface="Community Light"/>
                  <a:cs typeface="Arial"/>
                </a:rPr>
                <a:t>.</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dirty="0">
                  <a:solidFill>
                    <a:srgbClr val="5E6869"/>
                  </a:solidFill>
                  <a:latin typeface="Community Light"/>
                  <a:cs typeface="Arial"/>
                </a:rPr>
                <a:t>¿A quién? Esa es la cuestión. Lo ideal es tener licencias para toda la plantilla. Si no es así, hay varias opciones.</a:t>
              </a:r>
            </a:p>
          </p:txBody>
        </p:sp>
        <p:sp>
          <p:nvSpPr>
            <p:cNvPr id="45" name="TextBox 44">
              <a:extLst>
                <a:ext uri="{FF2B5EF4-FFF2-40B4-BE49-F238E27FC236}">
                  <a16:creationId xmlns:a16="http://schemas.microsoft.com/office/drawing/2014/main" id="{95BAF850-CCAA-AC48-A147-79C5E3E0DE95}"/>
                </a:ext>
              </a:extLst>
            </p:cNvPr>
            <p:cNvSpPr txBox="1"/>
            <p:nvPr/>
          </p:nvSpPr>
          <p:spPr>
            <a:xfrm>
              <a:off x="13332261" y="1964351"/>
              <a:ext cx="4168348" cy="9971961"/>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dirty="0">
                  <a:solidFill>
                    <a:srgbClr val="5E6869"/>
                  </a:solidFill>
                  <a:latin typeface="Community Light"/>
                  <a:cs typeface="Arial"/>
                </a:rPr>
                <a:t>Algunas organizaciones asignan licencias a quien las pide expresamente. Otras se centran en determinados departamentos, en los cargos más estratégicos o en los empleados con mayor potencial.</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dirty="0">
                  <a:solidFill>
                    <a:srgbClr val="5E6869"/>
                  </a:solidFill>
                  <a:latin typeface="Community Light"/>
                  <a:cs typeface="Arial"/>
                </a:rPr>
                <a:t>Sea cual sea tu estrategia, haz lo posible por asignar todas las licencias cuanto antes. Así podrás empezar a motivar a los empleados y fomentar una cultura de aprendizaje.</a:t>
              </a:r>
            </a:p>
          </p:txBody>
        </p:sp>
      </p:grpSp>
      <p:cxnSp>
        <p:nvCxnSpPr>
          <p:cNvPr id="46" name="Straight Connector 45">
            <a:extLst>
              <a:ext uri="{FF2B5EF4-FFF2-40B4-BE49-F238E27FC236}">
                <a16:creationId xmlns:a16="http://schemas.microsoft.com/office/drawing/2014/main" id="{52E3A60D-E7AE-9343-A90D-470B6C8E4B85}"/>
              </a:ext>
            </a:extLst>
          </p:cNvPr>
          <p:cNvCxnSpPr>
            <a:cxnSpLocks/>
          </p:cNvCxnSpPr>
          <p:nvPr/>
        </p:nvCxnSpPr>
        <p:spPr>
          <a:xfrm>
            <a:off x="-2309440" y="2012495"/>
            <a:ext cx="0" cy="9238601"/>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spTree>
    <p:extLst>
      <p:ext uri="{BB962C8B-B14F-4D97-AF65-F5344CB8AC3E}">
        <p14:creationId xmlns:p14="http://schemas.microsoft.com/office/powerpoint/2010/main" val="1483732567"/>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sp>
        <p:nvSpPr>
          <p:cNvPr id="33" name="TextBox 32">
            <a:extLst>
              <a:ext uri="{FF2B5EF4-FFF2-40B4-BE49-F238E27FC236}">
                <a16:creationId xmlns:a16="http://schemas.microsoft.com/office/drawing/2014/main" id="{64274496-FCBA-4642-9935-A737D35A9B7D}"/>
              </a:ext>
            </a:extLst>
          </p:cNvPr>
          <p:cNvSpPr txBox="1"/>
          <p:nvPr/>
        </p:nvSpPr>
        <p:spPr>
          <a:xfrm>
            <a:off x="7910322" y="2012495"/>
            <a:ext cx="15180190"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5E6869"/>
                </a:solidFill>
                <a:latin typeface="Community" panose="02000303040000020003" pitchFamily="2" charset="0"/>
                <a:cs typeface="Arial"/>
              </a:rPr>
              <a:t>Cómo conseguirlo</a:t>
            </a:r>
          </a:p>
        </p:txBody>
      </p:sp>
      <p:sp>
        <p:nvSpPr>
          <p:cNvPr id="34" name="TextBox 33">
            <a:extLst>
              <a:ext uri="{FF2B5EF4-FFF2-40B4-BE49-F238E27FC236}">
                <a16:creationId xmlns:a16="http://schemas.microsoft.com/office/drawing/2014/main" id="{F320C427-5F3B-F54A-8651-B05BEE5D32F5}"/>
              </a:ext>
            </a:extLst>
          </p:cNvPr>
          <p:cNvSpPr txBox="1"/>
          <p:nvPr/>
        </p:nvSpPr>
        <p:spPr>
          <a:xfrm>
            <a:off x="7910322" y="3349126"/>
            <a:ext cx="6854908" cy="292387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dirty="0">
                <a:solidFill>
                  <a:srgbClr val="0664C2"/>
                </a:solidFill>
                <a:latin typeface="Community Light"/>
                <a:cs typeface="Arial"/>
              </a:rPr>
              <a:t>Selecciona a los usuarios</a:t>
            </a:r>
          </a:p>
          <a:p>
            <a:pPr defTabSz="1828514" rtl="0">
              <a:spcBef>
                <a:spcPct val="0"/>
              </a:spcBef>
              <a:spcAft>
                <a:spcPct val="0"/>
              </a:spcAft>
              <a:defRPr/>
            </a:pPr>
            <a:r>
              <a:rPr lang="es-ES" sz="3600" dirty="0">
                <a:solidFill>
                  <a:srgbClr val="5E6869"/>
                </a:solidFill>
                <a:latin typeface="Community Light"/>
                <a:cs typeface="Arial"/>
              </a:rPr>
              <a:t>¿A quién asignarás las licencias? Determina los usuarios con ayuda de los responsables de departamento y socios de RR. HH.</a:t>
            </a:r>
          </a:p>
        </p:txBody>
      </p:sp>
      <p:sp>
        <p:nvSpPr>
          <p:cNvPr id="35" name="TextBox 34">
            <a:extLst>
              <a:ext uri="{FF2B5EF4-FFF2-40B4-BE49-F238E27FC236}">
                <a16:creationId xmlns:a16="http://schemas.microsoft.com/office/drawing/2014/main" id="{A728A11A-84A9-924C-9AE5-F2A12F04CB3C}"/>
              </a:ext>
            </a:extLst>
          </p:cNvPr>
          <p:cNvSpPr txBox="1"/>
          <p:nvPr/>
        </p:nvSpPr>
        <p:spPr>
          <a:xfrm>
            <a:off x="7879257" y="7651631"/>
            <a:ext cx="6885971" cy="2923877"/>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0664C2"/>
                </a:solidFill>
                <a:latin typeface="Community Light"/>
                <a:cs typeface="Arial"/>
              </a:rPr>
              <a:t>Informa a la plantilla</a:t>
            </a:r>
          </a:p>
          <a:p>
            <a:pPr defTabSz="1828514" rtl="0">
              <a:spcBef>
                <a:spcPct val="0"/>
              </a:spcBef>
              <a:spcAft>
                <a:spcPct val="0"/>
              </a:spcAft>
              <a:defRPr/>
            </a:pPr>
            <a:r>
              <a:rPr lang="es-ES" sz="3600">
                <a:solidFill>
                  <a:srgbClr val="5E6869"/>
                </a:solidFill>
                <a:latin typeface="Community Light"/>
                <a:cs typeface="Arial"/>
              </a:rPr>
              <a:t>Avisa a tu personal de que tiene acceso a LinkedIn Learning. Cuanta más relevancia des al lanzamiento, mayor activación inmediata podrás generar.</a:t>
            </a:r>
          </a:p>
        </p:txBody>
      </p:sp>
      <p:sp>
        <p:nvSpPr>
          <p:cNvPr id="36" name="TextBox 35">
            <a:extLst>
              <a:ext uri="{FF2B5EF4-FFF2-40B4-BE49-F238E27FC236}">
                <a16:creationId xmlns:a16="http://schemas.microsoft.com/office/drawing/2014/main" id="{247C79F0-A92D-8C4B-9D39-2B0096515757}"/>
              </a:ext>
            </a:extLst>
          </p:cNvPr>
          <p:cNvSpPr txBox="1"/>
          <p:nvPr/>
        </p:nvSpPr>
        <p:spPr>
          <a:xfrm>
            <a:off x="16109782" y="3334414"/>
            <a:ext cx="6927814" cy="347787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0664C2"/>
                </a:solidFill>
                <a:latin typeface="Community Light"/>
                <a:cs typeface="Arial"/>
              </a:rPr>
              <a:t>Colabora con TI</a:t>
            </a:r>
          </a:p>
          <a:p>
            <a:pPr defTabSz="1828514" rtl="0">
              <a:spcBef>
                <a:spcPct val="0"/>
              </a:spcBef>
              <a:spcAft>
                <a:spcPct val="0"/>
              </a:spcAft>
              <a:defRPr/>
            </a:pPr>
            <a:r>
              <a:rPr lang="es-ES" sz="3600">
                <a:solidFill>
                  <a:srgbClr val="5E6869"/>
                </a:solidFill>
                <a:latin typeface="Community Light"/>
                <a:cs typeface="Arial"/>
              </a:rPr>
              <a:t>Identifica la forma más sencilla de implantar LinkedIn Learning junto al equipo técnico. Recomendación: el inicio de sesión único (SSO) o la integración con tu sistema LMS.</a:t>
            </a:r>
          </a:p>
        </p:txBody>
      </p:sp>
      <p:sp>
        <p:nvSpPr>
          <p:cNvPr id="39" name="TextBox 38">
            <a:extLst>
              <a:ext uri="{FF2B5EF4-FFF2-40B4-BE49-F238E27FC236}">
                <a16:creationId xmlns:a16="http://schemas.microsoft.com/office/drawing/2014/main" id="{73A50B57-B8B2-2446-BED2-0301A0E9C5EA}"/>
              </a:ext>
            </a:extLst>
          </p:cNvPr>
          <p:cNvSpPr txBox="1"/>
          <p:nvPr/>
        </p:nvSpPr>
        <p:spPr>
          <a:xfrm>
            <a:off x="16078718" y="7636919"/>
            <a:ext cx="6927814" cy="3477875"/>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0664C2"/>
                </a:solidFill>
                <a:latin typeface="Community Light"/>
                <a:cs typeface="Arial"/>
              </a:rPr>
              <a:t>LinkedIn puede ayudarte</a:t>
            </a:r>
          </a:p>
          <a:p>
            <a:pPr defTabSz="1828514" rtl="0">
              <a:spcBef>
                <a:spcPct val="0"/>
              </a:spcBef>
              <a:spcAft>
                <a:spcPct val="0"/>
              </a:spcAft>
              <a:defRPr/>
            </a:pPr>
            <a:r>
              <a:rPr lang="es-ES" sz="3600">
                <a:solidFill>
                  <a:srgbClr val="5E6869"/>
                </a:solidFill>
                <a:latin typeface="Community Light"/>
                <a:cs typeface="Arial"/>
              </a:rPr>
              <a:t>Consulta a tu comercial o asesor de clientes cómo obtener las mejores recomendaciones en nuestro centro para el éxito de los clientes. Así podrás crear una campaña de marketing para el lanzamiento.</a:t>
            </a:r>
          </a:p>
        </p:txBody>
      </p:sp>
      <p:sp>
        <p:nvSpPr>
          <p:cNvPr id="27" name="Rectangle 26">
            <a:extLst>
              <a:ext uri="{FF2B5EF4-FFF2-40B4-BE49-F238E27FC236}">
                <a16:creationId xmlns:a16="http://schemas.microsoft.com/office/drawing/2014/main" id="{B243437D-9585-5E4F-9CBF-330EA19DA2BC}"/>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 name="Group 31">
            <a:extLst>
              <a:ext uri="{FF2B5EF4-FFF2-40B4-BE49-F238E27FC236}">
                <a16:creationId xmlns:a16="http://schemas.microsoft.com/office/drawing/2014/main" id="{2A2D2F62-81E4-3A44-8CE5-3F45B334B165}"/>
              </a:ext>
            </a:extLst>
          </p:cNvPr>
          <p:cNvGrpSpPr/>
          <p:nvPr/>
        </p:nvGrpSpPr>
        <p:grpSpPr>
          <a:xfrm>
            <a:off x="1050539" y="1350963"/>
            <a:ext cx="4437408" cy="3949352"/>
            <a:chOff x="1352331" y="4338645"/>
            <a:chExt cx="4437408" cy="3949352"/>
          </a:xfrm>
        </p:grpSpPr>
        <p:sp>
          <p:nvSpPr>
            <p:cNvPr id="37" name="Rectangle 36">
              <a:extLst>
                <a:ext uri="{FF2B5EF4-FFF2-40B4-BE49-F238E27FC236}">
                  <a16:creationId xmlns:a16="http://schemas.microsoft.com/office/drawing/2014/main" id="{11A66D82-D4E4-5D41-9CD1-048B43EAC81F}"/>
                </a:ext>
              </a:extLst>
            </p:cNvPr>
            <p:cNvSpPr/>
            <p:nvPr/>
          </p:nvSpPr>
          <p:spPr>
            <a:xfrm>
              <a:off x="1352331" y="4338645"/>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dirty="0">
                  <a:solidFill>
                    <a:srgbClr val="0664C2"/>
                  </a:solidFill>
                  <a:latin typeface="Community" panose="02000303040000020003" pitchFamily="2" charset="0"/>
                  <a:cs typeface="Arial"/>
                </a:rPr>
                <a:t>Estrategia de administración 1</a:t>
              </a:r>
            </a:p>
          </p:txBody>
        </p:sp>
        <p:sp>
          <p:nvSpPr>
            <p:cNvPr id="40" name="Rectangle 39">
              <a:extLst>
                <a:ext uri="{FF2B5EF4-FFF2-40B4-BE49-F238E27FC236}">
                  <a16:creationId xmlns:a16="http://schemas.microsoft.com/office/drawing/2014/main" id="{EC712EE8-E626-1F4A-8E80-38212BDB5186}"/>
                </a:ext>
              </a:extLst>
            </p:cNvPr>
            <p:cNvSpPr/>
            <p:nvPr/>
          </p:nvSpPr>
          <p:spPr>
            <a:xfrm>
              <a:off x="1352331" y="6138934"/>
              <a:ext cx="4400545" cy="2149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7700" dirty="0">
                  <a:solidFill>
                    <a:srgbClr val="0465C3"/>
                  </a:solidFill>
                  <a:latin typeface="Community Light"/>
                  <a:cs typeface="Arial"/>
                </a:rPr>
                <a:t>Asigna tus licencias</a:t>
              </a:r>
            </a:p>
          </p:txBody>
        </p:sp>
        <p:cxnSp>
          <p:nvCxnSpPr>
            <p:cNvPr id="41" name="Straight Connector 40">
              <a:extLst>
                <a:ext uri="{FF2B5EF4-FFF2-40B4-BE49-F238E27FC236}">
                  <a16:creationId xmlns:a16="http://schemas.microsoft.com/office/drawing/2014/main" id="{C34C0FCF-7EC8-BD43-87BE-0B40F5E07A7E}"/>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46154253"/>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FC5AA6FC-028E-6B41-AD53-D3D5B0858910}"/>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sp>
        <p:nvSpPr>
          <p:cNvPr id="5" name="Rectangle 4">
            <a:extLst>
              <a:ext uri="{FF2B5EF4-FFF2-40B4-BE49-F238E27FC236}">
                <a16:creationId xmlns:a16="http://schemas.microsoft.com/office/drawing/2014/main" id="{C3E40950-087E-6C41-93C9-30195B23F714}"/>
              </a:ext>
            </a:extLst>
          </p:cNvPr>
          <p:cNvSpPr/>
          <p:nvPr/>
        </p:nvSpPr>
        <p:spPr>
          <a:xfrm>
            <a:off x="18626517" y="2114093"/>
            <a:ext cx="4408325" cy="7538971"/>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83F8BFE3-E3FD-B140-B7D0-CCBE65A3DF88}"/>
              </a:ext>
            </a:extLst>
          </p:cNvPr>
          <p:cNvGrpSpPr/>
          <p:nvPr/>
        </p:nvGrpSpPr>
        <p:grpSpPr>
          <a:xfrm>
            <a:off x="18651756" y="5279834"/>
            <a:ext cx="4408325" cy="3299361"/>
            <a:chOff x="18651756" y="5091958"/>
            <a:chExt cx="4408325" cy="3299361"/>
          </a:xfrm>
        </p:grpSpPr>
        <p:sp>
          <p:nvSpPr>
            <p:cNvPr id="42" name="TextBox 41">
              <a:extLst>
                <a:ext uri="{FF2B5EF4-FFF2-40B4-BE49-F238E27FC236}">
                  <a16:creationId xmlns:a16="http://schemas.microsoft.com/office/drawing/2014/main" id="{31F759AC-1C6B-604A-80EC-FDC1745B2CCD}"/>
                </a:ext>
              </a:extLst>
            </p:cNvPr>
            <p:cNvSpPr txBox="1"/>
            <p:nvPr/>
          </p:nvSpPr>
          <p:spPr>
            <a:xfrm>
              <a:off x="19043374" y="7221768"/>
              <a:ext cx="3625090" cy="1169551"/>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es-ES" sz="3800">
                  <a:solidFill>
                    <a:srgbClr val="5E6869"/>
                  </a:solidFill>
                  <a:latin typeface="Community Light" panose="02000303040000020003" pitchFamily="2" charset="0"/>
                  <a:cs typeface="Arial" panose="020B0604020202020204" pitchFamily="34" charset="0"/>
                </a:rPr>
                <a:t>veces más</a:t>
              </a:r>
            </a:p>
            <a:p>
              <a:pPr algn="ctr" defTabSz="457096" rtl="0">
                <a:spcBef>
                  <a:spcPct val="0"/>
                </a:spcBef>
                <a:spcAft>
                  <a:spcPct val="0"/>
                </a:spcAft>
                <a:defRPr/>
              </a:pPr>
              <a:r>
                <a:rPr lang="es-ES" sz="3800">
                  <a:solidFill>
                    <a:srgbClr val="5E6869"/>
                  </a:solidFill>
                  <a:latin typeface="Community Light" panose="02000303040000020003" pitchFamily="2" charset="0"/>
                  <a:cs typeface="Arial" panose="020B0604020202020204" pitchFamily="34" charset="0"/>
                </a:rPr>
                <a:t>en LinkedIn Learning</a:t>
              </a:r>
            </a:p>
          </p:txBody>
        </p:sp>
        <p:sp>
          <p:nvSpPr>
            <p:cNvPr id="43" name="TextBox 42">
              <a:extLst>
                <a:ext uri="{FF2B5EF4-FFF2-40B4-BE49-F238E27FC236}">
                  <a16:creationId xmlns:a16="http://schemas.microsoft.com/office/drawing/2014/main" id="{BA9339E9-FC39-9D41-B9E0-2BFA693A8A74}"/>
                </a:ext>
              </a:extLst>
            </p:cNvPr>
            <p:cNvSpPr txBox="1"/>
            <p:nvPr/>
          </p:nvSpPr>
          <p:spPr>
            <a:xfrm>
              <a:off x="18651756" y="5091958"/>
              <a:ext cx="4408325" cy="2462213"/>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es-ES" sz="16000" dirty="0">
                  <a:solidFill>
                    <a:srgbClr val="0664C2"/>
                  </a:solidFill>
                  <a:latin typeface="Community Light" panose="02000303040000020003" pitchFamily="2" charset="0"/>
                  <a:cs typeface="AvenirNext LT Pro Regular"/>
                </a:rPr>
                <a:t>1,5</a:t>
              </a:r>
            </a:p>
          </p:txBody>
        </p:sp>
      </p:grpSp>
      <p:sp>
        <p:nvSpPr>
          <p:cNvPr id="37" name="TextBox 36">
            <a:extLst>
              <a:ext uri="{FF2B5EF4-FFF2-40B4-BE49-F238E27FC236}">
                <a16:creationId xmlns:a16="http://schemas.microsoft.com/office/drawing/2014/main" id="{9C1F6B4A-1C57-C744-9383-3664CE91F707}"/>
              </a:ext>
            </a:extLst>
          </p:cNvPr>
          <p:cNvSpPr txBox="1"/>
          <p:nvPr/>
        </p:nvSpPr>
        <p:spPr>
          <a:xfrm>
            <a:off x="7848211" y="2012496"/>
            <a:ext cx="9457093" cy="9417963"/>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dirty="0">
                <a:solidFill>
                  <a:srgbClr val="5E6869"/>
                </a:solidFill>
                <a:latin typeface="Community Light"/>
                <a:cs typeface="Arial"/>
              </a:rPr>
              <a:t>Algunas administraciones públicas se saltan este paso intencionadamente. Sin embargo, nuestros estudios demuestran que pedir a los empleados que vinculen su perfil de LinkedIn genera mayor interacción.</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dirty="0">
                <a:solidFill>
                  <a:srgbClr val="5E6869"/>
                </a:solidFill>
                <a:latin typeface="Community Light"/>
                <a:cs typeface="Arial"/>
              </a:rPr>
              <a:t>¿Por qué? Porque de esta manera nuestras recomendaciones de contenido son más acertadas y los usuarios pueden aprovechar las funcionalidades sociales (como el panel de preguntas). Además, dispones de otro canal para la formación (</a:t>
            </a:r>
            <a:r>
              <a:rPr lang="es-ES" sz="3600" dirty="0" err="1">
                <a:solidFill>
                  <a:srgbClr val="5E6869"/>
                </a:solidFill>
                <a:latin typeface="Community Light"/>
                <a:cs typeface="Arial"/>
              </a:rPr>
              <a:t>LinkedIn.com</a:t>
            </a:r>
            <a:r>
              <a:rPr lang="es-ES" sz="3600" dirty="0">
                <a:solidFill>
                  <a:srgbClr val="5E6869"/>
                </a:solidFill>
                <a:latin typeface="Community Light"/>
                <a:cs typeface="Arial"/>
              </a:rPr>
              <a:t>) y otras ventajas.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dirty="0">
                <a:solidFill>
                  <a:srgbClr val="5E6869"/>
                </a:solidFill>
                <a:latin typeface="Community Light"/>
                <a:cs typeface="Arial"/>
              </a:rPr>
              <a:t>¿No te conviene vincular los perfiles? </a:t>
            </a:r>
          </a:p>
          <a:p>
            <a:pPr defTabSz="1828514">
              <a:spcBef>
                <a:spcPct val="0"/>
              </a:spcBef>
              <a:spcAft>
                <a:spcPct val="0"/>
              </a:spcAft>
              <a:defRPr/>
            </a:pPr>
            <a:endParaRPr lang="en-US" sz="3600" dirty="0">
              <a:solidFill>
                <a:srgbClr val="5E6869"/>
              </a:solidFill>
              <a:latin typeface="Community Light"/>
              <a:cs typeface="Arial"/>
            </a:endParaRPr>
          </a:p>
          <a:p>
            <a:pPr defTabSz="1828514" rtl="0">
              <a:spcBef>
                <a:spcPct val="0"/>
              </a:spcBef>
              <a:spcAft>
                <a:spcPct val="0"/>
              </a:spcAft>
              <a:defRPr/>
            </a:pPr>
            <a:r>
              <a:rPr lang="es-ES" sz="3600" dirty="0">
                <a:solidFill>
                  <a:srgbClr val="5E6869"/>
                </a:solidFill>
                <a:latin typeface="Community Light"/>
                <a:cs typeface="Arial"/>
              </a:rPr>
              <a:t>No hay problema. Sigue otras estrategias de esta guía para promover un uso eficaz en tu organización.</a:t>
            </a:r>
          </a:p>
        </p:txBody>
      </p:sp>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sp>
        <p:nvSpPr>
          <p:cNvPr id="32" name="TextBox 31">
            <a:extLst>
              <a:ext uri="{FF2B5EF4-FFF2-40B4-BE49-F238E27FC236}">
                <a16:creationId xmlns:a16="http://schemas.microsoft.com/office/drawing/2014/main" id="{3CE15BAD-45B7-9B43-8EBD-0FA765AC2DEF}"/>
              </a:ext>
            </a:extLst>
          </p:cNvPr>
          <p:cNvSpPr txBox="1"/>
          <p:nvPr/>
        </p:nvSpPr>
        <p:spPr>
          <a:xfrm>
            <a:off x="19043374" y="3139121"/>
            <a:ext cx="3625090" cy="1754326"/>
          </a:xfrm>
          <a:prstGeom prst="rect">
            <a:avLst/>
          </a:prstGeom>
        </p:spPr>
        <p:txBody>
          <a:bodyPr vert="horz" wrap="square" lIns="0" tIns="0" rIns="0" bIns="0" rtlCol="0">
            <a:spAutoFit/>
          </a:bodyPr>
          <a:lstStyle>
            <a:defPPr>
              <a:defRPr lang="en-US"/>
            </a:defPPr>
          </a:lstStyle>
          <a:p>
            <a:pPr algn="ctr" defTabSz="457096" rtl="0">
              <a:spcBef>
                <a:spcPct val="0"/>
              </a:spcBef>
              <a:spcAft>
                <a:spcPct val="0"/>
              </a:spcAft>
              <a:defRPr/>
            </a:pPr>
            <a:r>
              <a:rPr lang="es-ES" sz="3800">
                <a:solidFill>
                  <a:srgbClr val="5E6869"/>
                </a:solidFill>
                <a:latin typeface="Community Light" panose="02000303040000020003" pitchFamily="2" charset="0"/>
                <a:cs typeface="Arial" panose="020B0604020202020204" pitchFamily="34" charset="0"/>
              </a:rPr>
              <a:t>Los usuarios que vinculan</a:t>
            </a:r>
            <a:br>
              <a:rPr lang="en-US" sz="3800" dirty="0">
                <a:solidFill>
                  <a:srgbClr val="5E6869"/>
                </a:solidFill>
                <a:latin typeface="Community Light" panose="02000303040000020003" pitchFamily="2" charset="0"/>
                <a:cs typeface="Arial" panose="020B0604020202020204" pitchFamily="34" charset="0"/>
              </a:rPr>
            </a:br>
            <a:r>
              <a:rPr lang="es-ES" sz="3800">
                <a:solidFill>
                  <a:srgbClr val="5E6869"/>
                </a:solidFill>
                <a:latin typeface="Community Light" panose="02000303040000020003" pitchFamily="2" charset="0"/>
                <a:cs typeface="Arial" panose="020B0604020202020204" pitchFamily="34" charset="0"/>
              </a:rPr>
              <a:t>sus perfiles interactúan</a:t>
            </a:r>
          </a:p>
        </p:txBody>
      </p:sp>
      <p:grpSp>
        <p:nvGrpSpPr>
          <p:cNvPr id="34" name="Group 33">
            <a:extLst>
              <a:ext uri="{FF2B5EF4-FFF2-40B4-BE49-F238E27FC236}">
                <a16:creationId xmlns:a16="http://schemas.microsoft.com/office/drawing/2014/main" id="{1C73E7C5-EAF5-D449-BE3A-737A4330FFFA}"/>
              </a:ext>
            </a:extLst>
          </p:cNvPr>
          <p:cNvGrpSpPr/>
          <p:nvPr/>
        </p:nvGrpSpPr>
        <p:grpSpPr>
          <a:xfrm>
            <a:off x="1050539" y="1452561"/>
            <a:ext cx="4437408" cy="4829700"/>
            <a:chOff x="1352331" y="4440243"/>
            <a:chExt cx="4437408" cy="4829700"/>
          </a:xfrm>
        </p:grpSpPr>
        <p:sp>
          <p:nvSpPr>
            <p:cNvPr id="35" name="Rectangle 34">
              <a:extLst>
                <a:ext uri="{FF2B5EF4-FFF2-40B4-BE49-F238E27FC236}">
                  <a16:creationId xmlns:a16="http://schemas.microsoft.com/office/drawing/2014/main" id="{2F526CA9-E580-304B-8474-B9D560354268}"/>
                </a:ext>
              </a:extLst>
            </p:cNvPr>
            <p:cNvSpPr/>
            <p:nvPr/>
          </p:nvSpPr>
          <p:spPr>
            <a:xfrm>
              <a:off x="1352331" y="4440243"/>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dirty="0">
                  <a:solidFill>
                    <a:srgbClr val="0664C2"/>
                  </a:solidFill>
                  <a:latin typeface="Community" panose="02000303040000020003" pitchFamily="2" charset="0"/>
                  <a:cs typeface="Arial"/>
                </a:rPr>
                <a:t>Estrategia de administración 2</a:t>
              </a:r>
            </a:p>
          </p:txBody>
        </p:sp>
        <p:sp>
          <p:nvSpPr>
            <p:cNvPr id="36" name="Rectangle 35">
              <a:extLst>
                <a:ext uri="{FF2B5EF4-FFF2-40B4-BE49-F238E27FC236}">
                  <a16:creationId xmlns:a16="http://schemas.microsoft.com/office/drawing/2014/main" id="{2EB8E8C9-7DFA-A54D-B43F-8157687C56BC}"/>
                </a:ext>
              </a:extLst>
            </p:cNvPr>
            <p:cNvSpPr/>
            <p:nvPr/>
          </p:nvSpPr>
          <p:spPr>
            <a:xfrm>
              <a:off x="1352331" y="6138934"/>
              <a:ext cx="4400545" cy="31310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7700" dirty="0">
                  <a:solidFill>
                    <a:srgbClr val="0465C3"/>
                  </a:solidFill>
                  <a:latin typeface="Community Light"/>
                  <a:cs typeface="Arial"/>
                </a:rPr>
                <a:t>Vincula los perfiles</a:t>
              </a:r>
            </a:p>
          </p:txBody>
        </p:sp>
        <p:cxnSp>
          <p:nvCxnSpPr>
            <p:cNvPr id="39" name="Straight Connector 38">
              <a:extLst>
                <a:ext uri="{FF2B5EF4-FFF2-40B4-BE49-F238E27FC236}">
                  <a16:creationId xmlns:a16="http://schemas.microsoft.com/office/drawing/2014/main" id="{21D3CD8A-DC5C-EF47-9FE1-36E737B9020F}"/>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73326460"/>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pic>
        <p:nvPicPr>
          <p:cNvPr id="47" name="Picture 46" descr="A close up of a sign&#10;&#10;Description automatically generated">
            <a:extLst>
              <a:ext uri="{FF2B5EF4-FFF2-40B4-BE49-F238E27FC236}">
                <a16:creationId xmlns:a16="http://schemas.microsoft.com/office/drawing/2014/main" id="{751ADDD3-DFA6-A94E-B203-0915D6765561}"/>
              </a:ext>
            </a:extLst>
          </p:cNvPr>
          <p:cNvPicPr>
            <a:picLocks noChangeAspect="1"/>
          </p:cNvPicPr>
          <p:nvPr/>
        </p:nvPicPr>
        <p:blipFill>
          <a:blip r:embed="rId4"/>
          <a:stretch>
            <a:fillRect/>
          </a:stretch>
        </p:blipFill>
        <p:spPr>
          <a:xfrm>
            <a:off x="20944324" y="12888051"/>
            <a:ext cx="2090518" cy="287078"/>
          </a:xfrm>
          <a:prstGeom prst="rect">
            <a:avLst/>
          </a:prstGeom>
        </p:spPr>
      </p:pic>
      <p:grpSp>
        <p:nvGrpSpPr>
          <p:cNvPr id="2" name="Group 1">
            <a:extLst>
              <a:ext uri="{FF2B5EF4-FFF2-40B4-BE49-F238E27FC236}">
                <a16:creationId xmlns:a16="http://schemas.microsoft.com/office/drawing/2014/main" id="{0DC96EFC-EDE0-2F4D-9E9D-3924AE4D524C}"/>
              </a:ext>
            </a:extLst>
          </p:cNvPr>
          <p:cNvGrpSpPr/>
          <p:nvPr/>
        </p:nvGrpSpPr>
        <p:grpSpPr>
          <a:xfrm>
            <a:off x="16109781" y="2012495"/>
            <a:ext cx="6937855" cy="9090201"/>
            <a:chOff x="16109781" y="3079003"/>
            <a:chExt cx="6937855" cy="9090201"/>
          </a:xfrm>
        </p:grpSpPr>
        <p:sp>
          <p:nvSpPr>
            <p:cNvPr id="52" name="TextBox 51">
              <a:extLst>
                <a:ext uri="{FF2B5EF4-FFF2-40B4-BE49-F238E27FC236}">
                  <a16:creationId xmlns:a16="http://schemas.microsoft.com/office/drawing/2014/main" id="{09C25020-285B-884C-A2CA-5F9612D8600E}"/>
                </a:ext>
              </a:extLst>
            </p:cNvPr>
            <p:cNvSpPr txBox="1"/>
            <p:nvPr/>
          </p:nvSpPr>
          <p:spPr>
            <a:xfrm>
              <a:off x="16109781" y="3079003"/>
              <a:ext cx="6181793" cy="2831544"/>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4600" dirty="0">
                  <a:solidFill>
                    <a:srgbClr val="0664C2"/>
                  </a:solidFill>
                  <a:latin typeface="Community Light" panose="02000303040000020003" pitchFamily="2" charset="0"/>
                  <a:cs typeface="Arial" panose="020B0604020202020204" pitchFamily="34" charset="0"/>
                </a:rPr>
                <a:t>Una formación completa gracias a los datos de la red de LinkedIn:</a:t>
              </a:r>
            </a:p>
          </p:txBody>
        </p:sp>
        <p:sp>
          <p:nvSpPr>
            <p:cNvPr id="53" name="TextBox 52">
              <a:extLst>
                <a:ext uri="{FF2B5EF4-FFF2-40B4-BE49-F238E27FC236}">
                  <a16:creationId xmlns:a16="http://schemas.microsoft.com/office/drawing/2014/main" id="{60EE3EC8-8B52-D349-BC98-4EF3D08FD330}"/>
                </a:ext>
              </a:extLst>
            </p:cNvPr>
            <p:cNvSpPr txBox="1"/>
            <p:nvPr/>
          </p:nvSpPr>
          <p:spPr>
            <a:xfrm>
              <a:off x="16891593" y="6451900"/>
              <a:ext cx="6142985" cy="104644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3400">
                  <a:solidFill>
                    <a:srgbClr val="5E6869"/>
                  </a:solidFill>
                  <a:latin typeface="Community Light" panose="02000303040000020003" pitchFamily="2" charset="0"/>
                  <a:cs typeface="Arial" panose="020B0604020202020204" pitchFamily="34" charset="0"/>
                </a:rPr>
                <a:t>Inicio de sesión más rápido, directamente desde LinkedIn.com</a:t>
              </a:r>
            </a:p>
          </p:txBody>
        </p:sp>
        <p:sp>
          <p:nvSpPr>
            <p:cNvPr id="54" name="TextBox 53">
              <a:extLst>
                <a:ext uri="{FF2B5EF4-FFF2-40B4-BE49-F238E27FC236}">
                  <a16:creationId xmlns:a16="http://schemas.microsoft.com/office/drawing/2014/main" id="{C28145C2-F91F-D94C-ACFB-8B065D762731}"/>
                </a:ext>
              </a:extLst>
            </p:cNvPr>
            <p:cNvSpPr txBox="1"/>
            <p:nvPr/>
          </p:nvSpPr>
          <p:spPr>
            <a:xfrm>
              <a:off x="16893476" y="7660041"/>
              <a:ext cx="6154160" cy="156966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3400">
                  <a:solidFill>
                    <a:srgbClr val="5E6869"/>
                  </a:solidFill>
                  <a:latin typeface="Community Light" panose="02000303040000020003" pitchFamily="2" charset="0"/>
                  <a:cs typeface="Arial" panose="020B0604020202020204" pitchFamily="34" charset="0"/>
                </a:rPr>
                <a:t>Recomendaciones de cursos más personalizadas en función del cargo, las aptitudes y el sector</a:t>
              </a:r>
            </a:p>
          </p:txBody>
        </p:sp>
        <p:sp>
          <p:nvSpPr>
            <p:cNvPr id="55" name="TextBox 54">
              <a:extLst>
                <a:ext uri="{FF2B5EF4-FFF2-40B4-BE49-F238E27FC236}">
                  <a16:creationId xmlns:a16="http://schemas.microsoft.com/office/drawing/2014/main" id="{2DF268C0-6576-0A4E-A5C9-1497C629C55B}"/>
                </a:ext>
              </a:extLst>
            </p:cNvPr>
            <p:cNvSpPr txBox="1"/>
            <p:nvPr/>
          </p:nvSpPr>
          <p:spPr>
            <a:xfrm>
              <a:off x="16891591" y="10599544"/>
              <a:ext cx="6018094" cy="156966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3400">
                  <a:solidFill>
                    <a:srgbClr val="5E6869"/>
                  </a:solidFill>
                  <a:latin typeface="Community Light" panose="02000303040000020003" pitchFamily="2" charset="0"/>
                  <a:cs typeface="Arial" panose="020B0604020202020204" pitchFamily="34" charset="0"/>
                </a:rPr>
                <a:t>Opción de ver cursos desde en el feed de LinkedIn para no dejar de aprender</a:t>
              </a:r>
            </a:p>
          </p:txBody>
        </p:sp>
        <p:grpSp>
          <p:nvGrpSpPr>
            <p:cNvPr id="56" name="Group 55">
              <a:extLst>
                <a:ext uri="{FF2B5EF4-FFF2-40B4-BE49-F238E27FC236}">
                  <a16:creationId xmlns:a16="http://schemas.microsoft.com/office/drawing/2014/main" id="{79DE5436-EA88-044D-9847-4BFB5BCF8A3F}"/>
                </a:ext>
              </a:extLst>
            </p:cNvPr>
            <p:cNvGrpSpPr/>
            <p:nvPr/>
          </p:nvGrpSpPr>
          <p:grpSpPr>
            <a:xfrm>
              <a:off x="16125485" y="6408145"/>
              <a:ext cx="584698" cy="587024"/>
              <a:chOff x="1302434" y="7529266"/>
              <a:chExt cx="584775" cy="587101"/>
            </a:xfrm>
          </p:grpSpPr>
          <p:sp>
            <p:nvSpPr>
              <p:cNvPr id="57" name="Oval 56">
                <a:extLst>
                  <a:ext uri="{FF2B5EF4-FFF2-40B4-BE49-F238E27FC236}">
                    <a16:creationId xmlns:a16="http://schemas.microsoft.com/office/drawing/2014/main" id="{EF6CC7D2-7C2C-024C-BE47-A14A54B99526}"/>
                  </a:ext>
                </a:extLst>
              </p:cNvPr>
              <p:cNvSpPr/>
              <p:nvPr/>
            </p:nvSpPr>
            <p:spPr>
              <a:xfrm>
                <a:off x="1302434" y="7529266"/>
                <a:ext cx="584775" cy="584775"/>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58" name="TextBox 57">
                <a:extLst>
                  <a:ext uri="{FF2B5EF4-FFF2-40B4-BE49-F238E27FC236}">
                    <a16:creationId xmlns:a16="http://schemas.microsoft.com/office/drawing/2014/main" id="{FA72439D-C35D-6E42-AD36-208AFF21B695}"/>
                  </a:ext>
                </a:extLst>
              </p:cNvPr>
              <p:cNvSpPr txBox="1"/>
              <p:nvPr/>
            </p:nvSpPr>
            <p:spPr>
              <a:xfrm>
                <a:off x="1427342" y="7531516"/>
                <a:ext cx="334956" cy="584851"/>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es-ES" sz="3800">
                    <a:solidFill>
                      <a:srgbClr val="0664C2"/>
                    </a:solidFill>
                    <a:latin typeface="Community" panose="02000303040000020003" pitchFamily="2" charset="0"/>
                    <a:cs typeface="AvenirNext LT Pro Regular"/>
                  </a:rPr>
                  <a:t>1</a:t>
                </a:r>
              </a:p>
            </p:txBody>
          </p:sp>
        </p:grpSp>
        <p:grpSp>
          <p:nvGrpSpPr>
            <p:cNvPr id="59" name="Group 58">
              <a:extLst>
                <a:ext uri="{FF2B5EF4-FFF2-40B4-BE49-F238E27FC236}">
                  <a16:creationId xmlns:a16="http://schemas.microsoft.com/office/drawing/2014/main" id="{7E2658FE-556D-FB4D-BEFB-AD4A9B8A1108}"/>
                </a:ext>
              </a:extLst>
            </p:cNvPr>
            <p:cNvGrpSpPr/>
            <p:nvPr/>
          </p:nvGrpSpPr>
          <p:grpSpPr>
            <a:xfrm>
              <a:off x="16123265" y="7622222"/>
              <a:ext cx="584698" cy="587024"/>
              <a:chOff x="1302434" y="7529266"/>
              <a:chExt cx="584775" cy="587101"/>
            </a:xfrm>
          </p:grpSpPr>
          <p:sp>
            <p:nvSpPr>
              <p:cNvPr id="60" name="Oval 59">
                <a:extLst>
                  <a:ext uri="{FF2B5EF4-FFF2-40B4-BE49-F238E27FC236}">
                    <a16:creationId xmlns:a16="http://schemas.microsoft.com/office/drawing/2014/main" id="{491F5748-02D2-A243-89DD-414C0F8F4469}"/>
                  </a:ext>
                </a:extLst>
              </p:cNvPr>
              <p:cNvSpPr/>
              <p:nvPr/>
            </p:nvSpPr>
            <p:spPr>
              <a:xfrm>
                <a:off x="1302434" y="7529266"/>
                <a:ext cx="584775" cy="584775"/>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dirty="0">
                  <a:solidFill>
                    <a:srgbClr val="FDFAF5"/>
                  </a:solidFill>
                  <a:latin typeface="Arial" panose="020B0604020202020204" pitchFamily="34" charset="0"/>
                </a:endParaRPr>
              </a:p>
            </p:txBody>
          </p:sp>
          <p:sp>
            <p:nvSpPr>
              <p:cNvPr id="61" name="TextBox 60">
                <a:extLst>
                  <a:ext uri="{FF2B5EF4-FFF2-40B4-BE49-F238E27FC236}">
                    <a16:creationId xmlns:a16="http://schemas.microsoft.com/office/drawing/2014/main" id="{2FD3C181-5141-F244-B5B9-B35E4301F0C0}"/>
                  </a:ext>
                </a:extLst>
              </p:cNvPr>
              <p:cNvSpPr txBox="1"/>
              <p:nvPr/>
            </p:nvSpPr>
            <p:spPr>
              <a:xfrm>
                <a:off x="1427342" y="7531516"/>
                <a:ext cx="334956" cy="584851"/>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es-ES" sz="3800">
                    <a:solidFill>
                      <a:srgbClr val="0664C2"/>
                    </a:solidFill>
                    <a:latin typeface="Community" panose="02000303040000020003" pitchFamily="2" charset="0"/>
                    <a:cs typeface="AvenirNext LT Pro Regular"/>
                  </a:rPr>
                  <a:t>2</a:t>
                </a:r>
              </a:p>
            </p:txBody>
          </p:sp>
        </p:grpSp>
        <p:grpSp>
          <p:nvGrpSpPr>
            <p:cNvPr id="62" name="Group 61">
              <a:extLst>
                <a:ext uri="{FF2B5EF4-FFF2-40B4-BE49-F238E27FC236}">
                  <a16:creationId xmlns:a16="http://schemas.microsoft.com/office/drawing/2014/main" id="{D01514E2-9E27-7342-AD80-6425AC912ECD}"/>
                </a:ext>
              </a:extLst>
            </p:cNvPr>
            <p:cNvGrpSpPr/>
            <p:nvPr/>
          </p:nvGrpSpPr>
          <p:grpSpPr>
            <a:xfrm>
              <a:off x="16110207" y="9327598"/>
              <a:ext cx="584698" cy="587024"/>
              <a:chOff x="1302434" y="7529266"/>
              <a:chExt cx="584775" cy="587101"/>
            </a:xfrm>
          </p:grpSpPr>
          <p:sp>
            <p:nvSpPr>
              <p:cNvPr id="63" name="Oval 62">
                <a:extLst>
                  <a:ext uri="{FF2B5EF4-FFF2-40B4-BE49-F238E27FC236}">
                    <a16:creationId xmlns:a16="http://schemas.microsoft.com/office/drawing/2014/main" id="{00787338-071B-DB45-A4FF-9716C460BB48}"/>
                  </a:ext>
                </a:extLst>
              </p:cNvPr>
              <p:cNvSpPr/>
              <p:nvPr/>
            </p:nvSpPr>
            <p:spPr>
              <a:xfrm>
                <a:off x="1302434" y="7529266"/>
                <a:ext cx="584775" cy="584775"/>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a:solidFill>
                    <a:srgbClr val="FDFAF5"/>
                  </a:solidFill>
                  <a:latin typeface="Arial" panose="020B0604020202020204" pitchFamily="34" charset="0"/>
                </a:endParaRPr>
              </a:p>
            </p:txBody>
          </p:sp>
          <p:sp>
            <p:nvSpPr>
              <p:cNvPr id="64" name="TextBox 63">
                <a:extLst>
                  <a:ext uri="{FF2B5EF4-FFF2-40B4-BE49-F238E27FC236}">
                    <a16:creationId xmlns:a16="http://schemas.microsoft.com/office/drawing/2014/main" id="{8979B425-B77C-BB46-B40A-E0DCEC71B6BF}"/>
                  </a:ext>
                </a:extLst>
              </p:cNvPr>
              <p:cNvSpPr txBox="1"/>
              <p:nvPr/>
            </p:nvSpPr>
            <p:spPr>
              <a:xfrm>
                <a:off x="1427342" y="7531516"/>
                <a:ext cx="334956" cy="584851"/>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es-ES" sz="3800">
                    <a:solidFill>
                      <a:srgbClr val="0664C2"/>
                    </a:solidFill>
                    <a:latin typeface="Community" panose="02000303040000020003" pitchFamily="2" charset="0"/>
                    <a:cs typeface="AvenirNext LT Pro Regular"/>
                  </a:rPr>
                  <a:t>3</a:t>
                </a:r>
              </a:p>
            </p:txBody>
          </p:sp>
        </p:grpSp>
        <p:sp>
          <p:nvSpPr>
            <p:cNvPr id="65" name="TextBox 64">
              <a:extLst>
                <a:ext uri="{FF2B5EF4-FFF2-40B4-BE49-F238E27FC236}">
                  <a16:creationId xmlns:a16="http://schemas.microsoft.com/office/drawing/2014/main" id="{E8F29CBD-5398-7342-A1E9-B07B53623F28}"/>
                </a:ext>
              </a:extLst>
            </p:cNvPr>
            <p:cNvSpPr txBox="1"/>
            <p:nvPr/>
          </p:nvSpPr>
          <p:spPr>
            <a:xfrm>
              <a:off x="16891587" y="9391402"/>
              <a:ext cx="6127713" cy="1046440"/>
            </a:xfrm>
            <a:prstGeom prst="rect">
              <a:avLst/>
            </a:prstGeom>
          </p:spPr>
          <p:txBody>
            <a:bodyPr vert="horz" wrap="square" lIns="0" tIns="0" rIns="0" bIns="0" rtlCol="0">
              <a:spAutoFit/>
            </a:bodyPr>
            <a:lstStyle>
              <a:defPPr>
                <a:defRPr lang="en-US"/>
              </a:defPPr>
            </a:lstStyle>
            <a:p>
              <a:pPr defTabSz="914012" rtl="0">
                <a:spcBef>
                  <a:spcPct val="0"/>
                </a:spcBef>
                <a:spcAft>
                  <a:spcPct val="0"/>
                </a:spcAft>
                <a:defRPr/>
              </a:pPr>
              <a:r>
                <a:rPr lang="es-ES" sz="3400">
                  <a:solidFill>
                    <a:srgbClr val="5E6869"/>
                  </a:solidFill>
                  <a:latin typeface="Community Light" panose="02000303040000020003" pitchFamily="2" charset="0"/>
                  <a:cs typeface="Arial" panose="020B0604020202020204" pitchFamily="34" charset="0"/>
                </a:rPr>
                <a:t>Acceso al panel de preguntas con instructores del curso</a:t>
              </a:r>
            </a:p>
          </p:txBody>
        </p:sp>
        <p:grpSp>
          <p:nvGrpSpPr>
            <p:cNvPr id="66" name="Group 65">
              <a:extLst>
                <a:ext uri="{FF2B5EF4-FFF2-40B4-BE49-F238E27FC236}">
                  <a16:creationId xmlns:a16="http://schemas.microsoft.com/office/drawing/2014/main" id="{A219F789-6108-9F4A-875C-D58C80199ED3}"/>
                </a:ext>
              </a:extLst>
            </p:cNvPr>
            <p:cNvGrpSpPr/>
            <p:nvPr/>
          </p:nvGrpSpPr>
          <p:grpSpPr>
            <a:xfrm>
              <a:off x="16110207" y="10558748"/>
              <a:ext cx="584698" cy="587027"/>
              <a:chOff x="1302434" y="7529266"/>
              <a:chExt cx="584775" cy="587104"/>
            </a:xfrm>
          </p:grpSpPr>
          <p:sp>
            <p:nvSpPr>
              <p:cNvPr id="67" name="Oval 66">
                <a:extLst>
                  <a:ext uri="{FF2B5EF4-FFF2-40B4-BE49-F238E27FC236}">
                    <a16:creationId xmlns:a16="http://schemas.microsoft.com/office/drawing/2014/main" id="{D2BC3669-52FD-AD43-8D13-CB66DCF45FB3}"/>
                  </a:ext>
                </a:extLst>
              </p:cNvPr>
              <p:cNvSpPr/>
              <p:nvPr/>
            </p:nvSpPr>
            <p:spPr>
              <a:xfrm>
                <a:off x="1302434" y="7529266"/>
                <a:ext cx="584775" cy="584775"/>
              </a:xfrm>
              <a:prstGeom prst="ellipse">
                <a:avLst/>
              </a:prstGeom>
              <a:solidFill>
                <a:srgbClr val="DBE6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stStyle>
              <a:p>
                <a:pPr algn="ctr" defTabSz="1828478">
                  <a:defRPr/>
                </a:pPr>
                <a:endParaRPr lang="en-US" sz="7546" dirty="0">
                  <a:solidFill>
                    <a:srgbClr val="FDFAF5"/>
                  </a:solidFill>
                  <a:latin typeface="Arial" panose="020B0604020202020204" pitchFamily="34" charset="0"/>
                </a:endParaRPr>
              </a:p>
            </p:txBody>
          </p:sp>
          <p:sp>
            <p:nvSpPr>
              <p:cNvPr id="68" name="TextBox 67">
                <a:extLst>
                  <a:ext uri="{FF2B5EF4-FFF2-40B4-BE49-F238E27FC236}">
                    <a16:creationId xmlns:a16="http://schemas.microsoft.com/office/drawing/2014/main" id="{19895DAA-EB22-DD41-B5D9-2426B8CDA107}"/>
                  </a:ext>
                </a:extLst>
              </p:cNvPr>
              <p:cNvSpPr txBox="1"/>
              <p:nvPr/>
            </p:nvSpPr>
            <p:spPr>
              <a:xfrm>
                <a:off x="1427342" y="7531518"/>
                <a:ext cx="334956" cy="584852"/>
              </a:xfrm>
              <a:prstGeom prst="rect">
                <a:avLst/>
              </a:prstGeom>
            </p:spPr>
            <p:txBody>
              <a:bodyPr vert="horz" wrap="square" lIns="0" tIns="0" rIns="0" bIns="0" rtlCol="0">
                <a:spAutoFit/>
              </a:bodyPr>
              <a:lstStyle>
                <a:defPPr>
                  <a:defRPr lang="en-US"/>
                </a:defPPr>
              </a:lstStyle>
              <a:p>
                <a:pPr algn="ctr" defTabSz="457096" rtl="0">
                  <a:spcBef>
                    <a:spcPct val="20000"/>
                  </a:spcBef>
                  <a:buClr>
                    <a:srgbClr val="44712E"/>
                  </a:buClr>
                  <a:defRPr/>
                </a:pPr>
                <a:r>
                  <a:rPr lang="es-ES" sz="3800">
                    <a:solidFill>
                      <a:srgbClr val="0664C2"/>
                    </a:solidFill>
                    <a:latin typeface="Community" panose="02000303040000020003" pitchFamily="2" charset="0"/>
                    <a:cs typeface="AvenirNext LT Pro Regular"/>
                  </a:rPr>
                  <a:t>4</a:t>
                </a:r>
              </a:p>
            </p:txBody>
          </p:sp>
        </p:grpSp>
      </p:grpSp>
      <p:grpSp>
        <p:nvGrpSpPr>
          <p:cNvPr id="5" name="Group 4">
            <a:extLst>
              <a:ext uri="{FF2B5EF4-FFF2-40B4-BE49-F238E27FC236}">
                <a16:creationId xmlns:a16="http://schemas.microsoft.com/office/drawing/2014/main" id="{AFAE9D13-8B78-A54F-A366-A82682610978}"/>
              </a:ext>
            </a:extLst>
          </p:cNvPr>
          <p:cNvGrpSpPr/>
          <p:nvPr/>
        </p:nvGrpSpPr>
        <p:grpSpPr>
          <a:xfrm>
            <a:off x="6826068" y="2012495"/>
            <a:ext cx="11191116" cy="8450400"/>
            <a:chOff x="6826068" y="2012495"/>
            <a:chExt cx="11191116" cy="8450400"/>
          </a:xfrm>
        </p:grpSpPr>
        <p:graphicFrame>
          <p:nvGraphicFramePr>
            <p:cNvPr id="70" name="Chart 69">
              <a:extLst>
                <a:ext uri="{FF2B5EF4-FFF2-40B4-BE49-F238E27FC236}">
                  <a16:creationId xmlns:a16="http://schemas.microsoft.com/office/drawing/2014/main" id="{5A328D3B-5CA0-6046-91D4-AC67EAF8EE33}"/>
                </a:ext>
              </a:extLst>
            </p:cNvPr>
            <p:cNvGraphicFramePr/>
            <p:nvPr>
              <p:extLst>
                <p:ext uri="{D42A27DB-BD31-4B8C-83A1-F6EECF244321}">
                  <p14:modId xmlns:p14="http://schemas.microsoft.com/office/powerpoint/2010/main" val="3017702794"/>
                </p:ext>
              </p:extLst>
            </p:nvPr>
          </p:nvGraphicFramePr>
          <p:xfrm>
            <a:off x="6826068" y="3125054"/>
            <a:ext cx="5179123" cy="345274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3" name="Chart 72">
              <a:extLst>
                <a:ext uri="{FF2B5EF4-FFF2-40B4-BE49-F238E27FC236}">
                  <a16:creationId xmlns:a16="http://schemas.microsoft.com/office/drawing/2014/main" id="{6D8D2346-DE81-7046-8C22-57CB1CFCCBAA}"/>
                </a:ext>
              </a:extLst>
            </p:cNvPr>
            <p:cNvGraphicFramePr/>
            <p:nvPr>
              <p:extLst>
                <p:ext uri="{D42A27DB-BD31-4B8C-83A1-F6EECF244321}">
                  <p14:modId xmlns:p14="http://schemas.microsoft.com/office/powerpoint/2010/main" val="1437554650"/>
                </p:ext>
              </p:extLst>
            </p:nvPr>
          </p:nvGraphicFramePr>
          <p:xfrm>
            <a:off x="6826070" y="7010149"/>
            <a:ext cx="5179121" cy="3452746"/>
          </p:xfrm>
          <a:graphic>
            <a:graphicData uri="http://schemas.openxmlformats.org/drawingml/2006/chart">
              <c:chart xmlns:c="http://schemas.openxmlformats.org/drawingml/2006/chart" xmlns:r="http://schemas.openxmlformats.org/officeDocument/2006/relationships" r:id="rId6"/>
            </a:graphicData>
          </a:graphic>
        </p:graphicFrame>
        <p:grpSp>
          <p:nvGrpSpPr>
            <p:cNvPr id="4" name="Group 3">
              <a:extLst>
                <a:ext uri="{FF2B5EF4-FFF2-40B4-BE49-F238E27FC236}">
                  <a16:creationId xmlns:a16="http://schemas.microsoft.com/office/drawing/2014/main" id="{C7E45254-DAB7-2C41-973E-E5CBBBEF2E0A}"/>
                </a:ext>
              </a:extLst>
            </p:cNvPr>
            <p:cNvGrpSpPr/>
            <p:nvPr/>
          </p:nvGrpSpPr>
          <p:grpSpPr>
            <a:xfrm>
              <a:off x="7840433" y="2012495"/>
              <a:ext cx="10176751" cy="7770467"/>
              <a:chOff x="7840433" y="2012495"/>
              <a:chExt cx="10176751" cy="7770467"/>
            </a:xfrm>
          </p:grpSpPr>
          <p:sp>
            <p:nvSpPr>
              <p:cNvPr id="33" name="TextBox 32">
                <a:extLst>
                  <a:ext uri="{FF2B5EF4-FFF2-40B4-BE49-F238E27FC236}">
                    <a16:creationId xmlns:a16="http://schemas.microsoft.com/office/drawing/2014/main" id="{7D12CE6E-4A4C-B440-9427-BDDE8412D301}"/>
                  </a:ext>
                </a:extLst>
              </p:cNvPr>
              <p:cNvSpPr txBox="1"/>
              <p:nvPr/>
            </p:nvSpPr>
            <p:spPr>
              <a:xfrm>
                <a:off x="7840433" y="2012495"/>
                <a:ext cx="10176751" cy="70788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4600">
                    <a:solidFill>
                      <a:srgbClr val="5E6869"/>
                    </a:solidFill>
                    <a:latin typeface="Community" panose="02000303040000020003" pitchFamily="2" charset="0"/>
                    <a:cs typeface="Arial"/>
                  </a:rPr>
                  <a:t>Ventajas</a:t>
                </a:r>
              </a:p>
            </p:txBody>
          </p:sp>
          <p:sp>
            <p:nvSpPr>
              <p:cNvPr id="71" name="TextBox 70">
                <a:extLst>
                  <a:ext uri="{FF2B5EF4-FFF2-40B4-BE49-F238E27FC236}">
                    <a16:creationId xmlns:a16="http://schemas.microsoft.com/office/drawing/2014/main" id="{DA59868A-B723-F740-B0A5-A99B6703F57C}"/>
                  </a:ext>
                </a:extLst>
              </p:cNvPr>
              <p:cNvSpPr txBox="1"/>
              <p:nvPr/>
            </p:nvSpPr>
            <p:spPr>
              <a:xfrm>
                <a:off x="8203809" y="4206921"/>
                <a:ext cx="2410891" cy="1272143"/>
              </a:xfrm>
              <a:prstGeom prst="rect">
                <a:avLst/>
              </a:prstGeom>
            </p:spPr>
            <p:txBody>
              <a:bodyPr vert="horz" wrap="square" lIns="0" tIns="0" rIns="0" bIns="0" rtlCol="0">
                <a:spAutoFit/>
              </a:bodyPr>
              <a:lstStyle>
                <a:defPPr>
                  <a:defRPr lang="en-US"/>
                </a:defPPr>
              </a:lstStyle>
              <a:p>
                <a:pPr algn="ctr" defTabSz="457004" rtl="0">
                  <a:lnSpc>
                    <a:spcPct val="110000"/>
                  </a:lnSpc>
                  <a:spcBef>
                    <a:spcPct val="20000"/>
                  </a:spcBef>
                  <a:spcAft>
                    <a:spcPct val="0"/>
                  </a:spcAft>
                  <a:buClr>
                    <a:srgbClr val="43712E"/>
                  </a:buClr>
                  <a:defRPr/>
                </a:pPr>
                <a:r>
                  <a:rPr lang="es-ES" sz="8000">
                    <a:solidFill>
                      <a:srgbClr val="0664C2"/>
                    </a:solidFill>
                    <a:latin typeface="Community" panose="02000303040000020003" pitchFamily="2" charset="0"/>
                    <a:cs typeface="AvenirNext LT Pro Regular"/>
                  </a:rPr>
                  <a:t>95 %</a:t>
                </a:r>
              </a:p>
            </p:txBody>
          </p:sp>
          <p:sp>
            <p:nvSpPr>
              <p:cNvPr id="72" name="TextBox 71">
                <a:extLst>
                  <a:ext uri="{FF2B5EF4-FFF2-40B4-BE49-F238E27FC236}">
                    <a16:creationId xmlns:a16="http://schemas.microsoft.com/office/drawing/2014/main" id="{A8C641FE-EFE6-794B-8231-55832FB39B85}"/>
                  </a:ext>
                </a:extLst>
              </p:cNvPr>
              <p:cNvSpPr txBox="1"/>
              <p:nvPr/>
            </p:nvSpPr>
            <p:spPr>
              <a:xfrm>
                <a:off x="11456208" y="3273331"/>
                <a:ext cx="3270224" cy="3139321"/>
              </a:xfrm>
              <a:prstGeom prst="rect">
                <a:avLst/>
              </a:prstGeom>
            </p:spPr>
            <p:txBody>
              <a:bodyPr vert="horz" wrap="square" lIns="0" tIns="0" rIns="0" bIns="0" rtlCol="0" anchor="ctr" anchorCtr="0">
                <a:spAutoFit/>
              </a:bodyPr>
              <a:lstStyle>
                <a:defPPr>
                  <a:defRPr lang="en-US"/>
                </a:defPPr>
              </a:lstStyle>
              <a:p>
                <a:pPr defTabSz="457096" rtl="0">
                  <a:spcBef>
                    <a:spcPct val="0"/>
                  </a:spcBef>
                  <a:spcAft>
                    <a:spcPct val="0"/>
                  </a:spcAft>
                  <a:defRPr/>
                </a:pPr>
                <a:r>
                  <a:rPr lang="es-ES" sz="3400">
                    <a:solidFill>
                      <a:srgbClr val="5E6869"/>
                    </a:solidFill>
                    <a:latin typeface="Community Light" panose="02000303040000020003" pitchFamily="2" charset="0"/>
                    <a:cs typeface="Arial" panose="020B0604020202020204" pitchFamily="34" charset="0"/>
                  </a:rPr>
                  <a:t>tasa de activación de usuarios que vinculan sus cuentas desde el principio</a:t>
                </a:r>
              </a:p>
            </p:txBody>
          </p:sp>
          <p:sp>
            <p:nvSpPr>
              <p:cNvPr id="74" name="TextBox 73">
                <a:extLst>
                  <a:ext uri="{FF2B5EF4-FFF2-40B4-BE49-F238E27FC236}">
                    <a16:creationId xmlns:a16="http://schemas.microsoft.com/office/drawing/2014/main" id="{E6A616BB-49C9-6042-B9DA-EF5974D4EA7B}"/>
                  </a:ext>
                </a:extLst>
              </p:cNvPr>
              <p:cNvSpPr txBox="1"/>
              <p:nvPr/>
            </p:nvSpPr>
            <p:spPr>
              <a:xfrm>
                <a:off x="8335137" y="8051036"/>
                <a:ext cx="2137276" cy="1272143"/>
              </a:xfrm>
              <a:prstGeom prst="rect">
                <a:avLst/>
              </a:prstGeom>
            </p:spPr>
            <p:txBody>
              <a:bodyPr vert="horz" wrap="square" lIns="0" tIns="0" rIns="0" bIns="0" rtlCol="0">
                <a:spAutoFit/>
              </a:bodyPr>
              <a:lstStyle>
                <a:defPPr>
                  <a:defRPr lang="en-US"/>
                </a:defPPr>
              </a:lstStyle>
              <a:p>
                <a:pPr algn="ctr" defTabSz="457004" rtl="0">
                  <a:lnSpc>
                    <a:spcPct val="110000"/>
                  </a:lnSpc>
                  <a:spcBef>
                    <a:spcPct val="20000"/>
                  </a:spcBef>
                  <a:spcAft>
                    <a:spcPct val="0"/>
                  </a:spcAft>
                  <a:buClr>
                    <a:srgbClr val="43712E"/>
                  </a:buClr>
                  <a:defRPr/>
                </a:pPr>
                <a:r>
                  <a:rPr lang="es-ES" sz="8000">
                    <a:solidFill>
                      <a:srgbClr val="0664C2"/>
                    </a:solidFill>
                    <a:latin typeface="Community" panose="02000303040000020003" pitchFamily="2" charset="0"/>
                    <a:cs typeface="AvenirNext LT Pro Regular"/>
                  </a:rPr>
                  <a:t>90 %</a:t>
                </a:r>
              </a:p>
            </p:txBody>
          </p:sp>
          <p:sp>
            <p:nvSpPr>
              <p:cNvPr id="75" name="TextBox 74">
                <a:extLst>
                  <a:ext uri="{FF2B5EF4-FFF2-40B4-BE49-F238E27FC236}">
                    <a16:creationId xmlns:a16="http://schemas.microsoft.com/office/drawing/2014/main" id="{5600BE64-A56C-004A-9EC3-6E73F9CE9D5C}"/>
                  </a:ext>
                </a:extLst>
              </p:cNvPr>
              <p:cNvSpPr txBox="1"/>
              <p:nvPr/>
            </p:nvSpPr>
            <p:spPr>
              <a:xfrm>
                <a:off x="11456207" y="7690081"/>
                <a:ext cx="3270224" cy="2092881"/>
              </a:xfrm>
              <a:prstGeom prst="rect">
                <a:avLst/>
              </a:prstGeom>
            </p:spPr>
            <p:txBody>
              <a:bodyPr vert="horz" wrap="square" lIns="0" tIns="0" rIns="0" bIns="0" rtlCol="0" anchor="ctr" anchorCtr="0">
                <a:spAutoFit/>
              </a:bodyPr>
              <a:lstStyle>
                <a:defPPr>
                  <a:defRPr lang="en-US"/>
                </a:defPPr>
              </a:lstStyle>
              <a:p>
                <a:pPr defTabSz="457096" rtl="0">
                  <a:spcBef>
                    <a:spcPct val="0"/>
                  </a:spcBef>
                  <a:spcAft>
                    <a:spcPct val="0"/>
                  </a:spcAft>
                  <a:defRPr/>
                </a:pPr>
                <a:r>
                  <a:rPr lang="es-ES" sz="3400">
                    <a:solidFill>
                      <a:srgbClr val="5E6869"/>
                    </a:solidFill>
                    <a:latin typeface="Community Light" panose="02000303040000020003" pitchFamily="2" charset="0"/>
                    <a:cs typeface="Arial" panose="020B0604020202020204" pitchFamily="34" charset="0"/>
                  </a:rPr>
                  <a:t>de los usuarios que vinculan sus cuentas permanecen conectados a LinkedIn</a:t>
                </a:r>
              </a:p>
            </p:txBody>
          </p:sp>
        </p:grpSp>
      </p:grpSp>
      <p:sp>
        <p:nvSpPr>
          <p:cNvPr id="45" name="Rectangle 44">
            <a:extLst>
              <a:ext uri="{FF2B5EF4-FFF2-40B4-BE49-F238E27FC236}">
                <a16:creationId xmlns:a16="http://schemas.microsoft.com/office/drawing/2014/main" id="{5759C4FC-3D89-8B46-A172-71ACACACCEB1}"/>
              </a:ext>
            </a:extLst>
          </p:cNvPr>
          <p:cNvSpPr/>
          <p:nvPr/>
        </p:nvSpPr>
        <p:spPr>
          <a:xfrm>
            <a:off x="-1" y="-11434"/>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9" name="Group 48">
            <a:extLst>
              <a:ext uri="{FF2B5EF4-FFF2-40B4-BE49-F238E27FC236}">
                <a16:creationId xmlns:a16="http://schemas.microsoft.com/office/drawing/2014/main" id="{61A81FEB-E3D4-C54C-B34B-B4F5E87C12C1}"/>
              </a:ext>
            </a:extLst>
          </p:cNvPr>
          <p:cNvGrpSpPr/>
          <p:nvPr/>
        </p:nvGrpSpPr>
        <p:grpSpPr>
          <a:xfrm>
            <a:off x="1049842" y="1350963"/>
            <a:ext cx="4437408" cy="4931298"/>
            <a:chOff x="1352331" y="4338645"/>
            <a:chExt cx="4437408" cy="4931298"/>
          </a:xfrm>
        </p:grpSpPr>
        <p:sp>
          <p:nvSpPr>
            <p:cNvPr id="50" name="Rectangle 49">
              <a:extLst>
                <a:ext uri="{FF2B5EF4-FFF2-40B4-BE49-F238E27FC236}">
                  <a16:creationId xmlns:a16="http://schemas.microsoft.com/office/drawing/2014/main" id="{13176298-F7B2-DA4D-A00D-914524E96568}"/>
                </a:ext>
              </a:extLst>
            </p:cNvPr>
            <p:cNvSpPr/>
            <p:nvPr/>
          </p:nvSpPr>
          <p:spPr>
            <a:xfrm>
              <a:off x="1352331" y="4338645"/>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dirty="0">
                  <a:solidFill>
                    <a:srgbClr val="0664C2"/>
                  </a:solidFill>
                  <a:latin typeface="Community" panose="02000303040000020003" pitchFamily="2" charset="0"/>
                  <a:cs typeface="Arial"/>
                </a:rPr>
                <a:t>Estrategia de administración 2</a:t>
              </a:r>
            </a:p>
          </p:txBody>
        </p:sp>
        <p:sp>
          <p:nvSpPr>
            <p:cNvPr id="51" name="Rectangle 50">
              <a:extLst>
                <a:ext uri="{FF2B5EF4-FFF2-40B4-BE49-F238E27FC236}">
                  <a16:creationId xmlns:a16="http://schemas.microsoft.com/office/drawing/2014/main" id="{C09706DD-887E-2043-904F-44D82606DE48}"/>
                </a:ext>
              </a:extLst>
            </p:cNvPr>
            <p:cNvSpPr/>
            <p:nvPr/>
          </p:nvSpPr>
          <p:spPr>
            <a:xfrm>
              <a:off x="1352331" y="6138934"/>
              <a:ext cx="4400545" cy="31310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7700" dirty="0">
                  <a:solidFill>
                    <a:srgbClr val="0465C3"/>
                  </a:solidFill>
                  <a:latin typeface="Community Light"/>
                  <a:cs typeface="Arial"/>
                </a:rPr>
                <a:t>Vincula los perfiles</a:t>
              </a:r>
            </a:p>
          </p:txBody>
        </p:sp>
        <p:cxnSp>
          <p:nvCxnSpPr>
            <p:cNvPr id="69" name="Straight Connector 68">
              <a:extLst>
                <a:ext uri="{FF2B5EF4-FFF2-40B4-BE49-F238E27FC236}">
                  <a16:creationId xmlns:a16="http://schemas.microsoft.com/office/drawing/2014/main" id="{58F43813-7C53-B241-8995-BCADB1DEC507}"/>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39945404"/>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EFAF6"/>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F4725D87-AE5A-D240-9E42-9785F16896CE}"/>
              </a:ext>
            </a:extLst>
          </p:cNvPr>
          <p:cNvSpPr/>
          <p:nvPr/>
        </p:nvSpPr>
        <p:spPr>
          <a:xfrm>
            <a:off x="0" y="-634981"/>
            <a:ext cx="6495881" cy="13727433"/>
          </a:xfrm>
          <a:prstGeom prst="rect">
            <a:avLst/>
          </a:prstGeom>
          <a:solidFill>
            <a:srgbClr val="DBE6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8" name="MW_T" descr="1145704,C,27021,8ecefdcf-5617-4ae8-8f82-cdf5a637bba9,1" hidden="1"/>
          <p:cNvPicPr/>
          <p:nvPr/>
        </p:nvPicPr>
        <p:blipFill>
          <a:blip r:embed="rId3"/>
          <a:stretch>
            <a:fillRect/>
          </a:stretch>
        </p:blipFill>
        <p:spPr>
          <a:xfrm>
            <a:off x="1587" y="0"/>
            <a:ext cx="25400" cy="25400"/>
          </a:xfrm>
          <a:prstGeom prst="rect">
            <a:avLst/>
          </a:prstGeom>
        </p:spPr>
      </p:pic>
      <p:grpSp>
        <p:nvGrpSpPr>
          <p:cNvPr id="4" name="Group 3">
            <a:extLst>
              <a:ext uri="{FF2B5EF4-FFF2-40B4-BE49-F238E27FC236}">
                <a16:creationId xmlns:a16="http://schemas.microsoft.com/office/drawing/2014/main" id="{930520AF-1283-6545-A5DC-F73590ED1004}"/>
              </a:ext>
            </a:extLst>
          </p:cNvPr>
          <p:cNvGrpSpPr/>
          <p:nvPr/>
        </p:nvGrpSpPr>
        <p:grpSpPr>
          <a:xfrm>
            <a:off x="26269005" y="-11433"/>
            <a:ext cx="24387175" cy="13782478"/>
            <a:chOff x="7780" y="-11433"/>
            <a:chExt cx="24387175" cy="13782478"/>
          </a:xfrm>
        </p:grpSpPr>
        <p:sp>
          <p:nvSpPr>
            <p:cNvPr id="21" name="Rectangle 20">
              <a:extLst>
                <a:ext uri="{FF2B5EF4-FFF2-40B4-BE49-F238E27FC236}">
                  <a16:creationId xmlns:a16="http://schemas.microsoft.com/office/drawing/2014/main" id="{A2D781CA-60A3-3F4F-B850-ED1C73AE578D}"/>
                </a:ext>
              </a:extLst>
            </p:cNvPr>
            <p:cNvSpPr/>
            <p:nvPr/>
          </p:nvSpPr>
          <p:spPr>
            <a:xfrm>
              <a:off x="7780" y="32179"/>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0E7BC9D-0765-944D-9E3A-024EAEC1D551}"/>
                </a:ext>
              </a:extLst>
            </p:cNvPr>
            <p:cNvSpPr/>
            <p:nvPr/>
          </p:nvSpPr>
          <p:spPr>
            <a:xfrm>
              <a:off x="5768435" y="32178"/>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BD754DD-5359-5B45-B33C-3BEF24FD19A9}"/>
                </a:ext>
              </a:extLst>
            </p:cNvPr>
            <p:cNvSpPr/>
            <p:nvPr/>
          </p:nvSpPr>
          <p:spPr>
            <a:xfrm>
              <a:off x="23050402" y="1332"/>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2EC8F4F0-B8AF-6B4F-908C-DB962B32C998}"/>
                </a:ext>
              </a:extLst>
            </p:cNvPr>
            <p:cNvSpPr/>
            <p:nvPr/>
          </p:nvSpPr>
          <p:spPr>
            <a:xfrm>
              <a:off x="17289746" y="43612"/>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EC5A487-B4BD-E64F-900D-45EA1B23F15F}"/>
                </a:ext>
              </a:extLst>
            </p:cNvPr>
            <p:cNvSpPr/>
            <p:nvPr/>
          </p:nvSpPr>
          <p:spPr>
            <a:xfrm>
              <a:off x="11529090" y="-11433"/>
              <a:ext cx="1344553" cy="13727433"/>
            </a:xfrm>
            <a:prstGeom prst="rect">
              <a:avLst/>
            </a:prstGeom>
            <a:solidFill>
              <a:srgbClr val="0664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EDC1FF29-2964-3D4D-A30E-350721905A3E}"/>
              </a:ext>
            </a:extLst>
          </p:cNvPr>
          <p:cNvGrpSpPr/>
          <p:nvPr/>
        </p:nvGrpSpPr>
        <p:grpSpPr>
          <a:xfrm>
            <a:off x="1050538" y="1366216"/>
            <a:ext cx="5445341" cy="3934099"/>
            <a:chOff x="1352331" y="4353898"/>
            <a:chExt cx="4437408" cy="3934099"/>
          </a:xfrm>
        </p:grpSpPr>
        <p:sp>
          <p:nvSpPr>
            <p:cNvPr id="31" name="Rectangle 30">
              <a:extLst>
                <a:ext uri="{FF2B5EF4-FFF2-40B4-BE49-F238E27FC236}">
                  <a16:creationId xmlns:a16="http://schemas.microsoft.com/office/drawing/2014/main" id="{1943DB4B-6622-0242-BF6C-1FF9D3BD4A66}"/>
                </a:ext>
              </a:extLst>
            </p:cNvPr>
            <p:cNvSpPr/>
            <p:nvPr/>
          </p:nvSpPr>
          <p:spPr>
            <a:xfrm>
              <a:off x="1352331" y="4353898"/>
              <a:ext cx="4437408" cy="661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4600" dirty="0">
                  <a:solidFill>
                    <a:srgbClr val="0664C2"/>
                  </a:solidFill>
                  <a:latin typeface="Community" panose="02000303040000020003" pitchFamily="2" charset="0"/>
                  <a:cs typeface="Arial"/>
                </a:rPr>
                <a:t>Estrategia de administración 3</a:t>
              </a:r>
            </a:p>
          </p:txBody>
        </p:sp>
        <p:sp>
          <p:nvSpPr>
            <p:cNvPr id="38" name="Rectangle 37">
              <a:extLst>
                <a:ext uri="{FF2B5EF4-FFF2-40B4-BE49-F238E27FC236}">
                  <a16:creationId xmlns:a16="http://schemas.microsoft.com/office/drawing/2014/main" id="{D79E4B11-C034-954F-B906-3F2CDA7CE9A1}"/>
                </a:ext>
              </a:extLst>
            </p:cNvPr>
            <p:cNvSpPr/>
            <p:nvPr/>
          </p:nvSpPr>
          <p:spPr>
            <a:xfrm>
              <a:off x="1352331" y="6138934"/>
              <a:ext cx="4400545" cy="2149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rtl="0">
                <a:lnSpc>
                  <a:spcPct val="90000"/>
                </a:lnSpc>
              </a:pPr>
              <a:r>
                <a:rPr lang="es-ES" sz="6000" dirty="0">
                  <a:solidFill>
                    <a:srgbClr val="0465C3"/>
                  </a:solidFill>
                  <a:latin typeface="Community Light"/>
                  <a:cs typeface="Arial"/>
                </a:rPr>
                <a:t>Haz recomendaciones el primer día</a:t>
              </a:r>
            </a:p>
          </p:txBody>
        </p:sp>
        <p:cxnSp>
          <p:nvCxnSpPr>
            <p:cNvPr id="3" name="Straight Connector 2">
              <a:extLst>
                <a:ext uri="{FF2B5EF4-FFF2-40B4-BE49-F238E27FC236}">
                  <a16:creationId xmlns:a16="http://schemas.microsoft.com/office/drawing/2014/main" id="{9F90EA1E-FB70-DE4C-9CC1-178C1302033B}"/>
                </a:ext>
              </a:extLst>
            </p:cNvPr>
            <p:cNvCxnSpPr/>
            <p:nvPr/>
          </p:nvCxnSpPr>
          <p:spPr>
            <a:xfrm>
              <a:off x="1352333" y="5906637"/>
              <a:ext cx="4400543" cy="0"/>
            </a:xfrm>
            <a:prstGeom prst="line">
              <a:avLst/>
            </a:prstGeom>
            <a:ln w="25400">
              <a:solidFill>
                <a:srgbClr val="0664C2">
                  <a:alpha val="40000"/>
                </a:srgbClr>
              </a:solidFill>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ADA98D6E-BAD5-C543-923C-D71D47392C8B}"/>
              </a:ext>
            </a:extLst>
          </p:cNvPr>
          <p:cNvGrpSpPr/>
          <p:nvPr/>
        </p:nvGrpSpPr>
        <p:grpSpPr>
          <a:xfrm>
            <a:off x="7819362" y="2012495"/>
            <a:ext cx="9681247" cy="11079957"/>
            <a:chOff x="7819362" y="1964351"/>
            <a:chExt cx="9681247" cy="11079957"/>
          </a:xfrm>
        </p:grpSpPr>
        <p:sp>
          <p:nvSpPr>
            <p:cNvPr id="37" name="TextBox 36">
              <a:extLst>
                <a:ext uri="{FF2B5EF4-FFF2-40B4-BE49-F238E27FC236}">
                  <a16:creationId xmlns:a16="http://schemas.microsoft.com/office/drawing/2014/main" id="{9C1F6B4A-1C57-C744-9383-3664CE91F707}"/>
                </a:ext>
              </a:extLst>
            </p:cNvPr>
            <p:cNvSpPr txBox="1"/>
            <p:nvPr/>
          </p:nvSpPr>
          <p:spPr>
            <a:xfrm>
              <a:off x="7819362" y="1964352"/>
              <a:ext cx="4168347" cy="11079956"/>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El lanzamiento de LinkedIn Learning es un gran día. Estás ofreciendo a tu personal un recurso de gran calidad: ¡dale la importancia que merece!</a:t>
              </a:r>
              <a:br>
                <a:rPr lang="en-US" sz="3600" dirty="0">
                  <a:solidFill>
                    <a:srgbClr val="5E6869"/>
                  </a:solidFill>
                  <a:latin typeface="Community Light"/>
                  <a:cs typeface="Arial"/>
                </a:rPr>
              </a:br>
              <a:endParaRPr lang="en-US" sz="3600" dirty="0">
                <a:solidFill>
                  <a:srgbClr val="5E6869"/>
                </a:solidFill>
                <a:latin typeface="Community Light"/>
                <a:cs typeface="Arial"/>
              </a:endParaRPr>
            </a:p>
            <a:p>
              <a:pPr defTabSz="1828514" rtl="0">
                <a:spcBef>
                  <a:spcPct val="0"/>
                </a:spcBef>
                <a:spcAft>
                  <a:spcPct val="0"/>
                </a:spcAft>
                <a:defRPr/>
              </a:pPr>
              <a:r>
                <a:rPr lang="es-ES" sz="3600">
                  <a:solidFill>
                    <a:srgbClr val="5E6869"/>
                  </a:solidFill>
                  <a:latin typeface="Community Light"/>
                  <a:cs typeface="Arial"/>
                </a:rPr>
                <a:t>Hay muchas formas de lograrlo. Puedes colgar carteles, enviar emails, anunciarlo en una reunión de equipo... ¡Nuestros clientes lo han probado todo! Estas son formas excelentes de impulsar la activación inmediata y la interacción con LinkedIn Learning.</a:t>
              </a:r>
            </a:p>
            <a:p>
              <a:pPr defTabSz="1828514">
                <a:spcBef>
                  <a:spcPct val="0"/>
                </a:spcBef>
                <a:spcAft>
                  <a:spcPct val="0"/>
                </a:spcAft>
                <a:defRPr/>
              </a:pPr>
              <a:endParaRPr lang="en-US" sz="3600" dirty="0">
                <a:solidFill>
                  <a:srgbClr val="5E6869"/>
                </a:solidFill>
                <a:latin typeface="Community Light"/>
                <a:cs typeface="Arial"/>
              </a:endParaRPr>
            </a:p>
          </p:txBody>
        </p:sp>
        <p:sp>
          <p:nvSpPr>
            <p:cNvPr id="45" name="TextBox 44">
              <a:extLst>
                <a:ext uri="{FF2B5EF4-FFF2-40B4-BE49-F238E27FC236}">
                  <a16:creationId xmlns:a16="http://schemas.microsoft.com/office/drawing/2014/main" id="{95BAF850-CCAA-AC48-A147-79C5E3E0DE95}"/>
                </a:ext>
              </a:extLst>
            </p:cNvPr>
            <p:cNvSpPr txBox="1"/>
            <p:nvPr/>
          </p:nvSpPr>
          <p:spPr>
            <a:xfrm>
              <a:off x="13332261" y="1964351"/>
              <a:ext cx="4168348" cy="7755969"/>
            </a:xfrm>
            <a:prstGeom prst="rect">
              <a:avLst/>
            </a:prstGeom>
          </p:spPr>
          <p:txBody>
            <a:bodyPr vert="horz" wrap="square" lIns="0" tIns="0" rIns="0" bIns="0" rtlCol="0">
              <a:spAutoFit/>
            </a:bodyPr>
            <a:lstStyle>
              <a:defPPr>
                <a:defRPr lang="en-US"/>
              </a:defPPr>
            </a:lstStyle>
            <a:p>
              <a:pPr defTabSz="1828514" rtl="0">
                <a:spcBef>
                  <a:spcPct val="0"/>
                </a:spcBef>
                <a:spcAft>
                  <a:spcPct val="0"/>
                </a:spcAft>
                <a:defRPr/>
              </a:pPr>
              <a:r>
                <a:rPr lang="es-ES" sz="3600">
                  <a:solidFill>
                    <a:srgbClr val="5E6869"/>
                  </a:solidFill>
                  <a:latin typeface="Community Light"/>
                  <a:cs typeface="Arial"/>
                </a:rPr>
                <a:t>Sin embargo, el día del lanzamiento no pases por alto un paso sencillo que podrás hacer en segundo plano: asignar contenido. No hace falta que sea un curso que dure horas. Asignar un simple vídeo de 5 minutos el primer día es una gran forma de dirigir a los usuarios a la plataforma para que vean las ventajas con sus propios ojos.</a:t>
              </a:r>
            </a:p>
          </p:txBody>
        </p:sp>
      </p:grpSp>
      <p:cxnSp>
        <p:nvCxnSpPr>
          <p:cNvPr id="46" name="Straight Connector 45">
            <a:extLst>
              <a:ext uri="{FF2B5EF4-FFF2-40B4-BE49-F238E27FC236}">
                <a16:creationId xmlns:a16="http://schemas.microsoft.com/office/drawing/2014/main" id="{52E3A60D-E7AE-9343-A90D-470B6C8E4B85}"/>
              </a:ext>
            </a:extLst>
          </p:cNvPr>
          <p:cNvCxnSpPr>
            <a:cxnSpLocks/>
          </p:cNvCxnSpPr>
          <p:nvPr/>
        </p:nvCxnSpPr>
        <p:spPr>
          <a:xfrm>
            <a:off x="-2309440" y="2012495"/>
            <a:ext cx="0" cy="9238601"/>
          </a:xfrm>
          <a:prstGeom prst="line">
            <a:avLst/>
          </a:prstGeom>
          <a:ln w="25400">
            <a:solidFill>
              <a:srgbClr val="556679">
                <a:alpha val="40000"/>
              </a:srgbClr>
            </a:solidFill>
          </a:ln>
        </p:spPr>
        <p:style>
          <a:lnRef idx="1">
            <a:schemeClr val="accent1"/>
          </a:lnRef>
          <a:fillRef idx="0">
            <a:schemeClr val="accent1"/>
          </a:fillRef>
          <a:effectRef idx="0">
            <a:schemeClr val="accent1"/>
          </a:effectRef>
          <a:fontRef idx="minor">
            <a:schemeClr val="tx1"/>
          </a:fontRef>
        </p:style>
      </p:cxnSp>
      <p:pic>
        <p:nvPicPr>
          <p:cNvPr id="33" name="Picture 32" descr="A close up of a sign&#10;&#10;Description automatically generated">
            <a:extLst>
              <a:ext uri="{FF2B5EF4-FFF2-40B4-BE49-F238E27FC236}">
                <a16:creationId xmlns:a16="http://schemas.microsoft.com/office/drawing/2014/main" id="{2945ECB1-FBB9-9843-B7D1-135BCDB1DB03}"/>
              </a:ext>
            </a:extLst>
          </p:cNvPr>
          <p:cNvPicPr>
            <a:picLocks noChangeAspect="1"/>
          </p:cNvPicPr>
          <p:nvPr/>
        </p:nvPicPr>
        <p:blipFill>
          <a:blip r:embed="rId4"/>
          <a:stretch>
            <a:fillRect/>
          </a:stretch>
        </p:blipFill>
        <p:spPr>
          <a:xfrm>
            <a:off x="1352331" y="12888051"/>
            <a:ext cx="2090518" cy="287078"/>
          </a:xfrm>
          <a:prstGeom prst="rect">
            <a:avLst/>
          </a:prstGeom>
        </p:spPr>
      </p:pic>
      <p:pic>
        <p:nvPicPr>
          <p:cNvPr id="12" name="Picture 11">
            <a:extLst>
              <a:ext uri="{FF2B5EF4-FFF2-40B4-BE49-F238E27FC236}">
                <a16:creationId xmlns:a16="http://schemas.microsoft.com/office/drawing/2014/main" id="{1A499151-1658-EC42-8821-3A2F3186D19A}"/>
              </a:ext>
            </a:extLst>
          </p:cNvPr>
          <p:cNvPicPr>
            <a:picLocks noChangeAspect="1"/>
          </p:cNvPicPr>
          <p:nvPr/>
        </p:nvPicPr>
        <p:blipFill>
          <a:blip r:embed="rId5"/>
          <a:stretch>
            <a:fillRect/>
          </a:stretch>
        </p:blipFill>
        <p:spPr>
          <a:xfrm>
            <a:off x="18912504" y="-11436"/>
            <a:ext cx="5512899" cy="13713679"/>
          </a:xfrm>
          <a:prstGeom prst="rect">
            <a:avLst/>
          </a:prstGeom>
        </p:spPr>
      </p:pic>
    </p:spTree>
    <p:extLst>
      <p:ext uri="{BB962C8B-B14F-4D97-AF65-F5344CB8AC3E}">
        <p14:creationId xmlns:p14="http://schemas.microsoft.com/office/powerpoint/2010/main" val="864957045"/>
      </p:ext>
    </p:extLst>
  </p:cSld>
  <p:clrMapOvr>
    <a:masterClrMapping/>
  </p:clrMapOvr>
  <p:transition spd="slow">
    <p:wipe/>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664C2"/>
        </a:soli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Office Theme</Template>
  <TotalTime>730</TotalTime>
  <Words>4143</Words>
  <Application>Microsoft Macintosh PowerPoint</Application>
  <PresentationFormat>Personalizado</PresentationFormat>
  <Paragraphs>368</Paragraphs>
  <Slides>32</Slides>
  <Notes>32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32</vt:i4>
      </vt:variant>
    </vt:vector>
  </HeadingPairs>
  <TitlesOfParts>
    <vt:vector size="41" baseType="lpstr">
      <vt:lpstr>Arial</vt:lpstr>
      <vt:lpstr>Calibri</vt:lpstr>
      <vt:lpstr>Calibri Light</vt:lpstr>
      <vt:lpstr>Community</vt:lpstr>
      <vt:lpstr>Community Light</vt:lpstr>
      <vt:lpstr>Community Semibold</vt:lpstr>
      <vt:lpstr>LKN Sans Light</vt:lpstr>
      <vt:lpstr>Source Sans Pro</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Petrone</dc:creator>
  <cp:lastModifiedBy>Elena De Vicente Orcajo</cp:lastModifiedBy>
  <cp:revision>91</cp:revision>
  <dcterms:created xsi:type="dcterms:W3CDTF">2020-07-21T19:41:32Z</dcterms:created>
  <dcterms:modified xsi:type="dcterms:W3CDTF">2021-10-07T22:06:47Z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etDate">
    <vt:lpwstr>2020-07-21T19:41:32Z</vt:lpwstr>
  </property>
  <property fmtid="{D5CDD505-2E9C-101B-9397-08002B2CF9AE}" pid="4" name="MSIP_Label_f42aa342-8706-4288-bd11-ebb85995028c_Method">
    <vt:lpwstr>Standard</vt:lpwstr>
  </property>
  <property fmtid="{D5CDD505-2E9C-101B-9397-08002B2CF9AE}" pid="5" name="MSIP_Label_f42aa342-8706-4288-bd11-ebb85995028c_Name">
    <vt:lpwstr>Internal</vt:lpwstr>
  </property>
  <property fmtid="{D5CDD505-2E9C-101B-9397-08002B2CF9AE}" pid="6" name="MSIP_Label_f42aa342-8706-4288-bd11-ebb85995028c_SiteId">
    <vt:lpwstr>72f988bf-86f1-41af-91ab-2d7cd011db47</vt:lpwstr>
  </property>
  <property fmtid="{D5CDD505-2E9C-101B-9397-08002B2CF9AE}" pid="7" name="MSIP_Label_f42aa342-8706-4288-bd11-ebb85995028c_ActionId">
    <vt:lpwstr>a75f9292-31f4-4eb5-a5c4-0000a3220b3f</vt:lpwstr>
  </property>
  <property fmtid="{D5CDD505-2E9C-101B-9397-08002B2CF9AE}" pid="8" name="MSIP_Label_f42aa342-8706-4288-bd11-ebb85995028c_ContentBits">
    <vt:lpwstr>0</vt:lpwstr>
  </property>
</Properties>
</file>