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J+X0szqMmeeXLx02ulMJBuS8h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31BC7B-1069-4263-B474-1F03D58A8DD8}">
  <a:tblStyle styleId="{8C31BC7B-1069-4263-B474-1F03D58A8D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058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ntrolling-unconscious-bias/5259061?trk=learnermappingfile" TargetMode="External"/><Relationship Id="rId22" Type="http://schemas.openxmlformats.org/officeDocument/2006/relationships/hyperlink" Target="https://www.linkedin.com/learning/confronting-bias-thriving-across-our-differences-14254791/3006726?trk=learnermappingfile" TargetMode="External"/><Relationship Id="rId21" Type="http://schemas.openxmlformats.org/officeDocument/2006/relationships/hyperlink" Target="https://www.linkedin.com/learning/speaking-up-for-yourself-and-underrepresented-groups-24614181/3978570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leading-your-org-on-a-journey-of-allyship-22146139/4453156?trk=learnermappingfile" TargetMode="External"/><Relationship Id="rId11" Type="http://schemas.openxmlformats.org/officeDocument/2006/relationships/hyperlink" Target="https://www.linkedin.com/learning/skills-for-inclusive-conversations-8953451/2422692?trk=learnermappingfile" TargetMode="External"/><Relationship Id="rId10" Type="http://schemas.openxmlformats.org/officeDocument/2006/relationships/hyperlink" Target="https://www.linkedin.com/learning/speaking-up-for-yourself-and-underrepresented-groups-24614181/3984006?trk=learnermappingfile" TargetMode="External"/><Relationship Id="rId13" Type="http://schemas.openxmlformats.org/officeDocument/2006/relationships/hyperlink" Target="https://www.linkedin.com/learning/bystander-training-from-bystander-to-upstander-9242703/2431439?trk=learnermappingfile" TargetMode="External"/><Relationship Id="rId12" Type="http://schemas.openxmlformats.org/officeDocument/2006/relationships/hyperlink" Target="https://www.linkedin.com/learning/understanding-and-supporting-lgbtq-plus-employees-22805843/4512117?trk=learnermappingfile" TargetMode="External"/><Relationship Id="rId15" Type="http://schemas.openxmlformats.org/officeDocument/2006/relationships/hyperlink" Target="https://www.linkedin.com/learning/managing-a-diverse-team-15550800/4364352?trk=learnermappingfile" TargetMode="External"/><Relationship Id="rId14" Type="http://schemas.openxmlformats.org/officeDocument/2006/relationships/hyperlink" Target="https://www.linkedin.com/learning/diversity-inclusion-and-belonging-4/2890193?trk=learnermappingfile" TargetMode="External"/><Relationship Id="rId17" Type="http://schemas.openxmlformats.org/officeDocument/2006/relationships/hyperlink" Target="https://www.linkedin.com/learning/controlling-unconscious-bias/5257123?trk=learnermappingfile" TargetMode="External"/><Relationship Id="rId16" Type="http://schemas.openxmlformats.org/officeDocument/2006/relationships/hyperlink" Target="https://www.linkedin.com/learning/confronting-bias-thriving-across-our-differences-14254791/3011672?trk=learnermappingfile" TargetMode="External"/><Relationship Id="rId19" Type="http://schemas.openxmlformats.org/officeDocument/2006/relationships/hyperlink" Target="https://www.linkedin.com/learning/controlling-unconscious-bias/5254125?trk=learnermappingfile" TargetMode="External"/><Relationship Id="rId18" Type="http://schemas.openxmlformats.org/officeDocument/2006/relationships/hyperlink" Target="https://www.linkedin.com/learning/confronting-bias-thriving-across-our-differences-14254791/3013271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creating-an-lgbt-friendly-work-environment/2873305?trk=learnermappingfile" TargetMode="External"/><Relationship Id="rId9" Type="http://schemas.openxmlformats.org/officeDocument/2006/relationships/hyperlink" Target="https://www.linkedin.com/learning/skills-for-inclusive-conversations-8953451/2426642?trk=learnermappingfile" TargetMode="External"/><Relationship Id="rId5" Type="http://schemas.openxmlformats.org/officeDocument/2006/relationships/hyperlink" Target="https://www.linkedin.com/learning/understanding-and-supporting-lgbtq-plus-employees-22805843/4510129?trk=learnermappingfile" TargetMode="External"/><Relationship Id="rId6" Type="http://schemas.openxmlformats.org/officeDocument/2006/relationships/hyperlink" Target="https://www.linkedin.com/learning/creating-an-lgbt-friendly-work-environment/2875292?trk=learnermappingfile" TargetMode="External"/><Relationship Id="rId7" Type="http://schemas.openxmlformats.org/officeDocument/2006/relationships/hyperlink" Target="https://www.linkedin.com/learning/leading-your-org-on-a-journey-of-allyship-22146139/4454147?trk=learnermappingfile" TargetMode="External"/><Relationship Id="rId8" Type="http://schemas.openxmlformats.org/officeDocument/2006/relationships/hyperlink" Target="https://www.linkedin.com/learning/understanding-and-supporting-lgbtq-plus-employees-22805843/2707118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304650"/>
            <a:ext cx="15400800" cy="2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LGBTQ+コミュティに対する理解とサポート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LGBTQ+コミュティに対する理解やサポートを示すことで、職場や日常生活において誰もが平等であると感じられるように、一人ひとりが包括性を意識した行動を心がけましょう。</a:t>
            </a: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{8C31BC7B-1069-4263-B474-1F03D58A8DD8}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月曜日</a:t>
                      </a:r>
                      <a:endParaRPr sz="1400" u="none" cap="none" strike="noStrike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1日目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LGBT施策の必要性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22s)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900" u="sng">
                          <a:solidFill>
                            <a:schemeClr val="hlink"/>
                          </a:solidFill>
                          <a:hlinkClick r:id="rId5"/>
                        </a:rPr>
                        <a:t>LGBTQ+に対する職場での壁を認識する</a:t>
                      </a:r>
                      <a:endParaRPr b="1" sz="36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LGBTとSOGIEについて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ALLYとは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900" u="sng">
                          <a:solidFill>
                            <a:schemeClr val="hlink"/>
                          </a:solidFill>
                          <a:hlinkClick r:id="rId8"/>
                        </a:rPr>
                        <a:t>インクルーシブな言葉づかいを採用する</a:t>
                      </a:r>
                      <a:endParaRPr b="1" sz="36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性別について話す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インクルーシブな発言環境を作る</a:t>
                      </a:r>
                      <a:endParaRPr sz="38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44s)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900" u="sng">
                          <a:solidFill>
                            <a:schemeClr val="hlink"/>
                          </a:solidFill>
                          <a:hlinkClick r:id="rId11"/>
                        </a:rPr>
                        <a:t>インクルージョンを意識した対話で成功するには</a:t>
                      </a:r>
                      <a:endParaRPr b="1" sz="37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一般的なLGBTQ+へのマイクロアグレッションを止める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行動を起こす組織文化をつくる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38s)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DIBとは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23s)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ダイバーシティとインクルージョンの関連用語を定義する</a:t>
                      </a:r>
                      <a:endParaRPr b="1" sz="3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35s)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無意識の偏見とは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アンコンシャスバイアスを理解する</a:t>
                      </a:r>
                      <a:endParaRPr sz="3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無意識の偏見に立ち向かう方法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自分の周りにあるバイアスを知る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思考の柔軟性を手に入れる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20s)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人が声を上げるのを助ける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間違った発言を防ぐ方法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アライとしてのリーダーシップ</a:t>
                      </a:r>
                      <a:endParaRPr b="1" sz="3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(1m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